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125.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133.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7.xml"/>
  <Override ContentType="application/vnd.openxmlformats-officedocument.presentationml.notesSlide+xml" PartName="/ppt/notesSlides/notesSlide143.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05.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135.xml"/>
  <Override ContentType="application/vnd.openxmlformats-officedocument.presentationml.notesSlide+xml" PartName="/ppt/notesSlides/notesSlide137.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41.xml"/>
  <Override ContentType="application/vnd.openxmlformats-officedocument.presentationml.notesSlide+xml" PartName="/ppt/notesSlides/notesSlide123.xml"/>
  <Override ContentType="application/vnd.openxmlformats-officedocument.presentationml.notesSlide+xml" PartName="/ppt/notesSlides/notesSlide110.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138.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120.xml"/>
  <Override ContentType="application/vnd.openxmlformats-officedocument.presentationml.notesSlide+xml" PartName="/ppt/notesSlides/notesSlide20.xml"/>
  <Override ContentType="application/vnd.openxmlformats-officedocument.presentationml.notesSlide+xml" PartName="/ppt/notesSlides/notesSlide129.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48.xml"/>
  <Override ContentType="application/vnd.openxmlformats-officedocument.presentationml.notesSlide+xml" PartName="/ppt/notesSlides/notesSlide131.xml"/>
  <Override ContentType="application/vnd.openxmlformats-officedocument.presentationml.notesSlide+xml" PartName="/ppt/notesSlides/notesSlide127.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142.xml"/>
  <Override ContentType="application/vnd.openxmlformats-officedocument.presentationml.notesSlide+xml" PartName="/ppt/notesSlides/notesSlide84.xml"/>
  <Override ContentType="application/vnd.openxmlformats-officedocument.presentationml.notesSlide+xml" PartName="/ppt/notesSlides/notesSlide116.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24.xml"/>
  <Override ContentType="application/vnd.openxmlformats-officedocument.presentationml.notesSlide+xml" PartName="/ppt/notesSlides/notesSlide126.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108.xml"/>
  <Override ContentType="application/vnd.openxmlformats-officedocument.presentationml.notesSlide+xml" PartName="/ppt/notesSlides/notesSlide90.xml"/>
  <Override ContentType="application/vnd.openxmlformats-officedocument.presentationml.notesSlide+xml" PartName="/ppt/notesSlides/notesSlide1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140.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136.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111.xml"/>
  <Override ContentType="application/vnd.openxmlformats-officedocument.presentationml.notesSlide+xml" PartName="/ppt/notesSlides/notesSlide139.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04.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3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6.xml"/>
  <Override ContentType="application/vnd.openxmlformats-officedocument.presentationml.notesSlide+xml" PartName="/ppt/notesSlides/notesSlide128.xml"/>
  <Override ContentType="application/vnd.openxmlformats-officedocument.presentationml.notesSlide+xml" PartName="/ppt/notesSlides/notesSlide79.xml"/>
  <Override ContentType="application/vnd.openxmlformats-officedocument.presentationml.notesSlide+xml" PartName="/ppt/notesSlides/notesSlide132.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1.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0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138.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13.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123.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36.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53.xml"/>
  <Override ContentType="application/vnd.openxmlformats-officedocument.presentationml.slide+xml" PartName="/ppt/slides/slide141.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18.xml"/>
  <Override ContentType="application/vnd.openxmlformats-officedocument.presentationml.slide+xml" PartName="/ppt/slides/slide142.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98.xml"/>
  <Override ContentType="application/vnd.openxmlformats-officedocument.presentationml.slide+xml" PartName="/ppt/slides/slide125.xml"/>
  <Override ContentType="application/vnd.openxmlformats-officedocument.presentationml.slide+xml" PartName="/ppt/slides/slide72.xml"/>
  <Override ContentType="application/vnd.openxmlformats-officedocument.presentationml.slide+xml" PartName="/ppt/slides/slide135.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129.xml"/>
  <Override ContentType="application/vnd.openxmlformats-officedocument.presentationml.slide+xml" PartName="/ppt/slides/slide63.xml"/>
  <Override ContentType="application/vnd.openxmlformats-officedocument.presentationml.slide+xml" PartName="/ppt/slides/slide131.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133.xml"/>
  <Override ContentType="application/vnd.openxmlformats-officedocument.presentationml.slide+xml" PartName="/ppt/slides/slide91.xml"/>
  <Override ContentType="application/vnd.openxmlformats-officedocument.presentationml.slide+xml" PartName="/ppt/slides/slide114.xml"/>
  <Override ContentType="application/vnd.openxmlformats-officedocument.presentationml.slide+xml" PartName="/ppt/slides/slide31.xml"/>
  <Override ContentType="application/vnd.openxmlformats-officedocument.presentationml.slide+xml" PartName="/ppt/slides/slide127.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39.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22.xml"/>
  <Override ContentType="application/vnd.openxmlformats-officedocument.presentationml.slide+xml" PartName="/ppt/slides/slide130.xml"/>
  <Override ContentType="application/vnd.openxmlformats-officedocument.presentationml.slide+xml" PartName="/ppt/slides/slide1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40.xml"/>
  <Override ContentType="application/vnd.openxmlformats-officedocument.presentationml.slide+xml" PartName="/ppt/slides/slide11.xml"/>
  <Override ContentType="application/vnd.openxmlformats-officedocument.presentationml.slide+xml" PartName="/ppt/slides/slide137.xml"/>
  <Override ContentType="application/vnd.openxmlformats-officedocument.presentationml.slide+xml" PartName="/ppt/slides/slide110.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124.xml"/>
  <Override ContentType="application/vnd.openxmlformats-officedocument.presentationml.slide+xml" PartName="/ppt/slides/slide83.xml"/>
  <Override ContentType="application/vnd.openxmlformats-officedocument.presentationml.slide+xml" PartName="/ppt/slides/slide106.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126.xml"/>
  <Override ContentType="application/vnd.openxmlformats-officedocument.presentationml.slide+xml" PartName="/ppt/slides/slide109.xml"/>
  <Override ContentType="application/vnd.openxmlformats-officedocument.presentationml.slide+xml" PartName="/ppt/slides/slide134.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143.xml"/>
  <Override ContentType="application/vnd.openxmlformats-officedocument.presentationml.slide+xml" PartName="/ppt/slides/slide117.xml"/>
  <Override ContentType="application/vnd.openxmlformats-officedocument.presentationml.slide+xml" PartName="/ppt/slides/slide132.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128.xml"/>
  <Override ContentType="application/vnd.openxmlformats-officedocument.presentationml.slide+xml" PartName="/ppt/slides/slide92.xml"/>
  <Override ContentType="application/vnd.openxmlformats-officedocument.presentationml.slide+xml" PartName="/ppt/slides/slide115.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 id="336" r:id="rId87"/>
    <p:sldId id="337" r:id="rId88"/>
    <p:sldId id="338" r:id="rId89"/>
    <p:sldId id="339" r:id="rId90"/>
    <p:sldId id="340" r:id="rId91"/>
    <p:sldId id="341" r:id="rId92"/>
    <p:sldId id="342" r:id="rId93"/>
    <p:sldId id="343" r:id="rId94"/>
    <p:sldId id="344" r:id="rId95"/>
    <p:sldId id="345" r:id="rId96"/>
    <p:sldId id="346" r:id="rId97"/>
    <p:sldId id="347" r:id="rId98"/>
    <p:sldId id="348" r:id="rId99"/>
    <p:sldId id="349" r:id="rId100"/>
    <p:sldId id="350" r:id="rId101"/>
    <p:sldId id="351" r:id="rId102"/>
    <p:sldId id="352" r:id="rId103"/>
    <p:sldId id="353" r:id="rId104"/>
    <p:sldId id="354" r:id="rId105"/>
    <p:sldId id="355" r:id="rId106"/>
    <p:sldId id="356" r:id="rId107"/>
    <p:sldId id="357" r:id="rId108"/>
    <p:sldId id="358" r:id="rId109"/>
    <p:sldId id="359" r:id="rId110"/>
    <p:sldId id="360" r:id="rId111"/>
    <p:sldId id="361" r:id="rId112"/>
    <p:sldId id="362" r:id="rId113"/>
    <p:sldId id="363" r:id="rId114"/>
    <p:sldId id="364" r:id="rId115"/>
    <p:sldId id="365" r:id="rId116"/>
    <p:sldId id="366" r:id="rId117"/>
    <p:sldId id="367" r:id="rId118"/>
    <p:sldId id="368" r:id="rId119"/>
    <p:sldId id="369" r:id="rId120"/>
    <p:sldId id="370" r:id="rId121"/>
    <p:sldId id="371" r:id="rId122"/>
    <p:sldId id="372" r:id="rId123"/>
    <p:sldId id="373" r:id="rId124"/>
    <p:sldId id="374" r:id="rId125"/>
    <p:sldId id="375" r:id="rId126"/>
    <p:sldId id="376" r:id="rId127"/>
    <p:sldId id="377" r:id="rId128"/>
    <p:sldId id="378" r:id="rId129"/>
    <p:sldId id="379" r:id="rId130"/>
    <p:sldId id="380" r:id="rId131"/>
    <p:sldId id="381" r:id="rId132"/>
    <p:sldId id="382" r:id="rId133"/>
    <p:sldId id="383" r:id="rId134"/>
    <p:sldId id="384" r:id="rId135"/>
    <p:sldId id="385" r:id="rId136"/>
    <p:sldId id="386" r:id="rId137"/>
    <p:sldId id="387" r:id="rId138"/>
    <p:sldId id="388" r:id="rId139"/>
    <p:sldId id="389" r:id="rId140"/>
    <p:sldId id="390" r:id="rId141"/>
    <p:sldId id="391" r:id="rId142"/>
    <p:sldId id="392" r:id="rId143"/>
    <p:sldId id="393" r:id="rId144"/>
    <p:sldId id="394" r:id="rId145"/>
    <p:sldId id="395" r:id="rId146"/>
    <p:sldId id="396" r:id="rId147"/>
    <p:sldId id="397" r:id="rId148"/>
    <p:sldId id="398" r:id="rId149"/>
  </p:sldIdLst>
  <p:sldSz cy="5143500" cx="9144000"/>
  <p:notesSz cx="6858000" cy="9144000"/>
  <p:embeddedFontLst>
    <p:embeddedFont>
      <p:font typeface="Roboto"/>
      <p:regular r:id="rId150"/>
      <p:bold r:id="rId151"/>
      <p:italic r:id="rId152"/>
      <p:boldItalic r:id="rId1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114EE08-D228-4DDB-AFAC-9181D4F78BFE}">
  <a:tblStyle styleId="{0114EE08-D228-4DDB-AFAC-9181D4F78BF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C829FF6B-B684-4C85-87BD-C90454C17B70}"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07" Type="http://schemas.openxmlformats.org/officeDocument/2006/relationships/slide" Target="slides/slide101.xml"/><Relationship Id="rId106" Type="http://schemas.openxmlformats.org/officeDocument/2006/relationships/slide" Target="slides/slide100.xml"/><Relationship Id="rId105" Type="http://schemas.openxmlformats.org/officeDocument/2006/relationships/slide" Target="slides/slide99.xml"/><Relationship Id="rId104" Type="http://schemas.openxmlformats.org/officeDocument/2006/relationships/slide" Target="slides/slide98.xml"/><Relationship Id="rId109" Type="http://schemas.openxmlformats.org/officeDocument/2006/relationships/slide" Target="slides/slide103.xml"/><Relationship Id="rId108" Type="http://schemas.openxmlformats.org/officeDocument/2006/relationships/slide" Target="slides/slide102.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03" Type="http://schemas.openxmlformats.org/officeDocument/2006/relationships/slide" Target="slides/slide97.xml"/><Relationship Id="rId102" Type="http://schemas.openxmlformats.org/officeDocument/2006/relationships/slide" Target="slides/slide96.xml"/><Relationship Id="rId101" Type="http://schemas.openxmlformats.org/officeDocument/2006/relationships/slide" Target="slides/slide95.xml"/><Relationship Id="rId100" Type="http://schemas.openxmlformats.org/officeDocument/2006/relationships/slide" Target="slides/slide94.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29" Type="http://schemas.openxmlformats.org/officeDocument/2006/relationships/slide" Target="slides/slide123.xml"/><Relationship Id="rId128" Type="http://schemas.openxmlformats.org/officeDocument/2006/relationships/slide" Target="slides/slide122.xml"/><Relationship Id="rId127" Type="http://schemas.openxmlformats.org/officeDocument/2006/relationships/slide" Target="slides/slide121.xml"/><Relationship Id="rId126" Type="http://schemas.openxmlformats.org/officeDocument/2006/relationships/slide" Target="slides/slide120.xml"/><Relationship Id="rId26" Type="http://schemas.openxmlformats.org/officeDocument/2006/relationships/slide" Target="slides/slide20.xml"/><Relationship Id="rId121" Type="http://schemas.openxmlformats.org/officeDocument/2006/relationships/slide" Target="slides/slide115.xml"/><Relationship Id="rId25" Type="http://schemas.openxmlformats.org/officeDocument/2006/relationships/slide" Target="slides/slide19.xml"/><Relationship Id="rId120" Type="http://schemas.openxmlformats.org/officeDocument/2006/relationships/slide" Target="slides/slide114.xml"/><Relationship Id="rId28" Type="http://schemas.openxmlformats.org/officeDocument/2006/relationships/slide" Target="slides/slide22.xml"/><Relationship Id="rId27" Type="http://schemas.openxmlformats.org/officeDocument/2006/relationships/slide" Target="slides/slide21.xml"/><Relationship Id="rId125" Type="http://schemas.openxmlformats.org/officeDocument/2006/relationships/slide" Target="slides/slide119.xml"/><Relationship Id="rId29" Type="http://schemas.openxmlformats.org/officeDocument/2006/relationships/slide" Target="slides/slide23.xml"/><Relationship Id="rId124" Type="http://schemas.openxmlformats.org/officeDocument/2006/relationships/slide" Target="slides/slide118.xml"/><Relationship Id="rId123" Type="http://schemas.openxmlformats.org/officeDocument/2006/relationships/slide" Target="slides/slide117.xml"/><Relationship Id="rId122" Type="http://schemas.openxmlformats.org/officeDocument/2006/relationships/slide" Target="slides/slide116.xml"/><Relationship Id="rId95" Type="http://schemas.openxmlformats.org/officeDocument/2006/relationships/slide" Target="slides/slide89.xml"/><Relationship Id="rId94" Type="http://schemas.openxmlformats.org/officeDocument/2006/relationships/slide" Target="slides/slide88.xml"/><Relationship Id="rId97" Type="http://schemas.openxmlformats.org/officeDocument/2006/relationships/slide" Target="slides/slide91.xml"/><Relationship Id="rId96" Type="http://schemas.openxmlformats.org/officeDocument/2006/relationships/slide" Target="slides/slide90.xml"/><Relationship Id="rId11" Type="http://schemas.openxmlformats.org/officeDocument/2006/relationships/slide" Target="slides/slide5.xml"/><Relationship Id="rId99" Type="http://schemas.openxmlformats.org/officeDocument/2006/relationships/slide" Target="slides/slide93.xml"/><Relationship Id="rId10" Type="http://schemas.openxmlformats.org/officeDocument/2006/relationships/slide" Target="slides/slide4.xml"/><Relationship Id="rId98" Type="http://schemas.openxmlformats.org/officeDocument/2006/relationships/slide" Target="slides/slide92.xml"/><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slide" Target="slides/slide85.xml"/><Relationship Id="rId90" Type="http://schemas.openxmlformats.org/officeDocument/2006/relationships/slide" Target="slides/slide84.xml"/><Relationship Id="rId93" Type="http://schemas.openxmlformats.org/officeDocument/2006/relationships/slide" Target="slides/slide87.xml"/><Relationship Id="rId92" Type="http://schemas.openxmlformats.org/officeDocument/2006/relationships/slide" Target="slides/slide86.xml"/><Relationship Id="rId118" Type="http://schemas.openxmlformats.org/officeDocument/2006/relationships/slide" Target="slides/slide112.xml"/><Relationship Id="rId117" Type="http://schemas.openxmlformats.org/officeDocument/2006/relationships/slide" Target="slides/slide111.xml"/><Relationship Id="rId116" Type="http://schemas.openxmlformats.org/officeDocument/2006/relationships/slide" Target="slides/slide110.xml"/><Relationship Id="rId115" Type="http://schemas.openxmlformats.org/officeDocument/2006/relationships/slide" Target="slides/slide109.xml"/><Relationship Id="rId119" Type="http://schemas.openxmlformats.org/officeDocument/2006/relationships/slide" Target="slides/slide113.xml"/><Relationship Id="rId15" Type="http://schemas.openxmlformats.org/officeDocument/2006/relationships/slide" Target="slides/slide9.xml"/><Relationship Id="rId110" Type="http://schemas.openxmlformats.org/officeDocument/2006/relationships/slide" Target="slides/slide104.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14" Type="http://schemas.openxmlformats.org/officeDocument/2006/relationships/slide" Target="slides/slide108.xml"/><Relationship Id="rId18" Type="http://schemas.openxmlformats.org/officeDocument/2006/relationships/slide" Target="slides/slide12.xml"/><Relationship Id="rId113" Type="http://schemas.openxmlformats.org/officeDocument/2006/relationships/slide" Target="slides/slide107.xml"/><Relationship Id="rId112" Type="http://schemas.openxmlformats.org/officeDocument/2006/relationships/slide" Target="slides/slide106.xml"/><Relationship Id="rId111" Type="http://schemas.openxmlformats.org/officeDocument/2006/relationships/slide" Target="slides/slide105.xml"/><Relationship Id="rId84" Type="http://schemas.openxmlformats.org/officeDocument/2006/relationships/slide" Target="slides/slide78.xml"/><Relationship Id="rId83" Type="http://schemas.openxmlformats.org/officeDocument/2006/relationships/slide" Target="slides/slide77.xml"/><Relationship Id="rId86" Type="http://schemas.openxmlformats.org/officeDocument/2006/relationships/slide" Target="slides/slide80.xml"/><Relationship Id="rId85" Type="http://schemas.openxmlformats.org/officeDocument/2006/relationships/slide" Target="slides/slide79.xml"/><Relationship Id="rId88" Type="http://schemas.openxmlformats.org/officeDocument/2006/relationships/slide" Target="slides/slide82.xml"/><Relationship Id="rId150" Type="http://schemas.openxmlformats.org/officeDocument/2006/relationships/font" Target="fonts/Roboto-regular.fntdata"/><Relationship Id="rId87" Type="http://schemas.openxmlformats.org/officeDocument/2006/relationships/slide" Target="slides/slide81.xml"/><Relationship Id="rId89" Type="http://schemas.openxmlformats.org/officeDocument/2006/relationships/slide" Target="slides/slide83.xml"/><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149" Type="http://schemas.openxmlformats.org/officeDocument/2006/relationships/slide" Target="slides/slide143.xml"/><Relationship Id="rId4" Type="http://schemas.openxmlformats.org/officeDocument/2006/relationships/tableStyles" Target="tableStyles.xml"/><Relationship Id="rId148" Type="http://schemas.openxmlformats.org/officeDocument/2006/relationships/slide" Target="slides/slide142.xml"/><Relationship Id="rId9" Type="http://schemas.openxmlformats.org/officeDocument/2006/relationships/slide" Target="slides/slide3.xml"/><Relationship Id="rId143" Type="http://schemas.openxmlformats.org/officeDocument/2006/relationships/slide" Target="slides/slide137.xml"/><Relationship Id="rId142" Type="http://schemas.openxmlformats.org/officeDocument/2006/relationships/slide" Target="slides/slide136.xml"/><Relationship Id="rId141" Type="http://schemas.openxmlformats.org/officeDocument/2006/relationships/slide" Target="slides/slide135.xml"/><Relationship Id="rId140" Type="http://schemas.openxmlformats.org/officeDocument/2006/relationships/slide" Target="slides/slide134.xml"/><Relationship Id="rId5" Type="http://schemas.openxmlformats.org/officeDocument/2006/relationships/slideMaster" Target="slideMasters/slideMaster1.xml"/><Relationship Id="rId147" Type="http://schemas.openxmlformats.org/officeDocument/2006/relationships/slide" Target="slides/slide141.xml"/><Relationship Id="rId6" Type="http://schemas.openxmlformats.org/officeDocument/2006/relationships/notesMaster" Target="notesMasters/notesMaster1.xml"/><Relationship Id="rId146" Type="http://schemas.openxmlformats.org/officeDocument/2006/relationships/slide" Target="slides/slide140.xml"/><Relationship Id="rId7" Type="http://schemas.openxmlformats.org/officeDocument/2006/relationships/slide" Target="slides/slide1.xml"/><Relationship Id="rId145" Type="http://schemas.openxmlformats.org/officeDocument/2006/relationships/slide" Target="slides/slide139.xml"/><Relationship Id="rId8" Type="http://schemas.openxmlformats.org/officeDocument/2006/relationships/slide" Target="slides/slide2.xml"/><Relationship Id="rId144" Type="http://schemas.openxmlformats.org/officeDocument/2006/relationships/slide" Target="slides/slide138.xml"/><Relationship Id="rId73" Type="http://schemas.openxmlformats.org/officeDocument/2006/relationships/slide" Target="slides/slide67.xml"/><Relationship Id="rId72" Type="http://schemas.openxmlformats.org/officeDocument/2006/relationships/slide" Target="slides/slide66.xml"/><Relationship Id="rId75" Type="http://schemas.openxmlformats.org/officeDocument/2006/relationships/slide" Target="slides/slide69.xml"/><Relationship Id="rId74" Type="http://schemas.openxmlformats.org/officeDocument/2006/relationships/slide" Target="slides/slide68.xml"/><Relationship Id="rId77" Type="http://schemas.openxmlformats.org/officeDocument/2006/relationships/slide" Target="slides/slide71.xml"/><Relationship Id="rId76" Type="http://schemas.openxmlformats.org/officeDocument/2006/relationships/slide" Target="slides/slide70.xml"/><Relationship Id="rId79" Type="http://schemas.openxmlformats.org/officeDocument/2006/relationships/slide" Target="slides/slide73.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139" Type="http://schemas.openxmlformats.org/officeDocument/2006/relationships/slide" Target="slides/slide133.xml"/><Relationship Id="rId138" Type="http://schemas.openxmlformats.org/officeDocument/2006/relationships/slide" Target="slides/slide132.xml"/><Relationship Id="rId137" Type="http://schemas.openxmlformats.org/officeDocument/2006/relationships/slide" Target="slides/slide131.xml"/><Relationship Id="rId132" Type="http://schemas.openxmlformats.org/officeDocument/2006/relationships/slide" Target="slides/slide126.xml"/><Relationship Id="rId131" Type="http://schemas.openxmlformats.org/officeDocument/2006/relationships/slide" Target="slides/slide125.xml"/><Relationship Id="rId130" Type="http://schemas.openxmlformats.org/officeDocument/2006/relationships/slide" Target="slides/slide124.xml"/><Relationship Id="rId136" Type="http://schemas.openxmlformats.org/officeDocument/2006/relationships/slide" Target="slides/slide130.xml"/><Relationship Id="rId135" Type="http://schemas.openxmlformats.org/officeDocument/2006/relationships/slide" Target="slides/slide129.xml"/><Relationship Id="rId134" Type="http://schemas.openxmlformats.org/officeDocument/2006/relationships/slide" Target="slides/slide128.xml"/><Relationship Id="rId133" Type="http://schemas.openxmlformats.org/officeDocument/2006/relationships/slide" Target="slides/slide127.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65" Type="http://schemas.openxmlformats.org/officeDocument/2006/relationships/slide" Target="slides/slide59.xml"/><Relationship Id="rId68" Type="http://schemas.openxmlformats.org/officeDocument/2006/relationships/slide" Target="slides/slide62.xml"/><Relationship Id="rId67" Type="http://schemas.openxmlformats.org/officeDocument/2006/relationships/slide" Target="slides/slide61.xml"/><Relationship Id="rId60" Type="http://schemas.openxmlformats.org/officeDocument/2006/relationships/slide" Target="slides/slide54.xml"/><Relationship Id="rId69" Type="http://schemas.openxmlformats.org/officeDocument/2006/relationships/slide" Target="slides/slide6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 Id="rId153" Type="http://schemas.openxmlformats.org/officeDocument/2006/relationships/font" Target="fonts/Roboto-boldItalic.fntdata"/><Relationship Id="rId152" Type="http://schemas.openxmlformats.org/officeDocument/2006/relationships/font" Target="fonts/Roboto-italic.fntdata"/><Relationship Id="rId151" Type="http://schemas.openxmlformats.org/officeDocument/2006/relationships/font" Target="fonts/Roboto-bold.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5" name="Google Shape;5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fb32149e0e_0_9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fb32149e0e_0_9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Mention “Green” = Platform specific seq NOT sample of interest</a:t>
            </a:r>
            <a:endParaRPr b="1"/>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6" name="Shape 1186"/>
        <p:cNvGrpSpPr/>
        <p:nvPr/>
      </p:nvGrpSpPr>
      <p:grpSpPr>
        <a:xfrm>
          <a:off x="0" y="0"/>
          <a:ext cx="0" cy="0"/>
          <a:chOff x="0" y="0"/>
          <a:chExt cx="0" cy="0"/>
        </a:xfrm>
      </p:grpSpPr>
      <p:sp>
        <p:nvSpPr>
          <p:cNvPr id="1187" name="Google Shape;1187;g2a434a8a680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8" name="Google Shape;1188;g2a434a8a680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9" name="Shape 1199"/>
        <p:cNvGrpSpPr/>
        <p:nvPr/>
      </p:nvGrpSpPr>
      <p:grpSpPr>
        <a:xfrm>
          <a:off x="0" y="0"/>
          <a:ext cx="0" cy="0"/>
          <a:chOff x="0" y="0"/>
          <a:chExt cx="0" cy="0"/>
        </a:xfrm>
      </p:grpSpPr>
      <p:sp>
        <p:nvSpPr>
          <p:cNvPr id="1200" name="Google Shape;1200;g2a434a8a680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1" name="Google Shape;1201;g2a434a8a680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6" name="Shape 1206"/>
        <p:cNvGrpSpPr/>
        <p:nvPr/>
      </p:nvGrpSpPr>
      <p:grpSpPr>
        <a:xfrm>
          <a:off x="0" y="0"/>
          <a:ext cx="0" cy="0"/>
          <a:chOff x="0" y="0"/>
          <a:chExt cx="0" cy="0"/>
        </a:xfrm>
      </p:grpSpPr>
      <p:sp>
        <p:nvSpPr>
          <p:cNvPr id="1207" name="Google Shape;1207;g2a434a8a680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8" name="Google Shape;1208;g2a434a8a680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6" name="Shape 1216"/>
        <p:cNvGrpSpPr/>
        <p:nvPr/>
      </p:nvGrpSpPr>
      <p:grpSpPr>
        <a:xfrm>
          <a:off x="0" y="0"/>
          <a:ext cx="0" cy="0"/>
          <a:chOff x="0" y="0"/>
          <a:chExt cx="0" cy="0"/>
        </a:xfrm>
      </p:grpSpPr>
      <p:sp>
        <p:nvSpPr>
          <p:cNvPr id="1217" name="Google Shape;1217;g2fc0878dd06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8" name="Google Shape;1218;g2fc0878dd06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7" name="Shape 1227"/>
        <p:cNvGrpSpPr/>
        <p:nvPr/>
      </p:nvGrpSpPr>
      <p:grpSpPr>
        <a:xfrm>
          <a:off x="0" y="0"/>
          <a:ext cx="0" cy="0"/>
          <a:chOff x="0" y="0"/>
          <a:chExt cx="0" cy="0"/>
        </a:xfrm>
      </p:grpSpPr>
      <p:sp>
        <p:nvSpPr>
          <p:cNvPr id="1228" name="Google Shape;1228;g2fb32149e0e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9" name="Google Shape;1229;g2fb32149e0e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2" name="Shape 1232"/>
        <p:cNvGrpSpPr/>
        <p:nvPr/>
      </p:nvGrpSpPr>
      <p:grpSpPr>
        <a:xfrm>
          <a:off x="0" y="0"/>
          <a:ext cx="0" cy="0"/>
          <a:chOff x="0" y="0"/>
          <a:chExt cx="0" cy="0"/>
        </a:xfrm>
      </p:grpSpPr>
      <p:sp>
        <p:nvSpPr>
          <p:cNvPr id="1233" name="Google Shape;1233;g2fb32149e0e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4" name="Google Shape;1234;g2fb32149e0e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9" name="Shape 1239"/>
        <p:cNvGrpSpPr/>
        <p:nvPr/>
      </p:nvGrpSpPr>
      <p:grpSpPr>
        <a:xfrm>
          <a:off x="0" y="0"/>
          <a:ext cx="0" cy="0"/>
          <a:chOff x="0" y="0"/>
          <a:chExt cx="0" cy="0"/>
        </a:xfrm>
      </p:grpSpPr>
      <p:sp>
        <p:nvSpPr>
          <p:cNvPr id="1240" name="Google Shape;1240;g2fb32149e0e_0_10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1" name="Google Shape;1241;g2fb32149e0e_0_10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9" name="Shape 1249"/>
        <p:cNvGrpSpPr/>
        <p:nvPr/>
      </p:nvGrpSpPr>
      <p:grpSpPr>
        <a:xfrm>
          <a:off x="0" y="0"/>
          <a:ext cx="0" cy="0"/>
          <a:chOff x="0" y="0"/>
          <a:chExt cx="0" cy="0"/>
        </a:xfrm>
      </p:grpSpPr>
      <p:sp>
        <p:nvSpPr>
          <p:cNvPr id="1250" name="Google Shape;1250;g2fb32149e0e_0_1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1" name="Google Shape;1251;g2fb32149e0e_0_1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3" name="Shape 1263"/>
        <p:cNvGrpSpPr/>
        <p:nvPr/>
      </p:nvGrpSpPr>
      <p:grpSpPr>
        <a:xfrm>
          <a:off x="0" y="0"/>
          <a:ext cx="0" cy="0"/>
          <a:chOff x="0" y="0"/>
          <a:chExt cx="0" cy="0"/>
        </a:xfrm>
      </p:grpSpPr>
      <p:sp>
        <p:nvSpPr>
          <p:cNvPr id="1264" name="Google Shape;1264;g2fb32149e0e_0_1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5" name="Google Shape;1265;g2fb32149e0e_0_1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0" name="Shape 1270"/>
        <p:cNvGrpSpPr/>
        <p:nvPr/>
      </p:nvGrpSpPr>
      <p:grpSpPr>
        <a:xfrm>
          <a:off x="0" y="0"/>
          <a:ext cx="0" cy="0"/>
          <a:chOff x="0" y="0"/>
          <a:chExt cx="0" cy="0"/>
        </a:xfrm>
      </p:grpSpPr>
      <p:sp>
        <p:nvSpPr>
          <p:cNvPr id="1271" name="Google Shape;1271;g2fb32149e0e_0_1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2" name="Google Shape;1272;g2fb32149e0e_0_1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fb8713238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fb8713238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Mention “Green” = Platform specific seq NOT sample of interest</a:t>
            </a:r>
            <a:endParaRPr b="1"/>
          </a:p>
        </p:txBody>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9" name="Shape 1279"/>
        <p:cNvGrpSpPr/>
        <p:nvPr/>
      </p:nvGrpSpPr>
      <p:grpSpPr>
        <a:xfrm>
          <a:off x="0" y="0"/>
          <a:ext cx="0" cy="0"/>
          <a:chOff x="0" y="0"/>
          <a:chExt cx="0" cy="0"/>
        </a:xfrm>
      </p:grpSpPr>
      <p:sp>
        <p:nvSpPr>
          <p:cNvPr id="1280" name="Google Shape;1280;g2fb32149e0e_0_1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1" name="Google Shape;1281;g2fb32149e0e_0_1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Proper normalization is crucial because:</a:t>
            </a:r>
            <a:endParaRPr sz="1200">
              <a:solidFill>
                <a:schemeClr val="dk1"/>
              </a:solidFill>
              <a:latin typeface="Roboto"/>
              <a:ea typeface="Roboto"/>
              <a:cs typeface="Roboto"/>
              <a:sym typeface="Roboto"/>
            </a:endParaRPr>
          </a:p>
          <a:p>
            <a:pPr indent="-304800" lvl="0" marL="457200" rtl="0" algn="l">
              <a:lnSpc>
                <a:spcPct val="115000"/>
              </a:lnSpc>
              <a:spcBef>
                <a:spcPts val="600"/>
              </a:spcBef>
              <a:spcAft>
                <a:spcPts val="0"/>
              </a:spcAft>
              <a:buClr>
                <a:schemeClr val="dk1"/>
              </a:buClr>
              <a:buSzPts val="1200"/>
              <a:buFont typeface="Roboto"/>
              <a:buChar char="●"/>
            </a:pPr>
            <a:r>
              <a:rPr lang="en" sz="1200">
                <a:solidFill>
                  <a:schemeClr val="dk1"/>
                </a:solidFill>
                <a:latin typeface="Roboto"/>
                <a:ea typeface="Roboto"/>
                <a:cs typeface="Roboto"/>
                <a:sym typeface="Roboto"/>
              </a:rPr>
              <a:t>Variant representation in VCF is non-unique, especially for indels and complex variants</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Inconsistent representations can lead to inaccurate analyses and comparisons</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It helps in identifying equivalent variants that may appear different due to representation issues</a:t>
            </a: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9" name="Shape 1289"/>
        <p:cNvGrpSpPr/>
        <p:nvPr/>
      </p:nvGrpSpPr>
      <p:grpSpPr>
        <a:xfrm>
          <a:off x="0" y="0"/>
          <a:ext cx="0" cy="0"/>
          <a:chOff x="0" y="0"/>
          <a:chExt cx="0" cy="0"/>
        </a:xfrm>
      </p:grpSpPr>
      <p:sp>
        <p:nvSpPr>
          <p:cNvPr id="1290" name="Google Shape;1290;g2fb32149e0e_0_1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1" name="Google Shape;1291;g2fb32149e0e_0_1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600"/>
              </a:spcBef>
              <a:spcAft>
                <a:spcPts val="600"/>
              </a:spcAft>
              <a:buNone/>
            </a:pPr>
            <a:r>
              <a:t/>
            </a: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9" name="Shape 1299"/>
        <p:cNvGrpSpPr/>
        <p:nvPr/>
      </p:nvGrpSpPr>
      <p:grpSpPr>
        <a:xfrm>
          <a:off x="0" y="0"/>
          <a:ext cx="0" cy="0"/>
          <a:chOff x="0" y="0"/>
          <a:chExt cx="0" cy="0"/>
        </a:xfrm>
      </p:grpSpPr>
      <p:sp>
        <p:nvSpPr>
          <p:cNvPr id="1300" name="Google Shape;1300;g2fb32149e0e_0_1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1" name="Google Shape;1301;g2fb32149e0e_0_1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600"/>
              </a:spcBef>
              <a:spcAft>
                <a:spcPts val="600"/>
              </a:spcAft>
              <a:buNone/>
            </a:pPr>
            <a:r>
              <a:t/>
            </a: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8" name="Shape 1308"/>
        <p:cNvGrpSpPr/>
        <p:nvPr/>
      </p:nvGrpSpPr>
      <p:grpSpPr>
        <a:xfrm>
          <a:off x="0" y="0"/>
          <a:ext cx="0" cy="0"/>
          <a:chOff x="0" y="0"/>
          <a:chExt cx="0" cy="0"/>
        </a:xfrm>
      </p:grpSpPr>
      <p:sp>
        <p:nvSpPr>
          <p:cNvPr id="1309" name="Google Shape;1309;g2fb32149e0e_0_1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0" name="Google Shape;1310;g2fb32149e0e_0_1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600"/>
              </a:spcBef>
              <a:spcAft>
                <a:spcPts val="600"/>
              </a:spcAft>
              <a:buNone/>
            </a:pPr>
            <a:r>
              <a:t/>
            </a: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1" name="Shape 1331"/>
        <p:cNvGrpSpPr/>
        <p:nvPr/>
      </p:nvGrpSpPr>
      <p:grpSpPr>
        <a:xfrm>
          <a:off x="0" y="0"/>
          <a:ext cx="0" cy="0"/>
          <a:chOff x="0" y="0"/>
          <a:chExt cx="0" cy="0"/>
        </a:xfrm>
      </p:grpSpPr>
      <p:sp>
        <p:nvSpPr>
          <p:cNvPr id="1332" name="Google Shape;1332;g2fb32149e0e_0_1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3" name="Google Shape;1333;g2fb32149e0e_0_1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600"/>
              </a:spcBef>
              <a:spcAft>
                <a:spcPts val="600"/>
              </a:spcAft>
              <a:buNone/>
            </a:pPr>
            <a:r>
              <a:t/>
            </a: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1" name="Shape 1341"/>
        <p:cNvGrpSpPr/>
        <p:nvPr/>
      </p:nvGrpSpPr>
      <p:grpSpPr>
        <a:xfrm>
          <a:off x="0" y="0"/>
          <a:ext cx="0" cy="0"/>
          <a:chOff x="0" y="0"/>
          <a:chExt cx="0" cy="0"/>
        </a:xfrm>
      </p:grpSpPr>
      <p:sp>
        <p:nvSpPr>
          <p:cNvPr id="1342" name="Google Shape;1342;g2fb32149e0e_0_13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3" name="Google Shape;1343;g2fb32149e0e_0_1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600"/>
              </a:spcBef>
              <a:spcAft>
                <a:spcPts val="600"/>
              </a:spcAft>
              <a:buNone/>
            </a:pPr>
            <a:r>
              <a:t/>
            </a: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0" name="Shape 1350"/>
        <p:cNvGrpSpPr/>
        <p:nvPr/>
      </p:nvGrpSpPr>
      <p:grpSpPr>
        <a:xfrm>
          <a:off x="0" y="0"/>
          <a:ext cx="0" cy="0"/>
          <a:chOff x="0" y="0"/>
          <a:chExt cx="0" cy="0"/>
        </a:xfrm>
      </p:grpSpPr>
      <p:sp>
        <p:nvSpPr>
          <p:cNvPr id="1351" name="Google Shape;1351;g2fb32149e0e_0_1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2" name="Google Shape;1352;g2fb32149e0e_0_1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600"/>
              </a:spcBef>
              <a:spcAft>
                <a:spcPts val="0"/>
              </a:spcAft>
              <a:buClr>
                <a:schemeClr val="dk1"/>
              </a:buClr>
              <a:buSzPts val="1200"/>
              <a:buFont typeface="Roboto"/>
              <a:buChar char="●"/>
            </a:pPr>
            <a:r>
              <a:rPr lang="en" sz="1200">
                <a:solidFill>
                  <a:schemeClr val="dk1"/>
                </a:solidFill>
                <a:latin typeface="Roboto"/>
                <a:ea typeface="Roboto"/>
                <a:cs typeface="Roboto"/>
                <a:sym typeface="Roboto"/>
              </a:rPr>
              <a:t>Possible values shown here</a:t>
            </a: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1" name="Shape 1361"/>
        <p:cNvGrpSpPr/>
        <p:nvPr/>
      </p:nvGrpSpPr>
      <p:grpSpPr>
        <a:xfrm>
          <a:off x="0" y="0"/>
          <a:ext cx="0" cy="0"/>
          <a:chOff x="0" y="0"/>
          <a:chExt cx="0" cy="0"/>
        </a:xfrm>
      </p:grpSpPr>
      <p:sp>
        <p:nvSpPr>
          <p:cNvPr id="1362" name="Google Shape;1362;g2fb32149e0e_0_1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3" name="Google Shape;1363;g2fb32149e0e_0_1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600"/>
              </a:spcBef>
              <a:spcAft>
                <a:spcPts val="600"/>
              </a:spcAft>
              <a:buNone/>
            </a:pPr>
            <a:r>
              <a:t/>
            </a: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0" name="Shape 1370"/>
        <p:cNvGrpSpPr/>
        <p:nvPr/>
      </p:nvGrpSpPr>
      <p:grpSpPr>
        <a:xfrm>
          <a:off x="0" y="0"/>
          <a:ext cx="0" cy="0"/>
          <a:chOff x="0" y="0"/>
          <a:chExt cx="0" cy="0"/>
        </a:xfrm>
      </p:grpSpPr>
      <p:sp>
        <p:nvSpPr>
          <p:cNvPr id="1371" name="Google Shape;1371;g2fb32149e0e_0_14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2" name="Google Shape;1372;g2fb32149e0e_0_1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600"/>
              </a:spcBef>
              <a:spcAft>
                <a:spcPts val="600"/>
              </a:spcAft>
              <a:buNone/>
            </a:pPr>
            <a:r>
              <a:t/>
            </a: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0" name="Shape 1380"/>
        <p:cNvGrpSpPr/>
        <p:nvPr/>
      </p:nvGrpSpPr>
      <p:grpSpPr>
        <a:xfrm>
          <a:off x="0" y="0"/>
          <a:ext cx="0" cy="0"/>
          <a:chOff x="0" y="0"/>
          <a:chExt cx="0" cy="0"/>
        </a:xfrm>
      </p:grpSpPr>
      <p:sp>
        <p:nvSpPr>
          <p:cNvPr id="1381" name="Google Shape;1381;g2fb32149e0e_0_1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2" name="Google Shape;1382;g2fb32149e0e_0_1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600"/>
              </a:spcBef>
              <a:spcAft>
                <a:spcPts val="60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fb32149e0e_0_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fb32149e0e_0_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Maybe ask question:</a:t>
            </a:r>
            <a:endParaRPr/>
          </a:p>
          <a:p>
            <a:pPr indent="-298450" lvl="1" marL="914400" rtl="0" algn="l">
              <a:spcBef>
                <a:spcPts val="0"/>
              </a:spcBef>
              <a:spcAft>
                <a:spcPts val="0"/>
              </a:spcAft>
              <a:buSzPts val="1100"/>
              <a:buChar char="○"/>
            </a:pPr>
            <a:r>
              <a:rPr lang="en"/>
              <a:t>Hint there are 2 approaches</a:t>
            </a:r>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5" name="Shape 1395"/>
        <p:cNvGrpSpPr/>
        <p:nvPr/>
      </p:nvGrpSpPr>
      <p:grpSpPr>
        <a:xfrm>
          <a:off x="0" y="0"/>
          <a:ext cx="0" cy="0"/>
          <a:chOff x="0" y="0"/>
          <a:chExt cx="0" cy="0"/>
        </a:xfrm>
      </p:grpSpPr>
      <p:sp>
        <p:nvSpPr>
          <p:cNvPr id="1396" name="Google Shape;1396;g2fb32149e0e_0_1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7" name="Google Shape;1397;g2fb32149e0e_0_1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600"/>
              </a:spcBef>
              <a:spcAft>
                <a:spcPts val="600"/>
              </a:spcAft>
              <a:buNone/>
            </a:pPr>
            <a:r>
              <a:t/>
            </a: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1" name="Shape 1411"/>
        <p:cNvGrpSpPr/>
        <p:nvPr/>
      </p:nvGrpSpPr>
      <p:grpSpPr>
        <a:xfrm>
          <a:off x="0" y="0"/>
          <a:ext cx="0" cy="0"/>
          <a:chOff x="0" y="0"/>
          <a:chExt cx="0" cy="0"/>
        </a:xfrm>
      </p:grpSpPr>
      <p:sp>
        <p:nvSpPr>
          <p:cNvPr id="1412" name="Google Shape;1412;g2fb32149e0e_0_1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3" name="Google Shape;1413;g2fb32149e0e_0_1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600"/>
              </a:spcBef>
              <a:spcAft>
                <a:spcPts val="600"/>
              </a:spcAft>
              <a:buNone/>
            </a:pPr>
            <a:r>
              <a:t/>
            </a: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0" name="Shape 1420"/>
        <p:cNvGrpSpPr/>
        <p:nvPr/>
      </p:nvGrpSpPr>
      <p:grpSpPr>
        <a:xfrm>
          <a:off x="0" y="0"/>
          <a:ext cx="0" cy="0"/>
          <a:chOff x="0" y="0"/>
          <a:chExt cx="0" cy="0"/>
        </a:xfrm>
      </p:grpSpPr>
      <p:sp>
        <p:nvSpPr>
          <p:cNvPr id="1421" name="Google Shape;1421;g2fb32149e0e_0_14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2" name="Google Shape;1422;g2fb32149e0e_0_1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0" name="Shape 1430"/>
        <p:cNvGrpSpPr/>
        <p:nvPr/>
      </p:nvGrpSpPr>
      <p:grpSpPr>
        <a:xfrm>
          <a:off x="0" y="0"/>
          <a:ext cx="0" cy="0"/>
          <a:chOff x="0" y="0"/>
          <a:chExt cx="0" cy="0"/>
        </a:xfrm>
      </p:grpSpPr>
      <p:sp>
        <p:nvSpPr>
          <p:cNvPr id="1431" name="Google Shape;1431;g2fb32149e0e_0_15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2" name="Google Shape;1432;g2fb32149e0e_0_15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6" name="Shape 1436"/>
        <p:cNvGrpSpPr/>
        <p:nvPr/>
      </p:nvGrpSpPr>
      <p:grpSpPr>
        <a:xfrm>
          <a:off x="0" y="0"/>
          <a:ext cx="0" cy="0"/>
          <a:chOff x="0" y="0"/>
          <a:chExt cx="0" cy="0"/>
        </a:xfrm>
      </p:grpSpPr>
      <p:sp>
        <p:nvSpPr>
          <p:cNvPr id="1437" name="Google Shape;1437;g2fb32149e0e_0_15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8" name="Google Shape;1438;g2fb32149e0e_0_15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1" name="Shape 1451"/>
        <p:cNvGrpSpPr/>
        <p:nvPr/>
      </p:nvGrpSpPr>
      <p:grpSpPr>
        <a:xfrm>
          <a:off x="0" y="0"/>
          <a:ext cx="0" cy="0"/>
          <a:chOff x="0" y="0"/>
          <a:chExt cx="0" cy="0"/>
        </a:xfrm>
      </p:grpSpPr>
      <p:sp>
        <p:nvSpPr>
          <p:cNvPr id="1452" name="Google Shape;1452;g2fb32149e0e_0_15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3" name="Google Shape;1453;g2fb32149e0e_0_15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8" name="Shape 1458"/>
        <p:cNvGrpSpPr/>
        <p:nvPr/>
      </p:nvGrpSpPr>
      <p:grpSpPr>
        <a:xfrm>
          <a:off x="0" y="0"/>
          <a:ext cx="0" cy="0"/>
          <a:chOff x="0" y="0"/>
          <a:chExt cx="0" cy="0"/>
        </a:xfrm>
      </p:grpSpPr>
      <p:sp>
        <p:nvSpPr>
          <p:cNvPr id="1459" name="Google Shape;1459;g2fb32149e0e_0_15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0" name="Google Shape;1460;g2fb32149e0e_0_15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6" name="Shape 1466"/>
        <p:cNvGrpSpPr/>
        <p:nvPr/>
      </p:nvGrpSpPr>
      <p:grpSpPr>
        <a:xfrm>
          <a:off x="0" y="0"/>
          <a:ext cx="0" cy="0"/>
          <a:chOff x="0" y="0"/>
          <a:chExt cx="0" cy="0"/>
        </a:xfrm>
      </p:grpSpPr>
      <p:sp>
        <p:nvSpPr>
          <p:cNvPr id="1467" name="Google Shape;1467;g2fb32149e0e_0_1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8" name="Google Shape;1468;g2fb32149e0e_0_1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5" name="Shape 1475"/>
        <p:cNvGrpSpPr/>
        <p:nvPr/>
      </p:nvGrpSpPr>
      <p:grpSpPr>
        <a:xfrm>
          <a:off x="0" y="0"/>
          <a:ext cx="0" cy="0"/>
          <a:chOff x="0" y="0"/>
          <a:chExt cx="0" cy="0"/>
        </a:xfrm>
      </p:grpSpPr>
      <p:sp>
        <p:nvSpPr>
          <p:cNvPr id="1476" name="Google Shape;1476;g2fb32149e0e_0_1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7" name="Google Shape;1477;g2fb32149e0e_0_1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4" name="Shape 1484"/>
        <p:cNvGrpSpPr/>
        <p:nvPr/>
      </p:nvGrpSpPr>
      <p:grpSpPr>
        <a:xfrm>
          <a:off x="0" y="0"/>
          <a:ext cx="0" cy="0"/>
          <a:chOff x="0" y="0"/>
          <a:chExt cx="0" cy="0"/>
        </a:xfrm>
      </p:grpSpPr>
      <p:sp>
        <p:nvSpPr>
          <p:cNvPr id="1485" name="Google Shape;1485;g2fb32149e0e_0_15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6" name="Google Shape;1486;g2fb32149e0e_0_1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fb32149e0e_0_9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fb32149e0e_0_9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3" name="Shape 1493"/>
        <p:cNvGrpSpPr/>
        <p:nvPr/>
      </p:nvGrpSpPr>
      <p:grpSpPr>
        <a:xfrm>
          <a:off x="0" y="0"/>
          <a:ext cx="0" cy="0"/>
          <a:chOff x="0" y="0"/>
          <a:chExt cx="0" cy="0"/>
        </a:xfrm>
      </p:grpSpPr>
      <p:sp>
        <p:nvSpPr>
          <p:cNvPr id="1494" name="Google Shape;1494;g2fb32149e0e_0_15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5" name="Google Shape;1495;g2fb32149e0e_0_15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1" name="Shape 1501"/>
        <p:cNvGrpSpPr/>
        <p:nvPr/>
      </p:nvGrpSpPr>
      <p:grpSpPr>
        <a:xfrm>
          <a:off x="0" y="0"/>
          <a:ext cx="0" cy="0"/>
          <a:chOff x="0" y="0"/>
          <a:chExt cx="0" cy="0"/>
        </a:xfrm>
      </p:grpSpPr>
      <p:sp>
        <p:nvSpPr>
          <p:cNvPr id="1502" name="Google Shape;1502;g2fb32149e0e_0_16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3" name="Google Shape;1503;g2fb32149e0e_0_16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9" name="Shape 1509"/>
        <p:cNvGrpSpPr/>
        <p:nvPr/>
      </p:nvGrpSpPr>
      <p:grpSpPr>
        <a:xfrm>
          <a:off x="0" y="0"/>
          <a:ext cx="0" cy="0"/>
          <a:chOff x="0" y="0"/>
          <a:chExt cx="0" cy="0"/>
        </a:xfrm>
      </p:grpSpPr>
      <p:sp>
        <p:nvSpPr>
          <p:cNvPr id="1510" name="Google Shape;1510;g2fb32149e0e_0_16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1" name="Google Shape;1511;g2fb32149e0e_0_16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9" name="Shape 1519"/>
        <p:cNvGrpSpPr/>
        <p:nvPr/>
      </p:nvGrpSpPr>
      <p:grpSpPr>
        <a:xfrm>
          <a:off x="0" y="0"/>
          <a:ext cx="0" cy="0"/>
          <a:chOff x="0" y="0"/>
          <a:chExt cx="0" cy="0"/>
        </a:xfrm>
      </p:grpSpPr>
      <p:sp>
        <p:nvSpPr>
          <p:cNvPr id="1520" name="Google Shape;1520;g2fb32149e0e_0_16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1" name="Google Shape;1521;g2fb32149e0e_0_16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7" name="Shape 1527"/>
        <p:cNvGrpSpPr/>
        <p:nvPr/>
      </p:nvGrpSpPr>
      <p:grpSpPr>
        <a:xfrm>
          <a:off x="0" y="0"/>
          <a:ext cx="0" cy="0"/>
          <a:chOff x="0" y="0"/>
          <a:chExt cx="0" cy="0"/>
        </a:xfrm>
      </p:grpSpPr>
      <p:sp>
        <p:nvSpPr>
          <p:cNvPr id="1528" name="Google Shape;1528;g2fb32149e0e_0_16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9" name="Google Shape;1529;g2fb32149e0e_0_16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600"/>
              </a:spcBef>
              <a:spcAft>
                <a:spcPts val="0"/>
              </a:spcAft>
              <a:buClr>
                <a:schemeClr val="dk1"/>
              </a:buClr>
              <a:buSzPts val="1200"/>
              <a:buFont typeface="Roboto"/>
              <a:buChar char="●"/>
            </a:pPr>
            <a:r>
              <a:rPr lang="en" sz="1200">
                <a:solidFill>
                  <a:schemeClr val="dk1"/>
                </a:solidFill>
                <a:latin typeface="Roboto"/>
                <a:ea typeface="Roboto"/>
                <a:cs typeface="Roboto"/>
                <a:sym typeface="Roboto"/>
              </a:rPr>
              <a:t>Comparative genomics: GTF files facilitate comparison of gene structures across different species or strains.</a:t>
            </a:r>
            <a:endParaRPr sz="1200">
              <a:solidFill>
                <a:schemeClr val="dk1"/>
              </a:solidFill>
              <a:latin typeface="Roboto"/>
              <a:ea typeface="Roboto"/>
              <a:cs typeface="Roboto"/>
              <a:sym typeface="Roboto"/>
            </a:endParaRPr>
          </a:p>
          <a:p>
            <a:pPr indent="0" lvl="0" marL="0" rtl="0" algn="l">
              <a:spcBef>
                <a:spcPts val="600"/>
              </a:spcBef>
              <a:spcAft>
                <a:spcPts val="0"/>
              </a:spcAft>
              <a:buNone/>
            </a:pPr>
            <a:r>
              <a:t/>
            </a:r>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4" name="Shape 1534"/>
        <p:cNvGrpSpPr/>
        <p:nvPr/>
      </p:nvGrpSpPr>
      <p:grpSpPr>
        <a:xfrm>
          <a:off x="0" y="0"/>
          <a:ext cx="0" cy="0"/>
          <a:chOff x="0" y="0"/>
          <a:chExt cx="0" cy="0"/>
        </a:xfrm>
      </p:grpSpPr>
      <p:sp>
        <p:nvSpPr>
          <p:cNvPr id="1535" name="Google Shape;1535;g2fb32149e0e_0_1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6" name="Google Shape;1536;g2fb32149e0e_0_1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1" name="Shape 1541"/>
        <p:cNvGrpSpPr/>
        <p:nvPr/>
      </p:nvGrpSpPr>
      <p:grpSpPr>
        <a:xfrm>
          <a:off x="0" y="0"/>
          <a:ext cx="0" cy="0"/>
          <a:chOff x="0" y="0"/>
          <a:chExt cx="0" cy="0"/>
        </a:xfrm>
      </p:grpSpPr>
      <p:sp>
        <p:nvSpPr>
          <p:cNvPr id="1542" name="Google Shape;1542;g2fb32149e0e_0_1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3" name="Google Shape;1543;g2fb32149e0e_0_1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9" name="Shape 1549"/>
        <p:cNvGrpSpPr/>
        <p:nvPr/>
      </p:nvGrpSpPr>
      <p:grpSpPr>
        <a:xfrm>
          <a:off x="0" y="0"/>
          <a:ext cx="0" cy="0"/>
          <a:chOff x="0" y="0"/>
          <a:chExt cx="0" cy="0"/>
        </a:xfrm>
      </p:grpSpPr>
      <p:sp>
        <p:nvSpPr>
          <p:cNvPr id="1550" name="Google Shape;1550;g2fb32149e0e_0_1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1" name="Google Shape;1551;g2fb32149e0e_0_1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8" name="Shape 1558"/>
        <p:cNvGrpSpPr/>
        <p:nvPr/>
      </p:nvGrpSpPr>
      <p:grpSpPr>
        <a:xfrm>
          <a:off x="0" y="0"/>
          <a:ext cx="0" cy="0"/>
          <a:chOff x="0" y="0"/>
          <a:chExt cx="0" cy="0"/>
        </a:xfrm>
      </p:grpSpPr>
      <p:sp>
        <p:nvSpPr>
          <p:cNvPr id="1559" name="Google Shape;1559;g2fb32149e0e_0_16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0" name="Google Shape;1560;g2fb32149e0e_0_16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8" name="Shape 1568"/>
        <p:cNvGrpSpPr/>
        <p:nvPr/>
      </p:nvGrpSpPr>
      <p:grpSpPr>
        <a:xfrm>
          <a:off x="0" y="0"/>
          <a:ext cx="0" cy="0"/>
          <a:chOff x="0" y="0"/>
          <a:chExt cx="0" cy="0"/>
        </a:xfrm>
      </p:grpSpPr>
      <p:sp>
        <p:nvSpPr>
          <p:cNvPr id="1569" name="Google Shape;1569;g2fb32149e0e_0_17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0" name="Google Shape;1570;g2fb32149e0e_0_17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fb32149e0e_0_7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fb32149e0e_0_7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5" name="Shape 1575"/>
        <p:cNvGrpSpPr/>
        <p:nvPr/>
      </p:nvGrpSpPr>
      <p:grpSpPr>
        <a:xfrm>
          <a:off x="0" y="0"/>
          <a:ext cx="0" cy="0"/>
          <a:chOff x="0" y="0"/>
          <a:chExt cx="0" cy="0"/>
        </a:xfrm>
      </p:grpSpPr>
      <p:sp>
        <p:nvSpPr>
          <p:cNvPr id="1576" name="Google Shape;1576;g2fb87132389_0_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7" name="Google Shape;1577;g2fb87132389_0_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0" name="Shape 1580"/>
        <p:cNvGrpSpPr/>
        <p:nvPr/>
      </p:nvGrpSpPr>
      <p:grpSpPr>
        <a:xfrm>
          <a:off x="0" y="0"/>
          <a:ext cx="0" cy="0"/>
          <a:chOff x="0" y="0"/>
          <a:chExt cx="0" cy="0"/>
        </a:xfrm>
      </p:grpSpPr>
      <p:sp>
        <p:nvSpPr>
          <p:cNvPr id="1581" name="Google Shape;1581;g2fb87132389_0_5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2" name="Google Shape;1582;g2fb87132389_0_5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1" name="Shape 1591"/>
        <p:cNvGrpSpPr/>
        <p:nvPr/>
      </p:nvGrpSpPr>
      <p:grpSpPr>
        <a:xfrm>
          <a:off x="0" y="0"/>
          <a:ext cx="0" cy="0"/>
          <a:chOff x="0" y="0"/>
          <a:chExt cx="0" cy="0"/>
        </a:xfrm>
      </p:grpSpPr>
      <p:sp>
        <p:nvSpPr>
          <p:cNvPr id="1592" name="Google Shape;1592;g2fb87132389_0_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3" name="Google Shape;1593;g2fb87132389_0_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8" name="Shape 1598"/>
        <p:cNvGrpSpPr/>
        <p:nvPr/>
      </p:nvGrpSpPr>
      <p:grpSpPr>
        <a:xfrm>
          <a:off x="0" y="0"/>
          <a:ext cx="0" cy="0"/>
          <a:chOff x="0" y="0"/>
          <a:chExt cx="0" cy="0"/>
        </a:xfrm>
      </p:grpSpPr>
      <p:sp>
        <p:nvSpPr>
          <p:cNvPr id="1599" name="Google Shape;1599;g2fb87132389_0_5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0" name="Google Shape;1600;g2fb87132389_0_5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fb87132389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2fb87132389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fb87132389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fb87132389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fb87132389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2fb87132389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fb32149e0e_0_7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fb32149e0e_0_7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For RNA-seq</a:t>
            </a:r>
            <a:endParaRPr/>
          </a:p>
          <a:p>
            <a:pPr indent="-298450" lvl="1" marL="914400" rtl="0" algn="l">
              <a:spcBef>
                <a:spcPts val="0"/>
              </a:spcBef>
              <a:spcAft>
                <a:spcPts val="0"/>
              </a:spcAft>
              <a:buSzPts val="1100"/>
              <a:buChar char="○"/>
            </a:pPr>
            <a:r>
              <a:rPr lang="en"/>
              <a:t>If you’re working with small RNA SE is fine</a:t>
            </a:r>
            <a:endParaRPr/>
          </a:p>
          <a:p>
            <a:pPr indent="-298450" lvl="2" marL="1371600" rtl="0" algn="l">
              <a:spcBef>
                <a:spcPts val="0"/>
              </a:spcBef>
              <a:spcAft>
                <a:spcPts val="0"/>
              </a:spcAft>
              <a:buSzPts val="1100"/>
              <a:buChar char="■"/>
            </a:pPr>
            <a:r>
              <a:rPr lang="en"/>
              <a:t>Capture insert well with Seq</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fb32149e0e_0_5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fb32149e0e_0_5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2a434a8a68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2a434a8a68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fc0878dd0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2fc0878dd0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Save cost</a:t>
            </a:r>
            <a:endParaRPr/>
          </a:p>
          <a:p>
            <a:pPr indent="-298450" lvl="0" marL="457200" rtl="0" algn="l">
              <a:spcBef>
                <a:spcPts val="0"/>
              </a:spcBef>
              <a:spcAft>
                <a:spcPts val="0"/>
              </a:spcAft>
              <a:buSzPts val="1100"/>
              <a:buChar char="●"/>
            </a:pPr>
            <a:r>
              <a:rPr lang="en"/>
              <a:t>Load Sequencer with enough library to properly function</a:t>
            </a:r>
            <a:endParaRPr/>
          </a:p>
          <a:p>
            <a:pPr indent="-298450" lvl="0" marL="457200" rtl="0" algn="l">
              <a:spcBef>
                <a:spcPts val="0"/>
              </a:spcBef>
              <a:spcAft>
                <a:spcPts val="0"/>
              </a:spcAft>
              <a:buSzPts val="1100"/>
              <a:buChar char="●"/>
            </a:pPr>
            <a:r>
              <a:rPr lang="en"/>
              <a:t>Add Index to identify reads from your sample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2fb87132389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2fb87132389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2fb87132389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2fb87132389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fb32149e0e_0_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2fb32149e0e_0_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fb87132389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2fb87132389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Mention “Green” = Platform specific seq NOT sample of interest</a:t>
            </a:r>
            <a:endParaRPr b="1"/>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2fb32149e0e_0_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2fb32149e0e_0_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2fb32149e0e_0_1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2fb32149e0e_0_1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2fb32149e0e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2fb32149e0e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2fb32149e0e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2fb32149e0e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Header Line: Each sequence starts with a header line, beginning with a "&gt;" symbol. This line includes</a:t>
            </a:r>
            <a:endParaRPr/>
          </a:p>
          <a:p>
            <a:pPr indent="-298450" lvl="1" marL="914400" rtl="0" algn="l">
              <a:spcBef>
                <a:spcPts val="0"/>
              </a:spcBef>
              <a:spcAft>
                <a:spcPts val="0"/>
              </a:spcAft>
              <a:buSzPts val="1100"/>
              <a:buChar char="○"/>
            </a:pPr>
            <a:r>
              <a:rPr lang="en"/>
              <a:t>Identifier: A unique identifier for the sequence, often including database-specific codes (e.g., gi|1817694395|ref|NZ_JAAGMU010000151.1).</a:t>
            </a:r>
            <a:endParaRPr/>
          </a:p>
          <a:p>
            <a:pPr indent="-298450" lvl="1" marL="914400" rtl="0" algn="l">
              <a:spcBef>
                <a:spcPts val="0"/>
              </a:spcBef>
              <a:spcAft>
                <a:spcPts val="0"/>
              </a:spcAft>
              <a:buSzPts val="1100"/>
              <a:buChar char="○"/>
            </a:pPr>
            <a:r>
              <a:rPr lang="en"/>
              <a:t>Description: Additional information about the sequence, such as the organism or the type of sequence (e.g., Streptomyces sp. SID7958 contig-52000002, whole genome shotgun sequence).</a:t>
            </a:r>
            <a:endParaRPr/>
          </a:p>
          <a:p>
            <a:pPr indent="-298450" lvl="0" marL="457200" rtl="0" algn="l">
              <a:spcBef>
                <a:spcPts val="0"/>
              </a:spcBef>
              <a:spcAft>
                <a:spcPts val="0"/>
              </a:spcAft>
              <a:buSzPts val="1100"/>
              <a:buChar char="●"/>
            </a:pPr>
            <a:r>
              <a:rPr lang="en"/>
              <a:t>Sequence line: nucleotide or protein sequence, represented in single-letter codes</a:t>
            </a:r>
            <a:endParaRPr/>
          </a:p>
          <a:p>
            <a:pPr indent="-298450" lvl="1" marL="914400" rtl="0" algn="l">
              <a:spcBef>
                <a:spcPts val="0"/>
              </a:spcBef>
              <a:spcAft>
                <a:spcPts val="0"/>
              </a:spcAft>
              <a:buSzPts val="1100"/>
              <a:buChar char="○"/>
            </a:pPr>
            <a:r>
              <a:rPr lang="en"/>
              <a:t>N’s are gaps in assemblies</a:t>
            </a:r>
            <a:endParaRPr/>
          </a:p>
          <a:p>
            <a:pPr indent="-298450" lvl="2" marL="1371600" rtl="0" algn="l">
              <a:spcBef>
                <a:spcPts val="0"/>
              </a:spcBef>
              <a:spcAft>
                <a:spcPts val="0"/>
              </a:spcAft>
              <a:buSzPts val="1100"/>
              <a:buChar char="■"/>
            </a:pPr>
            <a:r>
              <a:rPr lang="en"/>
              <a:t>Regions that are difficult to sequence or assemble</a:t>
            </a:r>
            <a:endParaRPr/>
          </a:p>
          <a:p>
            <a:pPr indent="-298450" lvl="2" marL="1371600" rtl="0" algn="l">
              <a:spcBef>
                <a:spcPts val="0"/>
              </a:spcBef>
              <a:spcAft>
                <a:spcPts val="0"/>
              </a:spcAft>
              <a:buSzPts val="1100"/>
              <a:buChar char="■"/>
            </a:pPr>
            <a:r>
              <a:rPr lang="en"/>
              <a:t>Highly repetitive sections of the genome</a:t>
            </a:r>
            <a:endParaRPr/>
          </a:p>
          <a:p>
            <a:pPr indent="-298450" lvl="2" marL="1371600" rtl="0" algn="l">
              <a:spcBef>
                <a:spcPts val="0"/>
              </a:spcBef>
              <a:spcAft>
                <a:spcPts val="0"/>
              </a:spcAft>
              <a:buSzPts val="1100"/>
              <a:buChar char="■"/>
            </a:pPr>
            <a:r>
              <a:rPr lang="en"/>
              <a:t>Areas where the exact sequence is yet to be determined</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2fb32149e0e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2fb32149e0e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Header Line: Each sequence starts with a header line, beginning with a "&gt;" symbol. This line includes</a:t>
            </a:r>
            <a:endParaRPr/>
          </a:p>
          <a:p>
            <a:pPr indent="-298450" lvl="1" marL="914400" rtl="0" algn="l">
              <a:spcBef>
                <a:spcPts val="0"/>
              </a:spcBef>
              <a:spcAft>
                <a:spcPts val="0"/>
              </a:spcAft>
              <a:buSzPts val="1100"/>
              <a:buChar char="○"/>
            </a:pPr>
            <a:r>
              <a:rPr lang="en"/>
              <a:t>Identifier: A unique identifier for the sequence, often including database-specific codes (e.g., gi|1817694395|ref|NZ_JAAGMU010000151.1).</a:t>
            </a:r>
            <a:endParaRPr/>
          </a:p>
          <a:p>
            <a:pPr indent="-298450" lvl="1" marL="914400" rtl="0" algn="l">
              <a:spcBef>
                <a:spcPts val="0"/>
              </a:spcBef>
              <a:spcAft>
                <a:spcPts val="0"/>
              </a:spcAft>
              <a:buSzPts val="1100"/>
              <a:buChar char="○"/>
            </a:pPr>
            <a:r>
              <a:rPr lang="en"/>
              <a:t>Description: Additional information about the sequence, such as the organism or the type of sequence (e.g., Streptomyces sp. SID7958 contig-52000002, whole genome shotgun sequence).</a:t>
            </a:r>
            <a:endParaRPr/>
          </a:p>
          <a:p>
            <a:pPr indent="-298450" lvl="0" marL="457200" rtl="0" algn="l">
              <a:spcBef>
                <a:spcPts val="0"/>
              </a:spcBef>
              <a:spcAft>
                <a:spcPts val="0"/>
              </a:spcAft>
              <a:buSzPts val="1100"/>
              <a:buChar char="●"/>
            </a:pPr>
            <a:r>
              <a:rPr lang="en"/>
              <a:t>Sequence line: nucleotide or protein sequence, represented in single-letter codes</a:t>
            </a:r>
            <a:endParaRPr/>
          </a:p>
          <a:p>
            <a:pPr indent="-298450" lvl="1" marL="914400" rtl="0" algn="l">
              <a:spcBef>
                <a:spcPts val="0"/>
              </a:spcBef>
              <a:spcAft>
                <a:spcPts val="0"/>
              </a:spcAft>
              <a:buSzPts val="1100"/>
              <a:buChar char="○"/>
            </a:pPr>
            <a:r>
              <a:rPr lang="en"/>
              <a:t>N’s are gaps in assemblies</a:t>
            </a:r>
            <a:endParaRPr/>
          </a:p>
          <a:p>
            <a:pPr indent="-298450" lvl="2" marL="1371600" rtl="0" algn="l">
              <a:spcBef>
                <a:spcPts val="0"/>
              </a:spcBef>
              <a:spcAft>
                <a:spcPts val="0"/>
              </a:spcAft>
              <a:buSzPts val="1100"/>
              <a:buChar char="■"/>
            </a:pPr>
            <a:r>
              <a:rPr lang="en"/>
              <a:t>Regions that are difficult to sequence or assemble</a:t>
            </a:r>
            <a:endParaRPr/>
          </a:p>
          <a:p>
            <a:pPr indent="-298450" lvl="2" marL="1371600" rtl="0" algn="l">
              <a:spcBef>
                <a:spcPts val="0"/>
              </a:spcBef>
              <a:spcAft>
                <a:spcPts val="0"/>
              </a:spcAft>
              <a:buSzPts val="1100"/>
              <a:buChar char="■"/>
            </a:pPr>
            <a:r>
              <a:rPr lang="en"/>
              <a:t>Highly repetitive sections of the genome</a:t>
            </a:r>
            <a:endParaRPr/>
          </a:p>
          <a:p>
            <a:pPr indent="-298450" lvl="2" marL="1371600" rtl="0" algn="l">
              <a:spcBef>
                <a:spcPts val="0"/>
              </a:spcBef>
              <a:spcAft>
                <a:spcPts val="0"/>
              </a:spcAft>
              <a:buSzPts val="1100"/>
              <a:buChar char="■"/>
            </a:pPr>
            <a:r>
              <a:rPr lang="en"/>
              <a:t>Areas where the exact sequence is yet to be determined</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a434a8a68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a434a8a68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2fb32149e0e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2fb32149e0e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Header Line: Each sequence starts with a header line, beginning with a "&gt;" symbol. This line includes</a:t>
            </a:r>
            <a:endParaRPr/>
          </a:p>
          <a:p>
            <a:pPr indent="-298450" lvl="1" marL="914400" rtl="0" algn="l">
              <a:spcBef>
                <a:spcPts val="0"/>
              </a:spcBef>
              <a:spcAft>
                <a:spcPts val="0"/>
              </a:spcAft>
              <a:buSzPts val="1100"/>
              <a:buChar char="○"/>
            </a:pPr>
            <a:r>
              <a:rPr lang="en"/>
              <a:t>Identifier: A unique identifier for the sequence, often including database-specific codes (e.g., gi|1817694395|ref|NZ_JAAGMU010000151.1).</a:t>
            </a:r>
            <a:endParaRPr/>
          </a:p>
          <a:p>
            <a:pPr indent="-298450" lvl="1" marL="914400" rtl="0" algn="l">
              <a:spcBef>
                <a:spcPts val="0"/>
              </a:spcBef>
              <a:spcAft>
                <a:spcPts val="0"/>
              </a:spcAft>
              <a:buSzPts val="1100"/>
              <a:buChar char="○"/>
            </a:pPr>
            <a:r>
              <a:rPr lang="en"/>
              <a:t>Description: Additional information about the sequence, such as the organism or the type of sequence (e.g., Streptomyces sp. SID7958 contig-52000002, whole genome shotgun sequence).</a:t>
            </a:r>
            <a:endParaRPr/>
          </a:p>
          <a:p>
            <a:pPr indent="-298450" lvl="0" marL="457200" rtl="0" algn="l">
              <a:spcBef>
                <a:spcPts val="0"/>
              </a:spcBef>
              <a:spcAft>
                <a:spcPts val="0"/>
              </a:spcAft>
              <a:buSzPts val="1100"/>
              <a:buChar char="●"/>
            </a:pPr>
            <a:r>
              <a:rPr lang="en"/>
              <a:t>Sequence line: nucleotide or protein sequence, represented in single-letter codes</a:t>
            </a:r>
            <a:endParaRPr/>
          </a:p>
          <a:p>
            <a:pPr indent="-298450" lvl="1" marL="914400" rtl="0" algn="l">
              <a:spcBef>
                <a:spcPts val="0"/>
              </a:spcBef>
              <a:spcAft>
                <a:spcPts val="0"/>
              </a:spcAft>
              <a:buSzPts val="1100"/>
              <a:buChar char="○"/>
            </a:pPr>
            <a:r>
              <a:rPr lang="en"/>
              <a:t>N’s are gaps in assemblies</a:t>
            </a:r>
            <a:endParaRPr/>
          </a:p>
          <a:p>
            <a:pPr indent="-298450" lvl="2" marL="1371600" rtl="0" algn="l">
              <a:spcBef>
                <a:spcPts val="0"/>
              </a:spcBef>
              <a:spcAft>
                <a:spcPts val="0"/>
              </a:spcAft>
              <a:buSzPts val="1100"/>
              <a:buChar char="■"/>
            </a:pPr>
            <a:r>
              <a:rPr lang="en"/>
              <a:t>Regions that are difficult to sequence or assemble</a:t>
            </a:r>
            <a:endParaRPr/>
          </a:p>
          <a:p>
            <a:pPr indent="-298450" lvl="2" marL="1371600" rtl="0" algn="l">
              <a:spcBef>
                <a:spcPts val="0"/>
              </a:spcBef>
              <a:spcAft>
                <a:spcPts val="0"/>
              </a:spcAft>
              <a:buSzPts val="1100"/>
              <a:buChar char="■"/>
            </a:pPr>
            <a:r>
              <a:rPr lang="en"/>
              <a:t>Highly repetitive sections of the genome</a:t>
            </a:r>
            <a:endParaRPr/>
          </a:p>
          <a:p>
            <a:pPr indent="-298450" lvl="2" marL="1371600" rtl="0" algn="l">
              <a:spcBef>
                <a:spcPts val="0"/>
              </a:spcBef>
              <a:spcAft>
                <a:spcPts val="0"/>
              </a:spcAft>
              <a:buSzPts val="1100"/>
              <a:buChar char="■"/>
            </a:pPr>
            <a:r>
              <a:rPr lang="en"/>
              <a:t>Areas where the exact sequence is yet to be determined</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2fb32149e0e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2fb32149e0e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Header Line: Each sequence starts with a header line, beginning with a "&gt;" symbol. This line includes</a:t>
            </a:r>
            <a:endParaRPr/>
          </a:p>
          <a:p>
            <a:pPr indent="-298450" lvl="1" marL="914400" rtl="0" algn="l">
              <a:spcBef>
                <a:spcPts val="0"/>
              </a:spcBef>
              <a:spcAft>
                <a:spcPts val="0"/>
              </a:spcAft>
              <a:buSzPts val="1100"/>
              <a:buChar char="○"/>
            </a:pPr>
            <a:r>
              <a:rPr lang="en"/>
              <a:t>Identifier: A unique identifier for the sequence, often including database-specific codes (e.g., gi|1817694395|ref|NZ_JAAGMU010000151.1).</a:t>
            </a:r>
            <a:endParaRPr/>
          </a:p>
          <a:p>
            <a:pPr indent="-298450" lvl="1" marL="914400" rtl="0" algn="l">
              <a:spcBef>
                <a:spcPts val="0"/>
              </a:spcBef>
              <a:spcAft>
                <a:spcPts val="0"/>
              </a:spcAft>
              <a:buSzPts val="1100"/>
              <a:buChar char="○"/>
            </a:pPr>
            <a:r>
              <a:rPr lang="en"/>
              <a:t>Description: Additional information about the sequence, such as the organism or the type of sequence (e.g., Streptomyces sp. SID7958 contig-52000002, whole genome shotgun sequence).</a:t>
            </a:r>
            <a:endParaRPr/>
          </a:p>
          <a:p>
            <a:pPr indent="-298450" lvl="0" marL="457200" rtl="0" algn="l">
              <a:spcBef>
                <a:spcPts val="0"/>
              </a:spcBef>
              <a:spcAft>
                <a:spcPts val="0"/>
              </a:spcAft>
              <a:buSzPts val="1100"/>
              <a:buChar char="●"/>
            </a:pPr>
            <a:r>
              <a:rPr lang="en"/>
              <a:t>Sequence line: nucleotide or protein sequence, represented in single-letter codes</a:t>
            </a:r>
            <a:endParaRPr/>
          </a:p>
          <a:p>
            <a:pPr indent="-298450" lvl="1" marL="914400" rtl="0" algn="l">
              <a:spcBef>
                <a:spcPts val="0"/>
              </a:spcBef>
              <a:spcAft>
                <a:spcPts val="0"/>
              </a:spcAft>
              <a:buSzPts val="1100"/>
              <a:buChar char="○"/>
            </a:pPr>
            <a:r>
              <a:rPr lang="en"/>
              <a:t>N’s are gaps in assemblies</a:t>
            </a:r>
            <a:endParaRPr/>
          </a:p>
          <a:p>
            <a:pPr indent="-298450" lvl="2" marL="1371600" rtl="0" algn="l">
              <a:spcBef>
                <a:spcPts val="0"/>
              </a:spcBef>
              <a:spcAft>
                <a:spcPts val="0"/>
              </a:spcAft>
              <a:buSzPts val="1100"/>
              <a:buChar char="■"/>
            </a:pPr>
            <a:r>
              <a:rPr lang="en"/>
              <a:t>Regions that are difficult to sequence or assemble</a:t>
            </a:r>
            <a:endParaRPr/>
          </a:p>
          <a:p>
            <a:pPr indent="-298450" lvl="2" marL="1371600" rtl="0" algn="l">
              <a:spcBef>
                <a:spcPts val="0"/>
              </a:spcBef>
              <a:spcAft>
                <a:spcPts val="0"/>
              </a:spcAft>
              <a:buSzPts val="1100"/>
              <a:buChar char="■"/>
            </a:pPr>
            <a:r>
              <a:rPr lang="en"/>
              <a:t>Highly repetitive sections of the genome</a:t>
            </a:r>
            <a:endParaRPr/>
          </a:p>
          <a:p>
            <a:pPr indent="-298450" lvl="2" marL="1371600" rtl="0" algn="l">
              <a:spcBef>
                <a:spcPts val="0"/>
              </a:spcBef>
              <a:spcAft>
                <a:spcPts val="0"/>
              </a:spcAft>
              <a:buSzPts val="1100"/>
              <a:buChar char="■"/>
            </a:pPr>
            <a:r>
              <a:rPr lang="en"/>
              <a:t>Areas where the exact sequence is yet to be determined</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2fb32149e0e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2fb32149e0e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Header Line: Each sequence starts with a header line, beginning with a "&gt;" symbol. This line includes</a:t>
            </a:r>
            <a:endParaRPr/>
          </a:p>
          <a:p>
            <a:pPr indent="-298450" lvl="1" marL="914400" rtl="0" algn="l">
              <a:spcBef>
                <a:spcPts val="0"/>
              </a:spcBef>
              <a:spcAft>
                <a:spcPts val="0"/>
              </a:spcAft>
              <a:buSzPts val="1100"/>
              <a:buChar char="○"/>
            </a:pPr>
            <a:r>
              <a:rPr lang="en"/>
              <a:t>Identifier: A unique identifier for the sequence, often including database-specific codes (e.g., gi|1817694395|ref|NZ_JAAGMU010000151.1).</a:t>
            </a:r>
            <a:endParaRPr/>
          </a:p>
          <a:p>
            <a:pPr indent="-298450" lvl="1" marL="914400" rtl="0" algn="l">
              <a:spcBef>
                <a:spcPts val="0"/>
              </a:spcBef>
              <a:spcAft>
                <a:spcPts val="0"/>
              </a:spcAft>
              <a:buSzPts val="1100"/>
              <a:buChar char="○"/>
            </a:pPr>
            <a:r>
              <a:rPr lang="en"/>
              <a:t>Description: Additional information about the sequence, such as the organism or the type of sequence (e.g., Streptomyces sp. SID7958 contig-52000002, whole genome shotgun sequence).</a:t>
            </a:r>
            <a:endParaRPr/>
          </a:p>
          <a:p>
            <a:pPr indent="-298450" lvl="0" marL="457200" rtl="0" algn="l">
              <a:spcBef>
                <a:spcPts val="0"/>
              </a:spcBef>
              <a:spcAft>
                <a:spcPts val="0"/>
              </a:spcAft>
              <a:buSzPts val="1100"/>
              <a:buChar char="●"/>
            </a:pPr>
            <a:r>
              <a:rPr lang="en"/>
              <a:t>Sequence line: nucleotide or protein sequence, represented in single-letter codes</a:t>
            </a:r>
            <a:endParaRPr/>
          </a:p>
          <a:p>
            <a:pPr indent="-298450" lvl="1" marL="914400" rtl="0" algn="l">
              <a:spcBef>
                <a:spcPts val="0"/>
              </a:spcBef>
              <a:spcAft>
                <a:spcPts val="0"/>
              </a:spcAft>
              <a:buSzPts val="1100"/>
              <a:buChar char="○"/>
            </a:pPr>
            <a:r>
              <a:rPr lang="en"/>
              <a:t>N’s are gaps in assemblies</a:t>
            </a:r>
            <a:endParaRPr/>
          </a:p>
          <a:p>
            <a:pPr indent="-298450" lvl="2" marL="1371600" rtl="0" algn="l">
              <a:spcBef>
                <a:spcPts val="0"/>
              </a:spcBef>
              <a:spcAft>
                <a:spcPts val="0"/>
              </a:spcAft>
              <a:buSzPts val="1100"/>
              <a:buChar char="■"/>
            </a:pPr>
            <a:r>
              <a:rPr lang="en"/>
              <a:t>Regions that are difficult to sequence or assemble</a:t>
            </a:r>
            <a:endParaRPr/>
          </a:p>
          <a:p>
            <a:pPr indent="-298450" lvl="2" marL="1371600" rtl="0" algn="l">
              <a:spcBef>
                <a:spcPts val="0"/>
              </a:spcBef>
              <a:spcAft>
                <a:spcPts val="0"/>
              </a:spcAft>
              <a:buSzPts val="1100"/>
              <a:buChar char="■"/>
            </a:pPr>
            <a:r>
              <a:rPr lang="en"/>
              <a:t>Highly repetitive sections of the genome</a:t>
            </a:r>
            <a:endParaRPr/>
          </a:p>
          <a:p>
            <a:pPr indent="-298450" lvl="2" marL="1371600" rtl="0" algn="l">
              <a:spcBef>
                <a:spcPts val="0"/>
              </a:spcBef>
              <a:spcAft>
                <a:spcPts val="0"/>
              </a:spcAft>
              <a:buSzPts val="1100"/>
              <a:buChar char="■"/>
            </a:pPr>
            <a:r>
              <a:rPr lang="en"/>
              <a:t>Areas where the exact sequence is yet to be determined</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2fb32149e0e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2fb32149e0e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Example FASTA from Gencode GRCh38.p13 Transcripts</a:t>
            </a:r>
            <a:endParaRPr/>
          </a:p>
          <a:p>
            <a:pPr indent="-298450" lvl="0" marL="457200" rtl="0" algn="l">
              <a:spcBef>
                <a:spcPts val="0"/>
              </a:spcBef>
              <a:spcAft>
                <a:spcPts val="0"/>
              </a:spcAft>
              <a:buSzPts val="1100"/>
              <a:buChar char="●"/>
            </a:pPr>
            <a:r>
              <a:rPr lang="en"/>
              <a:t>Header Line: Each sequence starts with a header line, beginning with a "&gt;" symbol. This line includes</a:t>
            </a:r>
            <a:endParaRPr/>
          </a:p>
          <a:p>
            <a:pPr indent="-298450" lvl="1" marL="914400" rtl="0" algn="l">
              <a:spcBef>
                <a:spcPts val="0"/>
              </a:spcBef>
              <a:spcAft>
                <a:spcPts val="0"/>
              </a:spcAft>
              <a:buSzPts val="1100"/>
              <a:buChar char="○"/>
            </a:pPr>
            <a:r>
              <a:rPr lang="en"/>
              <a:t>Identifier: A unique identifier for the sequence, often including database-specific codes (e.g., gi|1817694395|ref|NZ_JAAGMU010000151.1).</a:t>
            </a:r>
            <a:endParaRPr/>
          </a:p>
          <a:p>
            <a:pPr indent="-298450" lvl="1" marL="914400" rtl="0" algn="l">
              <a:spcBef>
                <a:spcPts val="0"/>
              </a:spcBef>
              <a:spcAft>
                <a:spcPts val="0"/>
              </a:spcAft>
              <a:buSzPts val="1100"/>
              <a:buChar char="○"/>
            </a:pPr>
            <a:r>
              <a:rPr lang="en"/>
              <a:t>Description: Additional information about the sequence, such as the organism or the type of sequence (e.g., Streptomyces sp. SID7958 contig-52000002, whole genome shotgun sequence).</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2fb87132389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2fb87132389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2a434a8a680_0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2a434a8a680_0_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2a434a8a680_0_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2a434a8a680_0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2a434a8a680_0_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2a434a8a680_0_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g2a434a8a680_0_4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 name="Google Shape;512;g2a434a8a680_0_4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2a434a8a680_0_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2a434a8a680_0_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fb32149e0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fb32149e0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2a434a8a680_0_4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2a434a8a680_0_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2a434a8a680_0_4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2a434a8a680_0_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2fb32149e0e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2fb32149e0e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2fb32149e0e_0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2fb32149e0e_0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2fb32149e0e_0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2fb32149e0e_0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2fb32149e0e_0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2fb32149e0e_0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2fb32149e0e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2fb32149e0e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2fb32149e0e_0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 name="Google Shape;589;g2fb32149e0e_0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 name="Shape 600"/>
        <p:cNvGrpSpPr/>
        <p:nvPr/>
      </p:nvGrpSpPr>
      <p:grpSpPr>
        <a:xfrm>
          <a:off x="0" y="0"/>
          <a:ext cx="0" cy="0"/>
          <a:chOff x="0" y="0"/>
          <a:chExt cx="0" cy="0"/>
        </a:xfrm>
      </p:grpSpPr>
      <p:sp>
        <p:nvSpPr>
          <p:cNvPr id="601" name="Google Shape;601;g2fb32149e0e_0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2" name="Google Shape;602;g2fb32149e0e_0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2fb32149e0e_0_3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7" name="Google Shape;617;g2fb32149e0e_0_3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fb32149e0e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fb32149e0e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g2fb87132389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6" name="Google Shape;626;g2fb87132389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2fb32149e0e_0_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2fb32149e0e_0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2fb32149e0e_0_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2fb32149e0e_0_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 name="Shape 670"/>
        <p:cNvGrpSpPr/>
        <p:nvPr/>
      </p:nvGrpSpPr>
      <p:grpSpPr>
        <a:xfrm>
          <a:off x="0" y="0"/>
          <a:ext cx="0" cy="0"/>
          <a:chOff x="0" y="0"/>
          <a:chExt cx="0" cy="0"/>
        </a:xfrm>
      </p:grpSpPr>
      <p:sp>
        <p:nvSpPr>
          <p:cNvPr id="671" name="Google Shape;671;g2a434a8a680_0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2" name="Google Shape;672;g2a434a8a680_0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2a434a8a680_0_4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2a434a8a680_0_4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2fb32149e0e_0_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2fb32149e0e_0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 name="Shape 700"/>
        <p:cNvGrpSpPr/>
        <p:nvPr/>
      </p:nvGrpSpPr>
      <p:grpSpPr>
        <a:xfrm>
          <a:off x="0" y="0"/>
          <a:ext cx="0" cy="0"/>
          <a:chOff x="0" y="0"/>
          <a:chExt cx="0" cy="0"/>
        </a:xfrm>
      </p:grpSpPr>
      <p:sp>
        <p:nvSpPr>
          <p:cNvPr id="701" name="Google Shape;701;g2fb32149e0e_0_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2" name="Google Shape;702;g2fb32149e0e_0_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g2fb32149e0e_0_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3" name="Google Shape;713;g2fb32149e0e_0_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9" name="Shape 719"/>
        <p:cNvGrpSpPr/>
        <p:nvPr/>
      </p:nvGrpSpPr>
      <p:grpSpPr>
        <a:xfrm>
          <a:off x="0" y="0"/>
          <a:ext cx="0" cy="0"/>
          <a:chOff x="0" y="0"/>
          <a:chExt cx="0" cy="0"/>
        </a:xfrm>
      </p:grpSpPr>
      <p:sp>
        <p:nvSpPr>
          <p:cNvPr id="720" name="Google Shape;720;g2fb32149e0e_0_4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1" name="Google Shape;721;g2fb32149e0e_0_4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 name="Shape 724"/>
        <p:cNvGrpSpPr/>
        <p:nvPr/>
      </p:nvGrpSpPr>
      <p:grpSpPr>
        <a:xfrm>
          <a:off x="0" y="0"/>
          <a:ext cx="0" cy="0"/>
          <a:chOff x="0" y="0"/>
          <a:chExt cx="0" cy="0"/>
        </a:xfrm>
      </p:grpSpPr>
      <p:sp>
        <p:nvSpPr>
          <p:cNvPr id="725" name="Google Shape;725;g2fb32149e0e_0_10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 name="Google Shape;726;g2fb32149e0e_0_10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Talk about Read Alignment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a434a8a680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a434a8a680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0" name="Shape 740"/>
        <p:cNvGrpSpPr/>
        <p:nvPr/>
      </p:nvGrpSpPr>
      <p:grpSpPr>
        <a:xfrm>
          <a:off x="0" y="0"/>
          <a:ext cx="0" cy="0"/>
          <a:chOff x="0" y="0"/>
          <a:chExt cx="0" cy="0"/>
        </a:xfrm>
      </p:grpSpPr>
      <p:sp>
        <p:nvSpPr>
          <p:cNvPr id="741" name="Google Shape;741;g2a434a8a680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2" name="Google Shape;742;g2a434a8a680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2fb32149e0e_0_1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9" name="Google Shape;759;g2fb32149e0e_0_1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Slide content from SAM spec</a:t>
            </a:r>
            <a:endParaRPr/>
          </a:p>
          <a:p>
            <a:pPr indent="-298450" lvl="0" marL="457200" rtl="0" algn="l">
              <a:spcBef>
                <a:spcPts val="0"/>
              </a:spcBef>
              <a:spcAft>
                <a:spcPts val="0"/>
              </a:spcAft>
              <a:buSzPts val="1100"/>
              <a:buChar char="●"/>
            </a:pPr>
            <a:r>
              <a:rPr lang="en"/>
              <a:t>TODO: Simplify and Make table so easier to see</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g2a434a8a680_0_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8" name="Google Shape;768;g2a434a8a680_0_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Slide content from SAM spec</a:t>
            </a:r>
            <a:endParaRPr/>
          </a:p>
          <a:p>
            <a:pPr indent="-298450" lvl="0" marL="457200" rtl="0" algn="l">
              <a:spcBef>
                <a:spcPts val="0"/>
              </a:spcBef>
              <a:spcAft>
                <a:spcPts val="0"/>
              </a:spcAft>
              <a:buSzPts val="1100"/>
              <a:buChar char="●"/>
            </a:pPr>
            <a:r>
              <a:rPr lang="en"/>
              <a:t>TODO: Simplify and Make table so easier to see</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2fb32149e0e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2fb32149e0e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Slide content from SAM spec</a:t>
            </a:r>
            <a:endParaRPr/>
          </a:p>
          <a:p>
            <a:pPr indent="-298450" lvl="0" marL="457200" rtl="0" algn="l">
              <a:spcBef>
                <a:spcPts val="0"/>
              </a:spcBef>
              <a:spcAft>
                <a:spcPts val="0"/>
              </a:spcAft>
              <a:buSzPts val="1100"/>
              <a:buChar char="●"/>
            </a:pPr>
            <a:r>
              <a:rPr lang="en"/>
              <a:t>TODO: Simplify and Make table so </a:t>
            </a:r>
            <a:r>
              <a:rPr lang="en"/>
              <a:t>easier</a:t>
            </a:r>
            <a:r>
              <a:rPr lang="en"/>
              <a:t> to see</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 name="Shape 780"/>
        <p:cNvGrpSpPr/>
        <p:nvPr/>
      </p:nvGrpSpPr>
      <p:grpSpPr>
        <a:xfrm>
          <a:off x="0" y="0"/>
          <a:ext cx="0" cy="0"/>
          <a:chOff x="0" y="0"/>
          <a:chExt cx="0" cy="0"/>
        </a:xfrm>
      </p:grpSpPr>
      <p:sp>
        <p:nvSpPr>
          <p:cNvPr id="781" name="Google Shape;781;g2fb32149e0e_0_10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2" name="Google Shape;782;g2fb32149e0e_0_10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Emphasize just be familiar with the term tags and know where it refers too</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 name="Shape 795"/>
        <p:cNvGrpSpPr/>
        <p:nvPr/>
      </p:nvGrpSpPr>
      <p:grpSpPr>
        <a:xfrm>
          <a:off x="0" y="0"/>
          <a:ext cx="0" cy="0"/>
          <a:chOff x="0" y="0"/>
          <a:chExt cx="0" cy="0"/>
        </a:xfrm>
      </p:grpSpPr>
      <p:sp>
        <p:nvSpPr>
          <p:cNvPr id="796" name="Google Shape;796;g2fb32149e0e_0_10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 name="Google Shape;797;g2fb32149e0e_0_10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Emphasize just be </a:t>
            </a:r>
            <a:r>
              <a:rPr lang="en"/>
              <a:t>familiar</a:t>
            </a:r>
            <a:r>
              <a:rPr lang="en"/>
              <a:t> with the term tags and know where it refers too</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2" name="Shape 812"/>
        <p:cNvGrpSpPr/>
        <p:nvPr/>
      </p:nvGrpSpPr>
      <p:grpSpPr>
        <a:xfrm>
          <a:off x="0" y="0"/>
          <a:ext cx="0" cy="0"/>
          <a:chOff x="0" y="0"/>
          <a:chExt cx="0" cy="0"/>
        </a:xfrm>
      </p:grpSpPr>
      <p:sp>
        <p:nvSpPr>
          <p:cNvPr id="813" name="Google Shape;813;g2fb32149e0e_0_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4" name="Google Shape;814;g2fb32149e0e_0_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Slide content from SAM spec</a:t>
            </a:r>
            <a:endParaRPr/>
          </a:p>
          <a:p>
            <a:pPr indent="-298450" lvl="0" marL="457200" rtl="0" algn="l">
              <a:spcBef>
                <a:spcPts val="0"/>
              </a:spcBef>
              <a:spcAft>
                <a:spcPts val="0"/>
              </a:spcAft>
              <a:buSzPts val="1100"/>
              <a:buChar char="●"/>
            </a:pPr>
            <a:r>
              <a:rPr lang="en"/>
              <a:t>TODO: Simplify and Make table so easier to see</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 name="Shape 821"/>
        <p:cNvGrpSpPr/>
        <p:nvPr/>
      </p:nvGrpSpPr>
      <p:grpSpPr>
        <a:xfrm>
          <a:off x="0" y="0"/>
          <a:ext cx="0" cy="0"/>
          <a:chOff x="0" y="0"/>
          <a:chExt cx="0" cy="0"/>
        </a:xfrm>
      </p:grpSpPr>
      <p:sp>
        <p:nvSpPr>
          <p:cNvPr id="822" name="Google Shape;822;g2fb32149e0e_0_8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3" name="Google Shape;823;g2fb32149e0e_0_8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Slide content from SAM spec</a:t>
            </a:r>
            <a:endParaRPr/>
          </a:p>
          <a:p>
            <a:pPr indent="-298450" lvl="0" marL="457200" rtl="0" algn="l">
              <a:spcBef>
                <a:spcPts val="0"/>
              </a:spcBef>
              <a:spcAft>
                <a:spcPts val="0"/>
              </a:spcAft>
              <a:buSzPts val="1100"/>
              <a:buChar char="●"/>
            </a:pPr>
            <a:r>
              <a:rPr lang="en"/>
              <a:t>TODO: Simplify and Make table so easier to see</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g2fb87132389_0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 name="Google Shape;833;g2fb87132389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Slide content from SAM spec</a:t>
            </a:r>
            <a:endParaRPr/>
          </a:p>
          <a:p>
            <a:pPr indent="-298450" lvl="0" marL="457200" rtl="0" algn="l">
              <a:spcBef>
                <a:spcPts val="0"/>
              </a:spcBef>
              <a:spcAft>
                <a:spcPts val="0"/>
              </a:spcAft>
              <a:buSzPts val="1100"/>
              <a:buChar char="●"/>
            </a:pPr>
            <a:r>
              <a:rPr lang="en"/>
              <a:t>TODO: Simplify and Make table so easier to see</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9" name="Shape 839"/>
        <p:cNvGrpSpPr/>
        <p:nvPr/>
      </p:nvGrpSpPr>
      <p:grpSpPr>
        <a:xfrm>
          <a:off x="0" y="0"/>
          <a:ext cx="0" cy="0"/>
          <a:chOff x="0" y="0"/>
          <a:chExt cx="0" cy="0"/>
        </a:xfrm>
      </p:grpSpPr>
      <p:sp>
        <p:nvSpPr>
          <p:cNvPr id="840" name="Google Shape;840;g2fb32149e0e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1" name="Google Shape;841;g2fb32149e0e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Slide content from SAM spec</a:t>
            </a:r>
            <a:endParaRPr/>
          </a:p>
          <a:p>
            <a:pPr indent="-298450" lvl="0" marL="457200" rtl="0" algn="l">
              <a:spcBef>
                <a:spcPts val="0"/>
              </a:spcBef>
              <a:spcAft>
                <a:spcPts val="0"/>
              </a:spcAft>
              <a:buSzPts val="1100"/>
              <a:buChar char="●"/>
            </a:pPr>
            <a:r>
              <a:rPr lang="en"/>
              <a:t>TODO: Simplify and Make table so easier to see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fb32149e0e_0_18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fb32149e0e_0_18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 name="Shape 847"/>
        <p:cNvGrpSpPr/>
        <p:nvPr/>
      </p:nvGrpSpPr>
      <p:grpSpPr>
        <a:xfrm>
          <a:off x="0" y="0"/>
          <a:ext cx="0" cy="0"/>
          <a:chOff x="0" y="0"/>
          <a:chExt cx="0" cy="0"/>
        </a:xfrm>
      </p:grpSpPr>
      <p:sp>
        <p:nvSpPr>
          <p:cNvPr id="848" name="Google Shape;848;g2fb87132389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9" name="Google Shape;849;g2fb87132389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Slide content from SAM spec</a:t>
            </a:r>
            <a:endParaRPr/>
          </a:p>
          <a:p>
            <a:pPr indent="-298450" lvl="0" marL="457200" rtl="0" algn="l">
              <a:spcBef>
                <a:spcPts val="0"/>
              </a:spcBef>
              <a:spcAft>
                <a:spcPts val="0"/>
              </a:spcAft>
              <a:buSzPts val="1100"/>
              <a:buChar char="●"/>
            </a:pPr>
            <a:r>
              <a:rPr lang="en"/>
              <a:t>TODO: Simplify and Make table so easier to see</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7" name="Shape 857"/>
        <p:cNvGrpSpPr/>
        <p:nvPr/>
      </p:nvGrpSpPr>
      <p:grpSpPr>
        <a:xfrm>
          <a:off x="0" y="0"/>
          <a:ext cx="0" cy="0"/>
          <a:chOff x="0" y="0"/>
          <a:chExt cx="0" cy="0"/>
        </a:xfrm>
      </p:grpSpPr>
      <p:sp>
        <p:nvSpPr>
          <p:cNvPr id="858" name="Google Shape;858;g2a434a8a680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9" name="Google Shape;859;g2a434a8a680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Slide content from SAM spec</a:t>
            </a:r>
            <a:endParaRPr/>
          </a:p>
          <a:p>
            <a:pPr indent="-298450" lvl="0" marL="457200" rtl="0" algn="l">
              <a:spcBef>
                <a:spcPts val="0"/>
              </a:spcBef>
              <a:spcAft>
                <a:spcPts val="0"/>
              </a:spcAft>
              <a:buSzPts val="1100"/>
              <a:buChar char="●"/>
            </a:pPr>
            <a:r>
              <a:rPr lang="en"/>
              <a:t>TODO: Simplify and Make table so easier to see</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g2fb87132389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0" name="Google Shape;870;g2fb87132389_0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Sum of Bits that are set</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 name="Shape 877"/>
        <p:cNvGrpSpPr/>
        <p:nvPr/>
      </p:nvGrpSpPr>
      <p:grpSpPr>
        <a:xfrm>
          <a:off x="0" y="0"/>
          <a:ext cx="0" cy="0"/>
          <a:chOff x="0" y="0"/>
          <a:chExt cx="0" cy="0"/>
        </a:xfrm>
      </p:grpSpPr>
      <p:sp>
        <p:nvSpPr>
          <p:cNvPr id="878" name="Google Shape;878;g2a434a8a680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9" name="Google Shape;879;g2a434a8a680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Sum of Bits that are set</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8" name="Shape 888"/>
        <p:cNvGrpSpPr/>
        <p:nvPr/>
      </p:nvGrpSpPr>
      <p:grpSpPr>
        <a:xfrm>
          <a:off x="0" y="0"/>
          <a:ext cx="0" cy="0"/>
          <a:chOff x="0" y="0"/>
          <a:chExt cx="0" cy="0"/>
        </a:xfrm>
      </p:grpSpPr>
      <p:sp>
        <p:nvSpPr>
          <p:cNvPr id="889" name="Google Shape;889;g2fb87132389_0_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0" name="Google Shape;890;g2fb87132389_0_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Sum of Bits that are set</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7" name="Shape 897"/>
        <p:cNvGrpSpPr/>
        <p:nvPr/>
      </p:nvGrpSpPr>
      <p:grpSpPr>
        <a:xfrm>
          <a:off x="0" y="0"/>
          <a:ext cx="0" cy="0"/>
          <a:chOff x="0" y="0"/>
          <a:chExt cx="0" cy="0"/>
        </a:xfrm>
      </p:grpSpPr>
      <p:sp>
        <p:nvSpPr>
          <p:cNvPr id="898" name="Google Shape;898;g2fb87132389_0_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9" name="Google Shape;899;g2fb87132389_0_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Sum of Bits that are set</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2fb87132389_0_3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2fb87132389_0_3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Sum of Bits that are set</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 name="Shape 916"/>
        <p:cNvGrpSpPr/>
        <p:nvPr/>
      </p:nvGrpSpPr>
      <p:grpSpPr>
        <a:xfrm>
          <a:off x="0" y="0"/>
          <a:ext cx="0" cy="0"/>
          <a:chOff x="0" y="0"/>
          <a:chExt cx="0" cy="0"/>
        </a:xfrm>
      </p:grpSpPr>
      <p:sp>
        <p:nvSpPr>
          <p:cNvPr id="917" name="Google Shape;917;g2fb87132389_0_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8" name="Google Shape;918;g2fb87132389_0_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Sum of Bits that are set</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5" name="Shape 925"/>
        <p:cNvGrpSpPr/>
        <p:nvPr/>
      </p:nvGrpSpPr>
      <p:grpSpPr>
        <a:xfrm>
          <a:off x="0" y="0"/>
          <a:ext cx="0" cy="0"/>
          <a:chOff x="0" y="0"/>
          <a:chExt cx="0" cy="0"/>
        </a:xfrm>
      </p:grpSpPr>
      <p:sp>
        <p:nvSpPr>
          <p:cNvPr id="926" name="Google Shape;926;g2a434a8a680_0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7" name="Google Shape;927;g2a434a8a680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Sum of Bits that are set</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 name="Shape 941"/>
        <p:cNvGrpSpPr/>
        <p:nvPr/>
      </p:nvGrpSpPr>
      <p:grpSpPr>
        <a:xfrm>
          <a:off x="0" y="0"/>
          <a:ext cx="0" cy="0"/>
          <a:chOff x="0" y="0"/>
          <a:chExt cx="0" cy="0"/>
        </a:xfrm>
      </p:grpSpPr>
      <p:sp>
        <p:nvSpPr>
          <p:cNvPr id="942" name="Google Shape;942;g2a434a8a680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 name="Google Shape;943;g2a434a8a680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Sum of Bits that are set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fb8713238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fb8713238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This is HIGH level. In Lab SOPs there are many variations and customization, done for experimental needs.</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8" name="Shape 958"/>
        <p:cNvGrpSpPr/>
        <p:nvPr/>
      </p:nvGrpSpPr>
      <p:grpSpPr>
        <a:xfrm>
          <a:off x="0" y="0"/>
          <a:ext cx="0" cy="0"/>
          <a:chOff x="0" y="0"/>
          <a:chExt cx="0" cy="0"/>
        </a:xfrm>
      </p:grpSpPr>
      <p:sp>
        <p:nvSpPr>
          <p:cNvPr id="959" name="Google Shape;959;g2fb87132389_0_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0" name="Google Shape;960;g2fb87132389_0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Sum of Bits that are set</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7" name="Shape 967"/>
        <p:cNvGrpSpPr/>
        <p:nvPr/>
      </p:nvGrpSpPr>
      <p:grpSpPr>
        <a:xfrm>
          <a:off x="0" y="0"/>
          <a:ext cx="0" cy="0"/>
          <a:chOff x="0" y="0"/>
          <a:chExt cx="0" cy="0"/>
        </a:xfrm>
      </p:grpSpPr>
      <p:sp>
        <p:nvSpPr>
          <p:cNvPr id="968" name="Google Shape;968;g2fb87132389_0_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9" name="Google Shape;969;g2fb87132389_0_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Sum of Bits that are set</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 name="Shape 976"/>
        <p:cNvGrpSpPr/>
        <p:nvPr/>
      </p:nvGrpSpPr>
      <p:grpSpPr>
        <a:xfrm>
          <a:off x="0" y="0"/>
          <a:ext cx="0" cy="0"/>
          <a:chOff x="0" y="0"/>
          <a:chExt cx="0" cy="0"/>
        </a:xfrm>
      </p:grpSpPr>
      <p:sp>
        <p:nvSpPr>
          <p:cNvPr id="977" name="Google Shape;977;g2fb87132389_0_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8" name="Google Shape;978;g2fb87132389_0_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Sum of Bits that are set</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5" name="Shape 985"/>
        <p:cNvGrpSpPr/>
        <p:nvPr/>
      </p:nvGrpSpPr>
      <p:grpSpPr>
        <a:xfrm>
          <a:off x="0" y="0"/>
          <a:ext cx="0" cy="0"/>
          <a:chOff x="0" y="0"/>
          <a:chExt cx="0" cy="0"/>
        </a:xfrm>
      </p:grpSpPr>
      <p:sp>
        <p:nvSpPr>
          <p:cNvPr id="986" name="Google Shape;986;g2a434a8a680_0_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 name="Google Shape;987;g2a434a8a680_0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Sum of Bits that are set</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3" name="Shape 1013"/>
        <p:cNvGrpSpPr/>
        <p:nvPr/>
      </p:nvGrpSpPr>
      <p:grpSpPr>
        <a:xfrm>
          <a:off x="0" y="0"/>
          <a:ext cx="0" cy="0"/>
          <a:chOff x="0" y="0"/>
          <a:chExt cx="0" cy="0"/>
        </a:xfrm>
      </p:grpSpPr>
      <p:sp>
        <p:nvSpPr>
          <p:cNvPr id="1014" name="Google Shape;1014;g2fb87132389_0_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5" name="Google Shape;1015;g2fb87132389_0_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Sum of Bits that are set</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2" name="Shape 1022"/>
        <p:cNvGrpSpPr/>
        <p:nvPr/>
      </p:nvGrpSpPr>
      <p:grpSpPr>
        <a:xfrm>
          <a:off x="0" y="0"/>
          <a:ext cx="0" cy="0"/>
          <a:chOff x="0" y="0"/>
          <a:chExt cx="0" cy="0"/>
        </a:xfrm>
      </p:grpSpPr>
      <p:sp>
        <p:nvSpPr>
          <p:cNvPr id="1023" name="Google Shape;1023;g2fb87132389_0_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4" name="Google Shape;1024;g2fb87132389_0_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Sum of Bits that are set</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2" name="Shape 1032"/>
        <p:cNvGrpSpPr/>
        <p:nvPr/>
      </p:nvGrpSpPr>
      <p:grpSpPr>
        <a:xfrm>
          <a:off x="0" y="0"/>
          <a:ext cx="0" cy="0"/>
          <a:chOff x="0" y="0"/>
          <a:chExt cx="0" cy="0"/>
        </a:xfrm>
      </p:grpSpPr>
      <p:sp>
        <p:nvSpPr>
          <p:cNvPr id="1033" name="Google Shape;1033;g2fb32149e0e_0_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4" name="Google Shape;1034;g2fb32149e0e_0_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Slide content from SAM spec</a:t>
            </a:r>
            <a:endParaRPr/>
          </a:p>
          <a:p>
            <a:pPr indent="-298450" lvl="0" marL="457200" rtl="0" algn="l">
              <a:spcBef>
                <a:spcPts val="0"/>
              </a:spcBef>
              <a:spcAft>
                <a:spcPts val="0"/>
              </a:spcAft>
              <a:buSzPts val="1100"/>
              <a:buChar char="●"/>
            </a:pPr>
            <a:r>
              <a:rPr lang="en"/>
              <a:t>TODO: Simplify and Make table so easier to see</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 name="Shape 1043"/>
        <p:cNvGrpSpPr/>
        <p:nvPr/>
      </p:nvGrpSpPr>
      <p:grpSpPr>
        <a:xfrm>
          <a:off x="0" y="0"/>
          <a:ext cx="0" cy="0"/>
          <a:chOff x="0" y="0"/>
          <a:chExt cx="0" cy="0"/>
        </a:xfrm>
      </p:grpSpPr>
      <p:sp>
        <p:nvSpPr>
          <p:cNvPr id="1044" name="Google Shape;1044;g2fb87132389_0_4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5" name="Google Shape;1045;g2fb87132389_0_4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Slide content from SAM spec</a:t>
            </a:r>
            <a:endParaRPr/>
          </a:p>
          <a:p>
            <a:pPr indent="-298450" lvl="0" marL="457200" rtl="0" algn="l">
              <a:spcBef>
                <a:spcPts val="0"/>
              </a:spcBef>
              <a:spcAft>
                <a:spcPts val="0"/>
              </a:spcAft>
              <a:buSzPts val="1100"/>
              <a:buChar char="●"/>
            </a:pPr>
            <a:r>
              <a:rPr lang="en"/>
              <a:t>TODO: Simplify and Make table so easier to see</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5" name="Shape 1055"/>
        <p:cNvGrpSpPr/>
        <p:nvPr/>
      </p:nvGrpSpPr>
      <p:grpSpPr>
        <a:xfrm>
          <a:off x="0" y="0"/>
          <a:ext cx="0" cy="0"/>
          <a:chOff x="0" y="0"/>
          <a:chExt cx="0" cy="0"/>
        </a:xfrm>
      </p:grpSpPr>
      <p:sp>
        <p:nvSpPr>
          <p:cNvPr id="1056" name="Google Shape;1056;g2fb32149e0e_0_10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7" name="Google Shape;1057;g2fb32149e0e_0_10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Slide content from SAM spec</a:t>
            </a:r>
            <a:endParaRPr/>
          </a:p>
          <a:p>
            <a:pPr indent="-298450" lvl="0" marL="457200" rtl="0" algn="l">
              <a:spcBef>
                <a:spcPts val="0"/>
              </a:spcBef>
              <a:spcAft>
                <a:spcPts val="0"/>
              </a:spcAft>
              <a:buSzPts val="1100"/>
              <a:buChar char="●"/>
            </a:pPr>
            <a:r>
              <a:rPr lang="en"/>
              <a:t>TODO: Simplify and Make table so easier to see</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0" name="Shape 1060"/>
        <p:cNvGrpSpPr/>
        <p:nvPr/>
      </p:nvGrpSpPr>
      <p:grpSpPr>
        <a:xfrm>
          <a:off x="0" y="0"/>
          <a:ext cx="0" cy="0"/>
          <a:chOff x="0" y="0"/>
          <a:chExt cx="0" cy="0"/>
        </a:xfrm>
      </p:grpSpPr>
      <p:sp>
        <p:nvSpPr>
          <p:cNvPr id="1061" name="Google Shape;1061;g2fb32149e0e_0_9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2" name="Google Shape;1062;g2fb32149e0e_0_9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Slide content from SAM spec</a:t>
            </a:r>
            <a:endParaRPr/>
          </a:p>
          <a:p>
            <a:pPr indent="-298450" lvl="0" marL="457200" rtl="0" algn="l">
              <a:spcBef>
                <a:spcPts val="0"/>
              </a:spcBef>
              <a:spcAft>
                <a:spcPts val="0"/>
              </a:spcAft>
              <a:buSzPts val="1100"/>
              <a:buChar char="●"/>
            </a:pPr>
            <a:r>
              <a:rPr lang="en"/>
              <a:t>TODO: Simplify and Make table so easier to see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fb87132389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fb87132389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7" name="Shape 1067"/>
        <p:cNvGrpSpPr/>
        <p:nvPr/>
      </p:nvGrpSpPr>
      <p:grpSpPr>
        <a:xfrm>
          <a:off x="0" y="0"/>
          <a:ext cx="0" cy="0"/>
          <a:chOff x="0" y="0"/>
          <a:chExt cx="0" cy="0"/>
        </a:xfrm>
      </p:grpSpPr>
      <p:sp>
        <p:nvSpPr>
          <p:cNvPr id="1068" name="Google Shape;1068;g2fb32149e0e_0_10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9" name="Google Shape;1069;g2fb32149e0e_0_10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Slide content from SAM spec</a:t>
            </a:r>
            <a:endParaRPr/>
          </a:p>
          <a:p>
            <a:pPr indent="-298450" lvl="0" marL="457200" rtl="0" algn="l">
              <a:spcBef>
                <a:spcPts val="0"/>
              </a:spcBef>
              <a:spcAft>
                <a:spcPts val="0"/>
              </a:spcAft>
              <a:buSzPts val="1100"/>
              <a:buChar char="●"/>
            </a:pPr>
            <a:r>
              <a:rPr lang="en"/>
              <a:t>TODO: Simplify and Make table so easier to see</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5" name="Shape 1075"/>
        <p:cNvGrpSpPr/>
        <p:nvPr/>
      </p:nvGrpSpPr>
      <p:grpSpPr>
        <a:xfrm>
          <a:off x="0" y="0"/>
          <a:ext cx="0" cy="0"/>
          <a:chOff x="0" y="0"/>
          <a:chExt cx="0" cy="0"/>
        </a:xfrm>
      </p:grpSpPr>
      <p:sp>
        <p:nvSpPr>
          <p:cNvPr id="1076" name="Google Shape;1076;g2fb32149e0e_0_10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7" name="Google Shape;1077;g2fb32149e0e_0_10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Mention “An Index enables random access of a file. Enabling faster computation algorithms”</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3" name="Shape 1093"/>
        <p:cNvGrpSpPr/>
        <p:nvPr/>
      </p:nvGrpSpPr>
      <p:grpSpPr>
        <a:xfrm>
          <a:off x="0" y="0"/>
          <a:ext cx="0" cy="0"/>
          <a:chOff x="0" y="0"/>
          <a:chExt cx="0" cy="0"/>
        </a:xfrm>
      </p:grpSpPr>
      <p:sp>
        <p:nvSpPr>
          <p:cNvPr id="1094" name="Google Shape;1094;g2a434a8a680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5" name="Google Shape;1095;g2a434a8a680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8" name="Shape 1098"/>
        <p:cNvGrpSpPr/>
        <p:nvPr/>
      </p:nvGrpSpPr>
      <p:grpSpPr>
        <a:xfrm>
          <a:off x="0" y="0"/>
          <a:ext cx="0" cy="0"/>
          <a:chOff x="0" y="0"/>
          <a:chExt cx="0" cy="0"/>
        </a:xfrm>
      </p:grpSpPr>
      <p:sp>
        <p:nvSpPr>
          <p:cNvPr id="1099" name="Google Shape;1099;g2a434a8a680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0" name="Google Shape;1100;g2a434a8a680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1" name="Shape 1111"/>
        <p:cNvGrpSpPr/>
        <p:nvPr/>
      </p:nvGrpSpPr>
      <p:grpSpPr>
        <a:xfrm>
          <a:off x="0" y="0"/>
          <a:ext cx="0" cy="0"/>
          <a:chOff x="0" y="0"/>
          <a:chExt cx="0" cy="0"/>
        </a:xfrm>
      </p:grpSpPr>
      <p:sp>
        <p:nvSpPr>
          <p:cNvPr id="1112" name="Google Shape;1112;g2a434a8a680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3" name="Google Shape;1113;g2a434a8a680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3" name="Shape 1123"/>
        <p:cNvGrpSpPr/>
        <p:nvPr/>
      </p:nvGrpSpPr>
      <p:grpSpPr>
        <a:xfrm>
          <a:off x="0" y="0"/>
          <a:ext cx="0" cy="0"/>
          <a:chOff x="0" y="0"/>
          <a:chExt cx="0" cy="0"/>
        </a:xfrm>
      </p:grpSpPr>
      <p:sp>
        <p:nvSpPr>
          <p:cNvPr id="1124" name="Google Shape;1124;g2a434a8a680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5" name="Google Shape;1125;g2a434a8a680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5" name="Shape 1135"/>
        <p:cNvGrpSpPr/>
        <p:nvPr/>
      </p:nvGrpSpPr>
      <p:grpSpPr>
        <a:xfrm>
          <a:off x="0" y="0"/>
          <a:ext cx="0" cy="0"/>
          <a:chOff x="0" y="0"/>
          <a:chExt cx="0" cy="0"/>
        </a:xfrm>
      </p:grpSpPr>
      <p:sp>
        <p:nvSpPr>
          <p:cNvPr id="1136" name="Google Shape;1136;g2a434a8a680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7" name="Google Shape;1137;g2a434a8a680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5" name="Shape 1145"/>
        <p:cNvGrpSpPr/>
        <p:nvPr/>
      </p:nvGrpSpPr>
      <p:grpSpPr>
        <a:xfrm>
          <a:off x="0" y="0"/>
          <a:ext cx="0" cy="0"/>
          <a:chOff x="0" y="0"/>
          <a:chExt cx="0" cy="0"/>
        </a:xfrm>
      </p:grpSpPr>
      <p:sp>
        <p:nvSpPr>
          <p:cNvPr id="1146" name="Google Shape;1146;g2a434a8a680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7" name="Google Shape;1147;g2a434a8a680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3" name="Shape 1163"/>
        <p:cNvGrpSpPr/>
        <p:nvPr/>
      </p:nvGrpSpPr>
      <p:grpSpPr>
        <a:xfrm>
          <a:off x="0" y="0"/>
          <a:ext cx="0" cy="0"/>
          <a:chOff x="0" y="0"/>
          <a:chExt cx="0" cy="0"/>
        </a:xfrm>
      </p:grpSpPr>
      <p:sp>
        <p:nvSpPr>
          <p:cNvPr id="1164" name="Google Shape;1164;g2a434a8a680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5" name="Google Shape;1165;g2a434a8a680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4" name="Shape 1174"/>
        <p:cNvGrpSpPr/>
        <p:nvPr/>
      </p:nvGrpSpPr>
      <p:grpSpPr>
        <a:xfrm>
          <a:off x="0" y="0"/>
          <a:ext cx="0" cy="0"/>
          <a:chOff x="0" y="0"/>
          <a:chExt cx="0" cy="0"/>
        </a:xfrm>
      </p:grpSpPr>
      <p:sp>
        <p:nvSpPr>
          <p:cNvPr id="1175" name="Google Shape;1175;g2a434a8a680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6" name="Google Shape;1176;g2a434a8a680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 name="Shape 12"/>
        <p:cNvGrpSpPr/>
        <p:nvPr/>
      </p:nvGrpSpPr>
      <p:grpSpPr>
        <a:xfrm>
          <a:off x="0" y="0"/>
          <a:ext cx="0" cy="0"/>
          <a:chOff x="0" y="0"/>
          <a:chExt cx="0" cy="0"/>
        </a:xfrm>
      </p:grpSpPr>
      <p:sp>
        <p:nvSpPr>
          <p:cNvPr id="13" name="Google Shape;13;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 name="Google Shape;14;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 name="Shape 47"/>
        <p:cNvGrpSpPr/>
        <p:nvPr/>
      </p:nvGrpSpPr>
      <p:grpSpPr>
        <a:xfrm>
          <a:off x="0" y="0"/>
          <a:ext cx="0" cy="0"/>
          <a:chOff x="0" y="0"/>
          <a:chExt cx="0" cy="0"/>
        </a:xfrm>
      </p:grpSpPr>
      <p:sp>
        <p:nvSpPr>
          <p:cNvPr id="48" name="Google Shape;48;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9" name="Google Shape;49;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0" name="Google Shape;50;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1" name="Shape 51"/>
        <p:cNvGrpSpPr/>
        <p:nvPr/>
      </p:nvGrpSpPr>
      <p:grpSpPr>
        <a:xfrm>
          <a:off x="0" y="0"/>
          <a:ext cx="0" cy="0"/>
          <a:chOff x="0" y="0"/>
          <a:chExt cx="0" cy="0"/>
        </a:xfrm>
      </p:grpSpPr>
      <p:sp>
        <p:nvSpPr>
          <p:cNvPr id="52" name="Google Shape;52;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5" name="Shape 35"/>
        <p:cNvGrpSpPr/>
        <p:nvPr/>
      </p:nvGrpSpPr>
      <p:grpSpPr>
        <a:xfrm>
          <a:off x="0" y="0"/>
          <a:ext cx="0" cy="0"/>
          <a:chOff x="0" y="0"/>
          <a:chExt cx="0" cy="0"/>
        </a:xfrm>
      </p:grpSpPr>
      <p:sp>
        <p:nvSpPr>
          <p:cNvPr id="36" name="Google Shape;36;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1" name="Google Shape;41;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Google Shape;42;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3" name="Google Shape;43;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6" name="Google Shape;46;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2.png"/><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4" Type="http://schemas.openxmlformats.org/officeDocument/2006/relationships/theme" Target="../theme/theme1.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p:nvPr/>
        </p:nvSpPr>
        <p:spPr>
          <a:xfrm>
            <a:off x="0" y="4749775"/>
            <a:ext cx="9144000" cy="3936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7" name="Google Shape;7;p1"/>
          <p:cNvPicPr preferRelativeResize="0"/>
          <p:nvPr/>
        </p:nvPicPr>
        <p:blipFill rotWithShape="1">
          <a:blip r:embed="rId1">
            <a:alphaModFix/>
          </a:blip>
          <a:srcRect b="36878" l="2782" r="2241" t="37832"/>
          <a:stretch/>
        </p:blipFill>
        <p:spPr>
          <a:xfrm>
            <a:off x="1866125" y="4777981"/>
            <a:ext cx="1270000" cy="337425"/>
          </a:xfrm>
          <a:prstGeom prst="rect">
            <a:avLst/>
          </a:prstGeom>
          <a:noFill/>
          <a:ln>
            <a:noFill/>
          </a:ln>
        </p:spPr>
      </p:pic>
      <p:sp>
        <p:nvSpPr>
          <p:cNvPr id="8" name="Google Shape;8;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9" name="Google Shape;9;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10" name="Google Shape;10;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pic>
        <p:nvPicPr>
          <p:cNvPr id="11" name="Google Shape;11;p1"/>
          <p:cNvPicPr preferRelativeResize="0"/>
          <p:nvPr/>
        </p:nvPicPr>
        <p:blipFill>
          <a:blip r:embed="rId2">
            <a:alphaModFix/>
          </a:blip>
          <a:stretch>
            <a:fillRect/>
          </a:stretch>
        </p:blipFill>
        <p:spPr>
          <a:xfrm>
            <a:off x="0" y="4777963"/>
            <a:ext cx="1803543" cy="337425"/>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15.png"/><Relationship Id="rId5" Type="http://schemas.openxmlformats.org/officeDocument/2006/relationships/image" Target="../media/image11.pn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1.xml"/><Relationship Id="rId3" Type="http://schemas.openxmlformats.org/officeDocument/2006/relationships/image" Target="../media/image25.png"/></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2.xml"/><Relationship Id="rId3" Type="http://schemas.openxmlformats.org/officeDocument/2006/relationships/image" Target="../media/image25.pn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3.xml"/><Relationship Id="rId3" Type="http://schemas.openxmlformats.org/officeDocument/2006/relationships/image" Target="../media/image25.png"/><Relationship Id="rId4" Type="http://schemas.openxmlformats.org/officeDocument/2006/relationships/hyperlink" Target="https://www.youtube.com/watch?v=E_G8z_2gTYM" TargetMode="Externa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4.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5.xml"/><Relationship Id="rId3" Type="http://schemas.openxmlformats.org/officeDocument/2006/relationships/image" Target="../media/image28.pn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6.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15.png"/><Relationship Id="rId5" Type="http://schemas.openxmlformats.org/officeDocument/2006/relationships/image" Target="../media/image11.pn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0.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5.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6.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8.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0.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3.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4.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5.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6.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8.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0.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3.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4.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5.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6.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8.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0.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1.xml"/><Relationship Id="rId3" Type="http://schemas.openxmlformats.org/officeDocument/2006/relationships/image" Target="../media/image30.png"/><Relationship Id="rId4" Type="http://schemas.openxmlformats.org/officeDocument/2006/relationships/image" Target="../media/image10.png"/><Relationship Id="rId5" Type="http://schemas.openxmlformats.org/officeDocument/2006/relationships/image" Target="../media/image17.png"/><Relationship Id="rId6" Type="http://schemas.openxmlformats.org/officeDocument/2006/relationships/image" Target="../media/image4.png"/></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2.xml"/><Relationship Id="rId3" Type="http://schemas.openxmlformats.org/officeDocument/2006/relationships/image" Target="../media/image7.png"/></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2.png"/><Relationship Id="rId4" Type="http://schemas.openxmlformats.org/officeDocument/2006/relationships/image" Target="../media/image14.png"/><Relationship Id="rId5" Type="http://schemas.openxmlformats.org/officeDocument/2006/relationships/image" Target="../media/image13.png"/><Relationship Id="rId6" Type="http://schemas.openxmlformats.org/officeDocument/2006/relationships/hyperlink" Target="https://www.youtube.com/watch?v=s5p0JpR6QfY"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6.png"/><Relationship Id="rId4" Type="http://schemas.openxmlformats.org/officeDocument/2006/relationships/image" Target="../media/image14.png"/><Relationship Id="rId5"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16.png"/><Relationship Id="rId4" Type="http://schemas.openxmlformats.org/officeDocument/2006/relationships/image" Target="../media/image20.png"/><Relationship Id="rId5" Type="http://schemas.openxmlformats.org/officeDocument/2006/relationships/image" Target="../media/image13.png"/><Relationship Id="rId6"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21.png"/><Relationship Id="rId4" Type="http://schemas.openxmlformats.org/officeDocument/2006/relationships/image" Target="../media/image13.png"/><Relationship Id="rId5"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10.png"/><Relationship Id="rId4" Type="http://schemas.openxmlformats.org/officeDocument/2006/relationships/image" Target="../media/image15.png"/><Relationship Id="rId5"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2.png"/><Relationship Id="rId4" Type="http://schemas.openxmlformats.org/officeDocument/2006/relationships/image" Target="../media/image10.png"/><Relationship Id="rId5" Type="http://schemas.openxmlformats.org/officeDocument/2006/relationships/image" Target="../media/image1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1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18.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18.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18.png"/><Relationship Id="rId4" Type="http://schemas.openxmlformats.org/officeDocument/2006/relationships/image" Target="../media/image23.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23.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23.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image" Target="../media/image18.png"/><Relationship Id="rId4" Type="http://schemas.openxmlformats.org/officeDocument/2006/relationships/image" Target="../media/image23.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7.png"/><Relationship Id="rId5" Type="http://schemas.openxmlformats.org/officeDocument/2006/relationships/image" Target="../media/image8.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 Id="rId3" Type="http://schemas.openxmlformats.org/officeDocument/2006/relationships/image" Target="../media/image27.png"/><Relationship Id="rId4" Type="http://schemas.openxmlformats.org/officeDocument/2006/relationships/hyperlink" Target="https://broadinstitute.github.io/picard/explain-flags.html" TargetMode="Externa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6.xml"/><Relationship Id="rId3" Type="http://schemas.openxmlformats.org/officeDocument/2006/relationships/hyperlink" Target="https://samtools.github.io/hts-specs/SAMv1.pdf" TargetMode="Externa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7.xml"/><Relationship Id="rId3" Type="http://schemas.openxmlformats.org/officeDocument/2006/relationships/hyperlink" Target="https://samtools.github.io/hts-specs/SAMv1.pdf" TargetMode="External"/><Relationship Id="rId4" Type="http://schemas.openxmlformats.org/officeDocument/2006/relationships/hyperlink" Target="https://samtools.github.io/hts-specs/SAMv1.pdf" TargetMode="Externa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3.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1.xml"/><Relationship Id="rId3" Type="http://schemas.openxmlformats.org/officeDocument/2006/relationships/image" Target="../media/image29.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3.xml"/><Relationship Id="rId3" Type="http://schemas.openxmlformats.org/officeDocument/2006/relationships/image" Target="../media/image10.png"/><Relationship Id="rId4" Type="http://schemas.openxmlformats.org/officeDocument/2006/relationships/image" Target="../media/image24.png"/><Relationship Id="rId5" Type="http://schemas.openxmlformats.org/officeDocument/2006/relationships/image" Target="../media/image26.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 name="Shape 56"/>
        <p:cNvGrpSpPr/>
        <p:nvPr/>
      </p:nvGrpSpPr>
      <p:grpSpPr>
        <a:xfrm>
          <a:off x="0" y="0"/>
          <a:ext cx="0" cy="0"/>
          <a:chOff x="0" y="0"/>
          <a:chExt cx="0" cy="0"/>
        </a:xfrm>
      </p:grpSpPr>
      <p:sp>
        <p:nvSpPr>
          <p:cNvPr id="57" name="Google Shape;57;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Introduction to</a:t>
            </a:r>
            <a:br>
              <a:rPr lang="en"/>
            </a:br>
            <a:r>
              <a:rPr lang="en"/>
              <a:t>Sequence Analysis</a:t>
            </a:r>
            <a:endParaRPr/>
          </a:p>
        </p:txBody>
      </p:sp>
      <p:sp>
        <p:nvSpPr>
          <p:cNvPr id="58" name="Google Shape;58;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Common File formats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Sequencing Introduction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grpSp>
        <p:nvGrpSpPr>
          <p:cNvPr id="119" name="Google Shape;119;p22"/>
          <p:cNvGrpSpPr/>
          <p:nvPr/>
        </p:nvGrpSpPr>
        <p:grpSpPr>
          <a:xfrm>
            <a:off x="148403" y="1860375"/>
            <a:ext cx="2143726" cy="2469950"/>
            <a:chOff x="311703" y="865325"/>
            <a:chExt cx="2143726" cy="2469950"/>
          </a:xfrm>
        </p:grpSpPr>
        <p:pic>
          <p:nvPicPr>
            <p:cNvPr id="120" name="Google Shape;120;p22"/>
            <p:cNvPicPr preferRelativeResize="0"/>
            <p:nvPr/>
          </p:nvPicPr>
          <p:blipFill>
            <a:blip r:embed="rId3">
              <a:alphaModFix/>
            </a:blip>
            <a:stretch>
              <a:fillRect/>
            </a:stretch>
          </p:blipFill>
          <p:spPr>
            <a:xfrm>
              <a:off x="311703" y="865325"/>
              <a:ext cx="2143726" cy="2469950"/>
            </a:xfrm>
            <a:prstGeom prst="rect">
              <a:avLst/>
            </a:prstGeom>
            <a:noFill/>
            <a:ln>
              <a:noFill/>
            </a:ln>
          </p:spPr>
        </p:pic>
        <p:sp>
          <p:nvSpPr>
            <p:cNvPr id="121" name="Google Shape;121;p22"/>
            <p:cNvSpPr/>
            <p:nvPr/>
          </p:nvSpPr>
          <p:spPr>
            <a:xfrm>
              <a:off x="1347050" y="2413050"/>
              <a:ext cx="846000" cy="317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pic>
        <p:nvPicPr>
          <p:cNvPr id="122" name="Google Shape;122;p22"/>
          <p:cNvPicPr preferRelativeResize="0"/>
          <p:nvPr/>
        </p:nvPicPr>
        <p:blipFill rotWithShape="1">
          <a:blip r:embed="rId4">
            <a:alphaModFix/>
          </a:blip>
          <a:srcRect b="24459" l="32571" r="32069" t="13459"/>
          <a:stretch/>
        </p:blipFill>
        <p:spPr>
          <a:xfrm>
            <a:off x="5880625" y="2824400"/>
            <a:ext cx="2063498" cy="650625"/>
          </a:xfrm>
          <a:prstGeom prst="rect">
            <a:avLst/>
          </a:prstGeom>
          <a:noFill/>
          <a:ln>
            <a:noFill/>
          </a:ln>
        </p:spPr>
      </p:pic>
      <p:pic>
        <p:nvPicPr>
          <p:cNvPr id="123" name="Google Shape;123;p22"/>
          <p:cNvPicPr preferRelativeResize="0"/>
          <p:nvPr/>
        </p:nvPicPr>
        <p:blipFill rotWithShape="1">
          <a:blip r:embed="rId5">
            <a:alphaModFix/>
          </a:blip>
          <a:srcRect b="75024" l="0" r="26991" t="0"/>
          <a:stretch/>
        </p:blipFill>
        <p:spPr>
          <a:xfrm>
            <a:off x="5181184" y="3543798"/>
            <a:ext cx="3462393" cy="572700"/>
          </a:xfrm>
          <a:prstGeom prst="rect">
            <a:avLst/>
          </a:prstGeom>
          <a:noFill/>
          <a:ln>
            <a:noFill/>
          </a:ln>
        </p:spPr>
      </p:pic>
      <p:sp>
        <p:nvSpPr>
          <p:cNvPr id="124" name="Google Shape;124;p22"/>
          <p:cNvSpPr/>
          <p:nvPr/>
        </p:nvSpPr>
        <p:spPr>
          <a:xfrm>
            <a:off x="148400" y="1017725"/>
            <a:ext cx="2694300" cy="498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Primary Analysis</a:t>
            </a:r>
            <a:endParaRPr/>
          </a:p>
        </p:txBody>
      </p:sp>
      <p:grpSp>
        <p:nvGrpSpPr>
          <p:cNvPr id="125" name="Google Shape;125;p22"/>
          <p:cNvGrpSpPr/>
          <p:nvPr/>
        </p:nvGrpSpPr>
        <p:grpSpPr>
          <a:xfrm>
            <a:off x="2538350" y="1991949"/>
            <a:ext cx="2809391" cy="1011692"/>
            <a:chOff x="2748651" y="2467181"/>
            <a:chExt cx="3357704" cy="1209145"/>
          </a:xfrm>
        </p:grpSpPr>
        <p:grpSp>
          <p:nvGrpSpPr>
            <p:cNvPr id="126" name="Google Shape;126;p22"/>
            <p:cNvGrpSpPr/>
            <p:nvPr/>
          </p:nvGrpSpPr>
          <p:grpSpPr>
            <a:xfrm>
              <a:off x="2748651" y="2467181"/>
              <a:ext cx="3357657" cy="626228"/>
              <a:chOff x="2801941" y="2419238"/>
              <a:chExt cx="4207063" cy="784648"/>
            </a:xfrm>
          </p:grpSpPr>
          <p:sp>
            <p:nvSpPr>
              <p:cNvPr id="127" name="Google Shape;127;p22"/>
              <p:cNvSpPr/>
              <p:nvPr/>
            </p:nvSpPr>
            <p:spPr>
              <a:xfrm>
                <a:off x="2801941" y="2419418"/>
                <a:ext cx="530700" cy="4083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grpSp>
            <p:nvGrpSpPr>
              <p:cNvPr id="128" name="Google Shape;128;p22"/>
              <p:cNvGrpSpPr/>
              <p:nvPr/>
            </p:nvGrpSpPr>
            <p:grpSpPr>
              <a:xfrm>
                <a:off x="3332551" y="2419238"/>
                <a:ext cx="3267089" cy="408386"/>
                <a:chOff x="2551425" y="2968175"/>
                <a:chExt cx="3902400" cy="487800"/>
              </a:xfrm>
            </p:grpSpPr>
            <p:sp>
              <p:nvSpPr>
                <p:cNvPr id="129" name="Google Shape;129;p22"/>
                <p:cNvSpPr/>
                <p:nvPr/>
              </p:nvSpPr>
              <p:spPr>
                <a:xfrm>
                  <a:off x="2551425" y="2968175"/>
                  <a:ext cx="487800" cy="4878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a:t>
                  </a:r>
                  <a:endParaRPr/>
                </a:p>
              </p:txBody>
            </p:sp>
            <p:sp>
              <p:nvSpPr>
                <p:cNvPr id="130" name="Google Shape;130;p22"/>
                <p:cNvSpPr/>
                <p:nvPr/>
              </p:nvSpPr>
              <p:spPr>
                <a:xfrm>
                  <a:off x="3039225" y="2968175"/>
                  <a:ext cx="487800" cy="48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G</a:t>
                  </a:r>
                  <a:endParaRPr/>
                </a:p>
              </p:txBody>
            </p:sp>
            <p:sp>
              <p:nvSpPr>
                <p:cNvPr id="131" name="Google Shape;131;p22"/>
                <p:cNvSpPr/>
                <p:nvPr/>
              </p:nvSpPr>
              <p:spPr>
                <a:xfrm>
                  <a:off x="3527025" y="2968175"/>
                  <a:ext cx="487800" cy="4878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32" name="Google Shape;132;p22"/>
                <p:cNvSpPr/>
                <p:nvPr/>
              </p:nvSpPr>
              <p:spPr>
                <a:xfrm>
                  <a:off x="4014825" y="2968175"/>
                  <a:ext cx="487800" cy="4878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a:t>
                  </a:r>
                  <a:endParaRPr>
                    <a:solidFill>
                      <a:schemeClr val="lt1"/>
                    </a:solidFill>
                  </a:endParaRPr>
                </a:p>
              </p:txBody>
            </p:sp>
            <p:sp>
              <p:nvSpPr>
                <p:cNvPr id="133" name="Google Shape;133;p22"/>
                <p:cNvSpPr/>
                <p:nvPr/>
              </p:nvSpPr>
              <p:spPr>
                <a:xfrm>
                  <a:off x="4502625" y="2968175"/>
                  <a:ext cx="487800" cy="4878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a:t>
                  </a:r>
                  <a:endParaRPr/>
                </a:p>
              </p:txBody>
            </p:sp>
            <p:sp>
              <p:nvSpPr>
                <p:cNvPr id="134" name="Google Shape;134;p22"/>
                <p:cNvSpPr/>
                <p:nvPr/>
              </p:nvSpPr>
              <p:spPr>
                <a:xfrm>
                  <a:off x="4990425" y="2968175"/>
                  <a:ext cx="487800" cy="48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G</a:t>
                  </a:r>
                  <a:endParaRPr/>
                </a:p>
              </p:txBody>
            </p:sp>
            <p:sp>
              <p:nvSpPr>
                <p:cNvPr id="135" name="Google Shape;135;p22"/>
                <p:cNvSpPr/>
                <p:nvPr/>
              </p:nvSpPr>
              <p:spPr>
                <a:xfrm>
                  <a:off x="5478225" y="2968175"/>
                  <a:ext cx="487800" cy="4878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36" name="Google Shape;136;p22"/>
                <p:cNvSpPr/>
                <p:nvPr/>
              </p:nvSpPr>
              <p:spPr>
                <a:xfrm>
                  <a:off x="5966025" y="2968175"/>
                  <a:ext cx="487800" cy="4878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a:t>
                  </a:r>
                  <a:endParaRPr>
                    <a:solidFill>
                      <a:schemeClr val="lt1"/>
                    </a:solidFill>
                  </a:endParaRPr>
                </a:p>
              </p:txBody>
            </p:sp>
          </p:grpSp>
          <p:sp>
            <p:nvSpPr>
              <p:cNvPr id="137" name="Google Shape;137;p22"/>
              <p:cNvSpPr/>
              <p:nvPr/>
            </p:nvSpPr>
            <p:spPr>
              <a:xfrm rot="-5400000">
                <a:off x="4898673" y="1300519"/>
                <a:ext cx="135900" cy="32679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8" name="Google Shape;138;p22"/>
              <p:cNvSpPr/>
              <p:nvPr/>
            </p:nvSpPr>
            <p:spPr>
              <a:xfrm>
                <a:off x="4411780" y="2986386"/>
                <a:ext cx="1024800" cy="2175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Insert</a:t>
                </a:r>
                <a:endParaRPr b="1" sz="1200">
                  <a:solidFill>
                    <a:schemeClr val="lt1"/>
                  </a:solidFill>
                </a:endParaRPr>
              </a:p>
            </p:txBody>
          </p:sp>
          <p:sp>
            <p:nvSpPr>
              <p:cNvPr id="139" name="Google Shape;139;p22"/>
              <p:cNvSpPr/>
              <p:nvPr/>
            </p:nvSpPr>
            <p:spPr>
              <a:xfrm>
                <a:off x="6600704" y="2419418"/>
                <a:ext cx="408300" cy="4083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a:t>
                </a:r>
                <a:endParaRPr/>
              </a:p>
            </p:txBody>
          </p:sp>
        </p:grpSp>
        <p:grpSp>
          <p:nvGrpSpPr>
            <p:cNvPr id="140" name="Google Shape;140;p22"/>
            <p:cNvGrpSpPr/>
            <p:nvPr/>
          </p:nvGrpSpPr>
          <p:grpSpPr>
            <a:xfrm>
              <a:off x="2842703" y="3043156"/>
              <a:ext cx="3263652" cy="633170"/>
              <a:chOff x="3332673" y="2866519"/>
              <a:chExt cx="3267900" cy="428164"/>
            </a:xfrm>
          </p:grpSpPr>
          <p:sp>
            <p:nvSpPr>
              <p:cNvPr id="141" name="Google Shape;141;p22"/>
              <p:cNvSpPr/>
              <p:nvPr/>
            </p:nvSpPr>
            <p:spPr>
              <a:xfrm rot="-5400000">
                <a:off x="4898673" y="1300519"/>
                <a:ext cx="135900" cy="32679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2" name="Google Shape;142;p22"/>
              <p:cNvSpPr/>
              <p:nvPr/>
            </p:nvSpPr>
            <p:spPr>
              <a:xfrm>
                <a:off x="4357498" y="3077184"/>
                <a:ext cx="1124100" cy="2175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Fragment</a:t>
                </a:r>
                <a:endParaRPr b="1" sz="1200">
                  <a:solidFill>
                    <a:schemeClr val="lt1"/>
                  </a:solidFill>
                </a:endParaRPr>
              </a:p>
            </p:txBody>
          </p:sp>
        </p:grpSp>
      </p:grpSp>
      <p:sp>
        <p:nvSpPr>
          <p:cNvPr id="143" name="Google Shape;143;p22"/>
          <p:cNvSpPr/>
          <p:nvPr/>
        </p:nvSpPr>
        <p:spPr>
          <a:xfrm>
            <a:off x="5152575" y="1017725"/>
            <a:ext cx="3519600" cy="498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Secondary</a:t>
            </a:r>
            <a:r>
              <a:rPr lang="en"/>
              <a:t> Analysis</a:t>
            </a:r>
            <a:endParaRPr/>
          </a:p>
        </p:txBody>
      </p:sp>
      <p:sp>
        <p:nvSpPr>
          <p:cNvPr id="144" name="Google Shape;144;p22"/>
          <p:cNvSpPr/>
          <p:nvPr/>
        </p:nvSpPr>
        <p:spPr>
          <a:xfrm rot="-2336050">
            <a:off x="1851917" y="2977477"/>
            <a:ext cx="1320917" cy="290346"/>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5" name="Google Shape;145;p22"/>
          <p:cNvSpPr/>
          <p:nvPr/>
        </p:nvSpPr>
        <p:spPr>
          <a:xfrm rot="2476906">
            <a:off x="4459237" y="2973514"/>
            <a:ext cx="1282280" cy="290373"/>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9" name="Shape 1189"/>
        <p:cNvGrpSpPr/>
        <p:nvPr/>
      </p:nvGrpSpPr>
      <p:grpSpPr>
        <a:xfrm>
          <a:off x="0" y="0"/>
          <a:ext cx="0" cy="0"/>
          <a:chOff x="0" y="0"/>
          <a:chExt cx="0" cy="0"/>
        </a:xfrm>
      </p:grpSpPr>
      <p:sp>
        <p:nvSpPr>
          <p:cNvPr id="1190" name="Google Shape;1190;p11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Visualization Formats - TDF</a:t>
            </a:r>
            <a:endParaRPr/>
          </a:p>
        </p:txBody>
      </p:sp>
      <p:graphicFrame>
        <p:nvGraphicFramePr>
          <p:cNvPr id="1191" name="Google Shape;1191;p112"/>
          <p:cNvGraphicFramePr/>
          <p:nvPr/>
        </p:nvGraphicFramePr>
        <p:xfrm>
          <a:off x="311700" y="3405275"/>
          <a:ext cx="3000000" cy="3000000"/>
        </p:xfrm>
        <a:graphic>
          <a:graphicData uri="http://schemas.openxmlformats.org/drawingml/2006/table">
            <a:tbl>
              <a:tblPr>
                <a:noFill/>
                <a:tableStyleId>{0114EE08-D228-4DDB-AFAC-9181D4F78BFE}</a:tableStyleId>
              </a:tblPr>
              <a:tblGrid>
                <a:gridCol w="1166925"/>
                <a:gridCol w="7353675"/>
              </a:tblGrid>
              <a:tr h="440250">
                <a:tc>
                  <a:txBody>
                    <a:bodyPr/>
                    <a:lstStyle/>
                    <a:p>
                      <a:pPr indent="0" lvl="0" marL="0" rtl="0" algn="l">
                        <a:spcBef>
                          <a:spcPts val="0"/>
                        </a:spcBef>
                        <a:spcAft>
                          <a:spcPts val="0"/>
                        </a:spcAft>
                        <a:buNone/>
                      </a:pPr>
                      <a:r>
                        <a:rPr lang="en">
                          <a:solidFill>
                            <a:schemeClr val="lt1"/>
                          </a:solidFill>
                        </a:rPr>
                        <a:t>Extension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*.tdf</a:t>
                      </a:r>
                      <a:endParaRPr/>
                    </a:p>
                  </a:txBody>
                  <a:tcPr marT="91425" marB="91425" marR="91425" marL="91425"/>
                </a:tc>
              </a:tr>
              <a:tr h="440250">
                <a:tc>
                  <a:txBody>
                    <a:bodyPr/>
                    <a:lstStyle/>
                    <a:p>
                      <a:pPr indent="0" lvl="0" marL="0" rtl="0" algn="l">
                        <a:spcBef>
                          <a:spcPts val="0"/>
                        </a:spcBef>
                        <a:spcAft>
                          <a:spcPts val="0"/>
                        </a:spcAft>
                        <a:buNone/>
                      </a:pPr>
                      <a:r>
                        <a:rPr lang="en">
                          <a:solidFill>
                            <a:schemeClr val="lt1"/>
                          </a:solidFill>
                        </a:rPr>
                        <a:t>File type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Structured Binary File</a:t>
                      </a:r>
                      <a:endParaRPr/>
                    </a:p>
                  </a:txBody>
                  <a:tcPr marT="91425" marB="91425" marR="91425" marL="91425"/>
                </a:tc>
              </a:tr>
              <a:tr h="440250">
                <a:tc>
                  <a:txBody>
                    <a:bodyPr/>
                    <a:lstStyle/>
                    <a:p>
                      <a:pPr indent="0" lvl="0" marL="0" rtl="0" algn="l">
                        <a:spcBef>
                          <a:spcPts val="0"/>
                        </a:spcBef>
                        <a:spcAft>
                          <a:spcPts val="0"/>
                        </a:spcAft>
                        <a:buNone/>
                      </a:pPr>
                      <a:r>
                        <a:rPr lang="en">
                          <a:solidFill>
                            <a:schemeClr val="lt1"/>
                          </a:solidFill>
                        </a:rPr>
                        <a:t>Applications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Visualization, Used primarily by IGV viewer</a:t>
                      </a:r>
                      <a:endParaRPr/>
                    </a:p>
                  </a:txBody>
                  <a:tcPr marT="91425" marB="91425" marR="91425" marL="91425"/>
                </a:tc>
              </a:tr>
            </a:tbl>
          </a:graphicData>
        </a:graphic>
      </p:graphicFrame>
      <p:sp>
        <p:nvSpPr>
          <p:cNvPr id="1192" name="Google Shape;1192;p112"/>
          <p:cNvSpPr/>
          <p:nvPr/>
        </p:nvSpPr>
        <p:spPr>
          <a:xfrm>
            <a:off x="5730700" y="1598900"/>
            <a:ext cx="1674600" cy="11202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TDF</a:t>
            </a:r>
            <a:endParaRPr sz="2400">
              <a:solidFill>
                <a:schemeClr val="lt1"/>
              </a:solidFill>
            </a:endParaRPr>
          </a:p>
        </p:txBody>
      </p:sp>
      <p:sp>
        <p:nvSpPr>
          <p:cNvPr id="1193" name="Google Shape;1193;p112"/>
          <p:cNvSpPr/>
          <p:nvPr/>
        </p:nvSpPr>
        <p:spPr>
          <a:xfrm>
            <a:off x="1615800" y="976100"/>
            <a:ext cx="810300" cy="461700"/>
          </a:xfrm>
          <a:prstGeom prst="roundRect">
            <a:avLst>
              <a:gd fmla="val 16667" name="adj"/>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t>WIG</a:t>
            </a:r>
            <a:endParaRPr sz="1600"/>
          </a:p>
        </p:txBody>
      </p:sp>
      <p:sp>
        <p:nvSpPr>
          <p:cNvPr id="1194" name="Google Shape;1194;p112"/>
          <p:cNvSpPr/>
          <p:nvPr/>
        </p:nvSpPr>
        <p:spPr>
          <a:xfrm>
            <a:off x="1615800" y="1918600"/>
            <a:ext cx="1404300" cy="4617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rPr>
              <a:t>bedGraph</a:t>
            </a:r>
            <a:endParaRPr sz="1600">
              <a:solidFill>
                <a:schemeClr val="lt1"/>
              </a:solidFill>
            </a:endParaRPr>
          </a:p>
        </p:txBody>
      </p:sp>
      <p:sp>
        <p:nvSpPr>
          <p:cNvPr id="1195" name="Google Shape;1195;p112"/>
          <p:cNvSpPr/>
          <p:nvPr/>
        </p:nvSpPr>
        <p:spPr>
          <a:xfrm rot="-1164">
            <a:off x="3550950" y="1687998"/>
            <a:ext cx="1771800" cy="9420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t>igvtools</a:t>
            </a:r>
            <a:endParaRPr sz="1300"/>
          </a:p>
        </p:txBody>
      </p:sp>
      <p:sp>
        <p:nvSpPr>
          <p:cNvPr id="1196" name="Google Shape;1196;p112"/>
          <p:cNvSpPr txBox="1"/>
          <p:nvPr/>
        </p:nvSpPr>
        <p:spPr>
          <a:xfrm>
            <a:off x="1729050" y="1437800"/>
            <a:ext cx="583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OR</a:t>
            </a:r>
            <a:endParaRPr sz="1800">
              <a:solidFill>
                <a:schemeClr val="dk2"/>
              </a:solidFill>
            </a:endParaRPr>
          </a:p>
        </p:txBody>
      </p:sp>
      <p:sp>
        <p:nvSpPr>
          <p:cNvPr id="1197" name="Google Shape;1197;p112"/>
          <p:cNvSpPr/>
          <p:nvPr/>
        </p:nvSpPr>
        <p:spPr>
          <a:xfrm>
            <a:off x="1615800" y="2880200"/>
            <a:ext cx="1404300" cy="461700"/>
          </a:xfrm>
          <a:prstGeom prst="roundRect">
            <a:avLst>
              <a:gd fmla="val 16667" name="adj"/>
            </a:avLst>
          </a:prstGeom>
          <a:solidFill>
            <a:srgbClr val="6A995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rPr>
              <a:t>BAM</a:t>
            </a:r>
            <a:endParaRPr sz="1600">
              <a:solidFill>
                <a:schemeClr val="lt1"/>
              </a:solidFill>
            </a:endParaRPr>
          </a:p>
        </p:txBody>
      </p:sp>
      <p:sp>
        <p:nvSpPr>
          <p:cNvPr id="1198" name="Google Shape;1198;p112"/>
          <p:cNvSpPr txBox="1"/>
          <p:nvPr/>
        </p:nvSpPr>
        <p:spPr>
          <a:xfrm>
            <a:off x="1729050" y="2399400"/>
            <a:ext cx="583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OR</a:t>
            </a:r>
            <a:endParaRPr sz="1800">
              <a:solidFill>
                <a:schemeClr val="dk2"/>
              </a:solidFill>
            </a:endParaRPr>
          </a:p>
        </p:txBody>
      </p:sp>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2" name="Shape 1202"/>
        <p:cNvGrpSpPr/>
        <p:nvPr/>
      </p:nvGrpSpPr>
      <p:grpSpPr>
        <a:xfrm>
          <a:off x="0" y="0"/>
          <a:ext cx="0" cy="0"/>
          <a:chOff x="0" y="0"/>
          <a:chExt cx="0" cy="0"/>
        </a:xfrm>
      </p:grpSpPr>
      <p:pic>
        <p:nvPicPr>
          <p:cNvPr id="1203" name="Google Shape;1203;p113"/>
          <p:cNvPicPr preferRelativeResize="0"/>
          <p:nvPr/>
        </p:nvPicPr>
        <p:blipFill>
          <a:blip r:embed="rId3">
            <a:alphaModFix/>
          </a:blip>
          <a:stretch>
            <a:fillRect/>
          </a:stretch>
        </p:blipFill>
        <p:spPr>
          <a:xfrm>
            <a:off x="4832400" y="1509263"/>
            <a:ext cx="4311600" cy="2702827"/>
          </a:xfrm>
          <a:prstGeom prst="rect">
            <a:avLst/>
          </a:prstGeom>
          <a:noFill/>
          <a:ln>
            <a:noFill/>
          </a:ln>
        </p:spPr>
      </p:pic>
      <p:sp>
        <p:nvSpPr>
          <p:cNvPr id="1204" name="Google Shape;1204;p11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Visualization Formats - Tracks</a:t>
            </a:r>
            <a:endParaRPr/>
          </a:p>
        </p:txBody>
      </p:sp>
      <p:sp>
        <p:nvSpPr>
          <p:cNvPr id="1205" name="Google Shape;1205;p113"/>
          <p:cNvSpPr txBox="1"/>
          <p:nvPr>
            <p:ph idx="1" type="body"/>
          </p:nvPr>
        </p:nvSpPr>
        <p:spPr>
          <a:xfrm>
            <a:off x="311700" y="1152475"/>
            <a:ext cx="3999900" cy="3416400"/>
          </a:xfrm>
          <a:prstGeom prst="rect">
            <a:avLst/>
          </a:prstGeom>
        </p:spPr>
        <p:txBody>
          <a:bodyPr anchorCtr="0" anchor="t" bIns="91425" lIns="91425" spcFirstLastPara="1" rIns="91425" wrap="square" tIns="91425">
            <a:normAutofit fontScale="85000" lnSpcReduction="10000"/>
          </a:bodyPr>
          <a:lstStyle/>
          <a:p>
            <a:pPr indent="0" lvl="0" marL="0" rtl="0" algn="l">
              <a:spcBef>
                <a:spcPts val="1800"/>
              </a:spcBef>
              <a:spcAft>
                <a:spcPts val="0"/>
              </a:spcAft>
              <a:buNone/>
            </a:pPr>
            <a:r>
              <a:rPr lang="en" sz="1700">
                <a:solidFill>
                  <a:schemeClr val="dk1"/>
                </a:solidFill>
              </a:rPr>
              <a:t>Data Tracks</a:t>
            </a:r>
            <a:endParaRPr sz="1700">
              <a:solidFill>
                <a:schemeClr val="dk1"/>
              </a:solidFill>
            </a:endParaRPr>
          </a:p>
          <a:p>
            <a:pPr indent="-293370" lvl="0" marL="457200" rtl="0" algn="l">
              <a:spcBef>
                <a:spcPts val="60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Alignment Tracks: Display aligned sequence reads (e.g., BAM files)</a:t>
            </a:r>
            <a:endParaRPr sz="1200">
              <a:solidFill>
                <a:schemeClr val="dk1"/>
              </a:solidFill>
              <a:latin typeface="Roboto"/>
              <a:ea typeface="Roboto"/>
              <a:cs typeface="Roboto"/>
              <a:sym typeface="Roboto"/>
            </a:endParaRPr>
          </a:p>
          <a:p>
            <a:pPr indent="-293370" lvl="0" marL="457200" rtl="0" algn="l">
              <a:spcBef>
                <a:spcPts val="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Copy Number Tracks: Show copy number variation data</a:t>
            </a:r>
            <a:endParaRPr sz="1200">
              <a:solidFill>
                <a:schemeClr val="dk1"/>
              </a:solidFill>
              <a:latin typeface="Roboto"/>
              <a:ea typeface="Roboto"/>
              <a:cs typeface="Roboto"/>
              <a:sym typeface="Roboto"/>
            </a:endParaRPr>
          </a:p>
          <a:p>
            <a:pPr indent="-293370" lvl="0" marL="457200" rtl="0" algn="l">
              <a:spcBef>
                <a:spcPts val="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Mutation Tracks: Highlight genetic mutations</a:t>
            </a:r>
            <a:endParaRPr sz="1200">
              <a:solidFill>
                <a:schemeClr val="dk1"/>
              </a:solidFill>
              <a:latin typeface="Roboto"/>
              <a:ea typeface="Roboto"/>
              <a:cs typeface="Roboto"/>
              <a:sym typeface="Roboto"/>
            </a:endParaRPr>
          </a:p>
          <a:p>
            <a:pPr indent="-293370" lvl="0" marL="457200" rtl="0" algn="l">
              <a:spcBef>
                <a:spcPts val="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Expression Tracks: Visualize gene expression levels</a:t>
            </a:r>
            <a:endParaRPr sz="1200">
              <a:solidFill>
                <a:schemeClr val="dk1"/>
              </a:solidFill>
              <a:latin typeface="Roboto"/>
              <a:ea typeface="Roboto"/>
              <a:cs typeface="Roboto"/>
              <a:sym typeface="Roboto"/>
            </a:endParaRPr>
          </a:p>
          <a:p>
            <a:pPr indent="-293370" lvl="0" marL="457200" rtl="0" algn="l">
              <a:spcBef>
                <a:spcPts val="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Methylation Tracks: Display DNA methylation data</a:t>
            </a:r>
            <a:endParaRPr sz="1200">
              <a:solidFill>
                <a:schemeClr val="dk1"/>
              </a:solidFill>
              <a:latin typeface="Roboto"/>
              <a:ea typeface="Roboto"/>
              <a:cs typeface="Roboto"/>
              <a:sym typeface="Roboto"/>
            </a:endParaRPr>
          </a:p>
          <a:p>
            <a:pPr indent="0" lvl="0" marL="0" rtl="0" algn="l">
              <a:spcBef>
                <a:spcPts val="1800"/>
              </a:spcBef>
              <a:spcAft>
                <a:spcPts val="0"/>
              </a:spcAft>
              <a:buNone/>
            </a:pPr>
            <a:r>
              <a:rPr lang="en" sz="1700">
                <a:solidFill>
                  <a:schemeClr val="dk1"/>
                </a:solidFill>
              </a:rPr>
              <a:t>Annotation Tracks</a:t>
            </a:r>
            <a:endParaRPr sz="1700">
              <a:solidFill>
                <a:schemeClr val="dk1"/>
              </a:solidFill>
            </a:endParaRPr>
          </a:p>
          <a:p>
            <a:pPr indent="-293370" lvl="0" marL="457200" rtl="0" algn="l">
              <a:spcBef>
                <a:spcPts val="60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Gene Tracks: Show gene models and transcripts</a:t>
            </a:r>
            <a:endParaRPr sz="1200">
              <a:solidFill>
                <a:schemeClr val="dk1"/>
              </a:solidFill>
              <a:latin typeface="Roboto"/>
              <a:ea typeface="Roboto"/>
              <a:cs typeface="Roboto"/>
              <a:sym typeface="Roboto"/>
            </a:endParaRPr>
          </a:p>
          <a:p>
            <a:pPr indent="-293370" lvl="0" marL="457200" rtl="0" algn="l">
              <a:spcBef>
                <a:spcPts val="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Variant Tracks: Display genetic variants (e.g., VCF files)</a:t>
            </a:r>
            <a:endParaRPr sz="1200">
              <a:solidFill>
                <a:schemeClr val="dk1"/>
              </a:solidFill>
              <a:latin typeface="Roboto"/>
              <a:ea typeface="Roboto"/>
              <a:cs typeface="Roboto"/>
              <a:sym typeface="Roboto"/>
            </a:endParaRPr>
          </a:p>
          <a:p>
            <a:pPr indent="-293370" lvl="0" marL="457200" rtl="0" algn="l">
              <a:spcBef>
                <a:spcPts val="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Bed Tracks: Represent genomic intervals or regions</a:t>
            </a:r>
            <a:endParaRPr sz="1200">
              <a:solidFill>
                <a:schemeClr val="dk1"/>
              </a:solidFill>
              <a:latin typeface="Roboto"/>
              <a:ea typeface="Roboto"/>
              <a:cs typeface="Roboto"/>
              <a:sym typeface="Roboto"/>
            </a:endParaRPr>
          </a:p>
          <a:p>
            <a:pPr indent="0" lvl="0" marL="0" rtl="0" algn="l">
              <a:spcBef>
                <a:spcPts val="1800"/>
              </a:spcBef>
              <a:spcAft>
                <a:spcPts val="0"/>
              </a:spcAft>
              <a:buNone/>
            </a:pPr>
            <a:r>
              <a:rPr lang="en" sz="1700">
                <a:solidFill>
                  <a:schemeClr val="dk1"/>
                </a:solidFill>
              </a:rPr>
              <a:t>Other Track Types</a:t>
            </a:r>
            <a:endParaRPr sz="1700">
              <a:solidFill>
                <a:schemeClr val="dk1"/>
              </a:solidFill>
            </a:endParaRPr>
          </a:p>
          <a:p>
            <a:pPr indent="-293370" lvl="0" marL="457200" rtl="0" algn="l">
              <a:spcBef>
                <a:spcPts val="60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Wiggle Tracks (continous data)</a:t>
            </a:r>
            <a:endParaRPr sz="1200">
              <a:solidFill>
                <a:schemeClr val="dk1"/>
              </a:solidFill>
              <a:latin typeface="Roboto"/>
              <a:ea typeface="Roboto"/>
              <a:cs typeface="Roboto"/>
              <a:sym typeface="Roboto"/>
            </a:endParaRPr>
          </a:p>
          <a:p>
            <a:pPr indent="-293370" lvl="0" marL="457200" rtl="0" algn="l">
              <a:spcBef>
                <a:spcPts val="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Sample Information Tracks (Sample Metadata)</a:t>
            </a:r>
            <a:endParaRPr/>
          </a:p>
        </p:txBody>
      </p:sp>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9" name="Shape 1209"/>
        <p:cNvGrpSpPr/>
        <p:nvPr/>
      </p:nvGrpSpPr>
      <p:grpSpPr>
        <a:xfrm>
          <a:off x="0" y="0"/>
          <a:ext cx="0" cy="0"/>
          <a:chOff x="0" y="0"/>
          <a:chExt cx="0" cy="0"/>
        </a:xfrm>
      </p:grpSpPr>
      <p:pic>
        <p:nvPicPr>
          <p:cNvPr id="1210" name="Google Shape;1210;p114"/>
          <p:cNvPicPr preferRelativeResize="0"/>
          <p:nvPr/>
        </p:nvPicPr>
        <p:blipFill>
          <a:blip r:embed="rId3">
            <a:alphaModFix/>
          </a:blip>
          <a:stretch>
            <a:fillRect/>
          </a:stretch>
        </p:blipFill>
        <p:spPr>
          <a:xfrm>
            <a:off x="4832400" y="1509263"/>
            <a:ext cx="4311600" cy="2702827"/>
          </a:xfrm>
          <a:prstGeom prst="rect">
            <a:avLst/>
          </a:prstGeom>
          <a:noFill/>
          <a:ln>
            <a:noFill/>
          </a:ln>
        </p:spPr>
      </p:pic>
      <p:sp>
        <p:nvSpPr>
          <p:cNvPr id="1211" name="Google Shape;1211;p1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Visualization Formats - Tracks</a:t>
            </a:r>
            <a:endParaRPr/>
          </a:p>
        </p:txBody>
      </p:sp>
      <p:sp>
        <p:nvSpPr>
          <p:cNvPr id="1212" name="Google Shape;1212;p114"/>
          <p:cNvSpPr txBox="1"/>
          <p:nvPr>
            <p:ph idx="1" type="body"/>
          </p:nvPr>
        </p:nvSpPr>
        <p:spPr>
          <a:xfrm>
            <a:off x="311700" y="1152475"/>
            <a:ext cx="3999900" cy="3416400"/>
          </a:xfrm>
          <a:prstGeom prst="rect">
            <a:avLst/>
          </a:prstGeom>
        </p:spPr>
        <p:txBody>
          <a:bodyPr anchorCtr="0" anchor="t" bIns="91425" lIns="91425" spcFirstLastPara="1" rIns="91425" wrap="square" tIns="91425">
            <a:normAutofit fontScale="85000" lnSpcReduction="10000"/>
          </a:bodyPr>
          <a:lstStyle/>
          <a:p>
            <a:pPr indent="0" lvl="0" marL="0" rtl="0" algn="l">
              <a:spcBef>
                <a:spcPts val="1800"/>
              </a:spcBef>
              <a:spcAft>
                <a:spcPts val="0"/>
              </a:spcAft>
              <a:buClr>
                <a:schemeClr val="dk1"/>
              </a:buClr>
              <a:buSzPct val="64705"/>
              <a:buFont typeface="Arial"/>
              <a:buNone/>
            </a:pPr>
            <a:r>
              <a:rPr lang="en" sz="1700">
                <a:solidFill>
                  <a:schemeClr val="dk1"/>
                </a:solidFill>
              </a:rPr>
              <a:t>Data Tracks</a:t>
            </a:r>
            <a:endParaRPr sz="1700">
              <a:solidFill>
                <a:schemeClr val="dk1"/>
              </a:solidFill>
            </a:endParaRPr>
          </a:p>
          <a:p>
            <a:pPr indent="-293370" lvl="0" marL="457200" rtl="0" algn="l">
              <a:spcBef>
                <a:spcPts val="60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Alignment Tracks: Display aligned sequence reads (e.g., BAM files)</a:t>
            </a:r>
            <a:endParaRPr sz="1200">
              <a:solidFill>
                <a:schemeClr val="dk1"/>
              </a:solidFill>
              <a:latin typeface="Roboto"/>
              <a:ea typeface="Roboto"/>
              <a:cs typeface="Roboto"/>
              <a:sym typeface="Roboto"/>
            </a:endParaRPr>
          </a:p>
          <a:p>
            <a:pPr indent="-293370" lvl="0" marL="457200" rtl="0" algn="l">
              <a:spcBef>
                <a:spcPts val="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Copy Number Tracks: Show copy number variation data</a:t>
            </a:r>
            <a:endParaRPr sz="1200">
              <a:solidFill>
                <a:schemeClr val="dk1"/>
              </a:solidFill>
              <a:latin typeface="Roboto"/>
              <a:ea typeface="Roboto"/>
              <a:cs typeface="Roboto"/>
              <a:sym typeface="Roboto"/>
            </a:endParaRPr>
          </a:p>
          <a:p>
            <a:pPr indent="-293370" lvl="0" marL="457200" rtl="0" algn="l">
              <a:spcBef>
                <a:spcPts val="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Mutation Tracks: Highlight genetic mutations</a:t>
            </a:r>
            <a:endParaRPr sz="1200">
              <a:solidFill>
                <a:schemeClr val="dk1"/>
              </a:solidFill>
              <a:latin typeface="Roboto"/>
              <a:ea typeface="Roboto"/>
              <a:cs typeface="Roboto"/>
              <a:sym typeface="Roboto"/>
            </a:endParaRPr>
          </a:p>
          <a:p>
            <a:pPr indent="-293370" lvl="0" marL="457200" rtl="0" algn="l">
              <a:spcBef>
                <a:spcPts val="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Expression Tracks: Visualize gene expression levels</a:t>
            </a:r>
            <a:endParaRPr sz="1200">
              <a:solidFill>
                <a:schemeClr val="dk1"/>
              </a:solidFill>
              <a:latin typeface="Roboto"/>
              <a:ea typeface="Roboto"/>
              <a:cs typeface="Roboto"/>
              <a:sym typeface="Roboto"/>
            </a:endParaRPr>
          </a:p>
          <a:p>
            <a:pPr indent="-293370" lvl="0" marL="457200" rtl="0" algn="l">
              <a:spcBef>
                <a:spcPts val="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Methylation Tracks: Display DNA methylation data</a:t>
            </a:r>
            <a:endParaRPr sz="1200">
              <a:solidFill>
                <a:schemeClr val="dk1"/>
              </a:solidFill>
              <a:latin typeface="Roboto"/>
              <a:ea typeface="Roboto"/>
              <a:cs typeface="Roboto"/>
              <a:sym typeface="Roboto"/>
            </a:endParaRPr>
          </a:p>
          <a:p>
            <a:pPr indent="0" lvl="0" marL="0" rtl="0" algn="l">
              <a:spcBef>
                <a:spcPts val="1800"/>
              </a:spcBef>
              <a:spcAft>
                <a:spcPts val="0"/>
              </a:spcAft>
              <a:buClr>
                <a:schemeClr val="dk1"/>
              </a:buClr>
              <a:buSzPct val="64705"/>
              <a:buFont typeface="Arial"/>
              <a:buNone/>
            </a:pPr>
            <a:r>
              <a:rPr lang="en" sz="1700">
                <a:solidFill>
                  <a:schemeClr val="dk1"/>
                </a:solidFill>
              </a:rPr>
              <a:t>Annotation Tracks</a:t>
            </a:r>
            <a:endParaRPr sz="1700">
              <a:solidFill>
                <a:schemeClr val="dk1"/>
              </a:solidFill>
            </a:endParaRPr>
          </a:p>
          <a:p>
            <a:pPr indent="-293370" lvl="0" marL="457200" rtl="0" algn="l">
              <a:spcBef>
                <a:spcPts val="60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Gene Tracks: Show gene models and transcripts</a:t>
            </a:r>
            <a:endParaRPr sz="1200">
              <a:solidFill>
                <a:schemeClr val="dk1"/>
              </a:solidFill>
              <a:latin typeface="Roboto"/>
              <a:ea typeface="Roboto"/>
              <a:cs typeface="Roboto"/>
              <a:sym typeface="Roboto"/>
            </a:endParaRPr>
          </a:p>
          <a:p>
            <a:pPr indent="-293370" lvl="0" marL="457200" rtl="0" algn="l">
              <a:spcBef>
                <a:spcPts val="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Variant Tracks: Display genetic variants (e.g., VCF files)</a:t>
            </a:r>
            <a:endParaRPr sz="1200">
              <a:solidFill>
                <a:schemeClr val="dk1"/>
              </a:solidFill>
              <a:latin typeface="Roboto"/>
              <a:ea typeface="Roboto"/>
              <a:cs typeface="Roboto"/>
              <a:sym typeface="Roboto"/>
            </a:endParaRPr>
          </a:p>
          <a:p>
            <a:pPr indent="-293370" lvl="0" marL="457200" rtl="0" algn="l">
              <a:spcBef>
                <a:spcPts val="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Bed Tracks: Represent genomic intervals or regions</a:t>
            </a:r>
            <a:endParaRPr sz="1200">
              <a:solidFill>
                <a:schemeClr val="dk1"/>
              </a:solidFill>
              <a:latin typeface="Roboto"/>
              <a:ea typeface="Roboto"/>
              <a:cs typeface="Roboto"/>
              <a:sym typeface="Roboto"/>
            </a:endParaRPr>
          </a:p>
          <a:p>
            <a:pPr indent="0" lvl="0" marL="0" rtl="0" algn="l">
              <a:spcBef>
                <a:spcPts val="1800"/>
              </a:spcBef>
              <a:spcAft>
                <a:spcPts val="0"/>
              </a:spcAft>
              <a:buClr>
                <a:schemeClr val="dk1"/>
              </a:buClr>
              <a:buSzPct val="64705"/>
              <a:buFont typeface="Arial"/>
              <a:buNone/>
            </a:pPr>
            <a:r>
              <a:rPr lang="en" sz="1700">
                <a:solidFill>
                  <a:schemeClr val="dk1"/>
                </a:solidFill>
              </a:rPr>
              <a:t>Other Track Types</a:t>
            </a:r>
            <a:endParaRPr sz="1700">
              <a:solidFill>
                <a:schemeClr val="dk1"/>
              </a:solidFill>
            </a:endParaRPr>
          </a:p>
          <a:p>
            <a:pPr indent="-293370" lvl="0" marL="457200" rtl="0" algn="l">
              <a:spcBef>
                <a:spcPts val="60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Wiggle Tracks (continous data)</a:t>
            </a:r>
            <a:endParaRPr sz="1200">
              <a:solidFill>
                <a:schemeClr val="dk1"/>
              </a:solidFill>
              <a:latin typeface="Roboto"/>
              <a:ea typeface="Roboto"/>
              <a:cs typeface="Roboto"/>
              <a:sym typeface="Roboto"/>
            </a:endParaRPr>
          </a:p>
          <a:p>
            <a:pPr indent="-293370" lvl="0" marL="457200" rtl="0" algn="l">
              <a:spcBef>
                <a:spcPts val="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Sample Information Tracks (Sample Metadata)</a:t>
            </a:r>
            <a:endParaRPr/>
          </a:p>
        </p:txBody>
      </p:sp>
      <p:sp>
        <p:nvSpPr>
          <p:cNvPr id="1213" name="Google Shape;1213;p114"/>
          <p:cNvSpPr/>
          <p:nvPr/>
        </p:nvSpPr>
        <p:spPr>
          <a:xfrm>
            <a:off x="4041900" y="3096200"/>
            <a:ext cx="790500" cy="4362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Data</a:t>
            </a:r>
            <a:endParaRPr>
              <a:solidFill>
                <a:schemeClr val="lt1"/>
              </a:solidFill>
            </a:endParaRPr>
          </a:p>
        </p:txBody>
      </p:sp>
      <p:sp>
        <p:nvSpPr>
          <p:cNvPr id="1214" name="Google Shape;1214;p114"/>
          <p:cNvSpPr/>
          <p:nvPr/>
        </p:nvSpPr>
        <p:spPr>
          <a:xfrm>
            <a:off x="3635400" y="3775900"/>
            <a:ext cx="1197000" cy="4362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Annotation</a:t>
            </a:r>
            <a:endParaRPr>
              <a:solidFill>
                <a:schemeClr val="lt1"/>
              </a:solidFill>
            </a:endParaRPr>
          </a:p>
        </p:txBody>
      </p:sp>
      <p:sp>
        <p:nvSpPr>
          <p:cNvPr id="1215" name="Google Shape;1215;p114"/>
          <p:cNvSpPr/>
          <p:nvPr/>
        </p:nvSpPr>
        <p:spPr>
          <a:xfrm>
            <a:off x="3635400" y="2265750"/>
            <a:ext cx="1197000" cy="4362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Annotation</a:t>
            </a:r>
            <a:endParaRPr>
              <a:solidFill>
                <a:schemeClr val="lt1"/>
              </a:solidFill>
            </a:endParaRPr>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9" name="Shape 1219"/>
        <p:cNvGrpSpPr/>
        <p:nvPr/>
      </p:nvGrpSpPr>
      <p:grpSpPr>
        <a:xfrm>
          <a:off x="0" y="0"/>
          <a:ext cx="0" cy="0"/>
          <a:chOff x="0" y="0"/>
          <a:chExt cx="0" cy="0"/>
        </a:xfrm>
      </p:grpSpPr>
      <p:pic>
        <p:nvPicPr>
          <p:cNvPr id="1220" name="Google Shape;1220;p115"/>
          <p:cNvPicPr preferRelativeResize="0"/>
          <p:nvPr/>
        </p:nvPicPr>
        <p:blipFill>
          <a:blip r:embed="rId3">
            <a:alphaModFix/>
          </a:blip>
          <a:stretch>
            <a:fillRect/>
          </a:stretch>
        </p:blipFill>
        <p:spPr>
          <a:xfrm>
            <a:off x="4832400" y="1509263"/>
            <a:ext cx="4311600" cy="2702827"/>
          </a:xfrm>
          <a:prstGeom prst="rect">
            <a:avLst/>
          </a:prstGeom>
          <a:noFill/>
          <a:ln>
            <a:noFill/>
          </a:ln>
        </p:spPr>
      </p:pic>
      <p:sp>
        <p:nvSpPr>
          <p:cNvPr id="1221" name="Google Shape;1221;p1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Visualization Formats - Tracks</a:t>
            </a:r>
            <a:endParaRPr/>
          </a:p>
        </p:txBody>
      </p:sp>
      <p:sp>
        <p:nvSpPr>
          <p:cNvPr id="1222" name="Google Shape;1222;p11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fontScale="85000" lnSpcReduction="10000"/>
          </a:bodyPr>
          <a:lstStyle/>
          <a:p>
            <a:pPr indent="0" lvl="0" marL="0" rtl="0" algn="l">
              <a:spcBef>
                <a:spcPts val="1800"/>
              </a:spcBef>
              <a:spcAft>
                <a:spcPts val="0"/>
              </a:spcAft>
              <a:buClr>
                <a:schemeClr val="dk1"/>
              </a:buClr>
              <a:buSzPct val="64705"/>
              <a:buFont typeface="Arial"/>
              <a:buNone/>
            </a:pPr>
            <a:r>
              <a:rPr lang="en" sz="1700">
                <a:solidFill>
                  <a:schemeClr val="dk1"/>
                </a:solidFill>
              </a:rPr>
              <a:t>Data Tracks</a:t>
            </a:r>
            <a:endParaRPr sz="1700">
              <a:solidFill>
                <a:schemeClr val="dk1"/>
              </a:solidFill>
            </a:endParaRPr>
          </a:p>
          <a:p>
            <a:pPr indent="-293370" lvl="0" marL="457200" rtl="0" algn="l">
              <a:spcBef>
                <a:spcPts val="60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Alignment Tracks: Display aligned sequence reads (e.g., BAM files)</a:t>
            </a:r>
            <a:endParaRPr sz="1200">
              <a:solidFill>
                <a:schemeClr val="dk1"/>
              </a:solidFill>
              <a:latin typeface="Roboto"/>
              <a:ea typeface="Roboto"/>
              <a:cs typeface="Roboto"/>
              <a:sym typeface="Roboto"/>
            </a:endParaRPr>
          </a:p>
          <a:p>
            <a:pPr indent="-293370" lvl="0" marL="457200" rtl="0" algn="l">
              <a:spcBef>
                <a:spcPts val="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Copy Number Tracks: Show copy number variation data</a:t>
            </a:r>
            <a:endParaRPr sz="1200">
              <a:solidFill>
                <a:schemeClr val="dk1"/>
              </a:solidFill>
              <a:latin typeface="Roboto"/>
              <a:ea typeface="Roboto"/>
              <a:cs typeface="Roboto"/>
              <a:sym typeface="Roboto"/>
            </a:endParaRPr>
          </a:p>
          <a:p>
            <a:pPr indent="-293370" lvl="0" marL="457200" rtl="0" algn="l">
              <a:spcBef>
                <a:spcPts val="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Mutation Tracks: Highlight genetic mutations</a:t>
            </a:r>
            <a:endParaRPr sz="1200">
              <a:solidFill>
                <a:schemeClr val="dk1"/>
              </a:solidFill>
              <a:latin typeface="Roboto"/>
              <a:ea typeface="Roboto"/>
              <a:cs typeface="Roboto"/>
              <a:sym typeface="Roboto"/>
            </a:endParaRPr>
          </a:p>
          <a:p>
            <a:pPr indent="-293370" lvl="0" marL="457200" rtl="0" algn="l">
              <a:spcBef>
                <a:spcPts val="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Expression Tracks: Visualize gene expression levels</a:t>
            </a:r>
            <a:endParaRPr sz="1200">
              <a:solidFill>
                <a:schemeClr val="dk1"/>
              </a:solidFill>
              <a:latin typeface="Roboto"/>
              <a:ea typeface="Roboto"/>
              <a:cs typeface="Roboto"/>
              <a:sym typeface="Roboto"/>
            </a:endParaRPr>
          </a:p>
          <a:p>
            <a:pPr indent="-293370" lvl="0" marL="457200" rtl="0" algn="l">
              <a:spcBef>
                <a:spcPts val="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Methylation Tracks: Display DNA methylation data</a:t>
            </a:r>
            <a:endParaRPr sz="1200">
              <a:solidFill>
                <a:schemeClr val="dk1"/>
              </a:solidFill>
              <a:latin typeface="Roboto"/>
              <a:ea typeface="Roboto"/>
              <a:cs typeface="Roboto"/>
              <a:sym typeface="Roboto"/>
            </a:endParaRPr>
          </a:p>
          <a:p>
            <a:pPr indent="0" lvl="0" marL="0" rtl="0" algn="l">
              <a:spcBef>
                <a:spcPts val="1800"/>
              </a:spcBef>
              <a:spcAft>
                <a:spcPts val="0"/>
              </a:spcAft>
              <a:buClr>
                <a:schemeClr val="dk1"/>
              </a:buClr>
              <a:buSzPct val="64705"/>
              <a:buFont typeface="Arial"/>
              <a:buNone/>
            </a:pPr>
            <a:r>
              <a:rPr lang="en" sz="1700">
                <a:solidFill>
                  <a:schemeClr val="dk1"/>
                </a:solidFill>
              </a:rPr>
              <a:t>Annotation Tracks</a:t>
            </a:r>
            <a:endParaRPr sz="1700">
              <a:solidFill>
                <a:schemeClr val="dk1"/>
              </a:solidFill>
            </a:endParaRPr>
          </a:p>
          <a:p>
            <a:pPr indent="-293370" lvl="0" marL="457200" rtl="0" algn="l">
              <a:spcBef>
                <a:spcPts val="60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Gene Tracks: Show gene models and transcripts</a:t>
            </a:r>
            <a:endParaRPr sz="1200">
              <a:solidFill>
                <a:schemeClr val="dk1"/>
              </a:solidFill>
              <a:latin typeface="Roboto"/>
              <a:ea typeface="Roboto"/>
              <a:cs typeface="Roboto"/>
              <a:sym typeface="Roboto"/>
            </a:endParaRPr>
          </a:p>
          <a:p>
            <a:pPr indent="-293370" lvl="0" marL="457200" rtl="0" algn="l">
              <a:spcBef>
                <a:spcPts val="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Variant Tracks: Display genetic variants (e.g., VCF files)</a:t>
            </a:r>
            <a:endParaRPr sz="1200">
              <a:solidFill>
                <a:schemeClr val="dk1"/>
              </a:solidFill>
              <a:latin typeface="Roboto"/>
              <a:ea typeface="Roboto"/>
              <a:cs typeface="Roboto"/>
              <a:sym typeface="Roboto"/>
            </a:endParaRPr>
          </a:p>
          <a:p>
            <a:pPr indent="-293370" lvl="0" marL="457200" rtl="0" algn="l">
              <a:spcBef>
                <a:spcPts val="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Bed Tracks: Represent genomic intervals or regions</a:t>
            </a:r>
            <a:endParaRPr sz="1200">
              <a:solidFill>
                <a:schemeClr val="dk1"/>
              </a:solidFill>
              <a:latin typeface="Roboto"/>
              <a:ea typeface="Roboto"/>
              <a:cs typeface="Roboto"/>
              <a:sym typeface="Roboto"/>
            </a:endParaRPr>
          </a:p>
          <a:p>
            <a:pPr indent="0" lvl="0" marL="0" rtl="0" algn="l">
              <a:spcBef>
                <a:spcPts val="1800"/>
              </a:spcBef>
              <a:spcAft>
                <a:spcPts val="0"/>
              </a:spcAft>
              <a:buClr>
                <a:schemeClr val="dk1"/>
              </a:buClr>
              <a:buSzPct val="64705"/>
              <a:buFont typeface="Arial"/>
              <a:buNone/>
            </a:pPr>
            <a:r>
              <a:rPr lang="en" sz="1700">
                <a:solidFill>
                  <a:schemeClr val="dk1"/>
                </a:solidFill>
              </a:rPr>
              <a:t>Other Track Types</a:t>
            </a:r>
            <a:endParaRPr sz="1700">
              <a:solidFill>
                <a:schemeClr val="dk1"/>
              </a:solidFill>
            </a:endParaRPr>
          </a:p>
          <a:p>
            <a:pPr indent="-293370" lvl="0" marL="457200" rtl="0" algn="l">
              <a:spcBef>
                <a:spcPts val="60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Wiggle Tracks (continous data)</a:t>
            </a:r>
            <a:endParaRPr sz="1200">
              <a:solidFill>
                <a:schemeClr val="dk1"/>
              </a:solidFill>
              <a:latin typeface="Roboto"/>
              <a:ea typeface="Roboto"/>
              <a:cs typeface="Roboto"/>
              <a:sym typeface="Roboto"/>
            </a:endParaRPr>
          </a:p>
          <a:p>
            <a:pPr indent="-293370" lvl="0" marL="457200" rtl="0" algn="l">
              <a:spcBef>
                <a:spcPts val="0"/>
              </a:spcBef>
              <a:spcAft>
                <a:spcPts val="0"/>
              </a:spcAft>
              <a:buClr>
                <a:schemeClr val="dk1"/>
              </a:buClr>
              <a:buSzPct val="100000"/>
              <a:buFont typeface="Roboto"/>
              <a:buChar char="●"/>
            </a:pPr>
            <a:r>
              <a:rPr lang="en" sz="1200">
                <a:solidFill>
                  <a:schemeClr val="dk1"/>
                </a:solidFill>
                <a:latin typeface="Roboto"/>
                <a:ea typeface="Roboto"/>
                <a:cs typeface="Roboto"/>
                <a:sym typeface="Roboto"/>
              </a:rPr>
              <a:t>Sample Information Tracks (Sample Metadata)</a:t>
            </a:r>
            <a:endParaRPr/>
          </a:p>
        </p:txBody>
      </p:sp>
      <p:sp>
        <p:nvSpPr>
          <p:cNvPr id="1223" name="Google Shape;1223;p115"/>
          <p:cNvSpPr/>
          <p:nvPr/>
        </p:nvSpPr>
        <p:spPr>
          <a:xfrm>
            <a:off x="4041900" y="3096200"/>
            <a:ext cx="790500" cy="4362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Data</a:t>
            </a:r>
            <a:endParaRPr>
              <a:solidFill>
                <a:schemeClr val="lt1"/>
              </a:solidFill>
            </a:endParaRPr>
          </a:p>
        </p:txBody>
      </p:sp>
      <p:sp>
        <p:nvSpPr>
          <p:cNvPr id="1224" name="Google Shape;1224;p115"/>
          <p:cNvSpPr/>
          <p:nvPr/>
        </p:nvSpPr>
        <p:spPr>
          <a:xfrm>
            <a:off x="3635400" y="3775900"/>
            <a:ext cx="1197000" cy="4362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Annotation</a:t>
            </a:r>
            <a:endParaRPr>
              <a:solidFill>
                <a:schemeClr val="lt1"/>
              </a:solidFill>
            </a:endParaRPr>
          </a:p>
        </p:txBody>
      </p:sp>
      <p:sp>
        <p:nvSpPr>
          <p:cNvPr id="1225" name="Google Shape;1225;p115"/>
          <p:cNvSpPr/>
          <p:nvPr/>
        </p:nvSpPr>
        <p:spPr>
          <a:xfrm>
            <a:off x="3635400" y="2265750"/>
            <a:ext cx="1197000" cy="4362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Annotation</a:t>
            </a:r>
            <a:endParaRPr>
              <a:solidFill>
                <a:schemeClr val="lt1"/>
              </a:solidFill>
            </a:endParaRPr>
          </a:p>
        </p:txBody>
      </p:sp>
      <p:sp>
        <p:nvSpPr>
          <p:cNvPr id="1226" name="Google Shape;1226;p115"/>
          <p:cNvSpPr/>
          <p:nvPr/>
        </p:nvSpPr>
        <p:spPr>
          <a:xfrm>
            <a:off x="1344950" y="1726625"/>
            <a:ext cx="6824700" cy="1526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400" u="sng">
                <a:solidFill>
                  <a:schemeClr val="lt1"/>
                </a:solidFill>
                <a:hlinkClick r:id="rId4">
                  <a:extLst>
                    <a:ext uri="{A12FA001-AC4F-418D-AE19-62706E023703}">
                      <ahyp:hlinkClr val="tx"/>
                    </a:ext>
                  </a:extLst>
                </a:hlinkClick>
              </a:rPr>
              <a:t>Get to know IGV (Desktop)</a:t>
            </a:r>
            <a:endParaRPr sz="3400">
              <a:solidFill>
                <a:schemeClr val="lt1"/>
              </a:solidFill>
            </a:endParaRPr>
          </a:p>
        </p:txBody>
      </p:sp>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0" name="Shape 1230"/>
        <p:cNvGrpSpPr/>
        <p:nvPr/>
      </p:nvGrpSpPr>
      <p:grpSpPr>
        <a:xfrm>
          <a:off x="0" y="0"/>
          <a:ext cx="0" cy="0"/>
          <a:chOff x="0" y="0"/>
          <a:chExt cx="0" cy="0"/>
        </a:xfrm>
      </p:grpSpPr>
      <p:sp>
        <p:nvSpPr>
          <p:cNvPr id="1231" name="Google Shape;1231;p116"/>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Annotation Formats</a:t>
            </a:r>
            <a:endParaRPr/>
          </a:p>
        </p:txBody>
      </p:sp>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5" name="Shape 1235"/>
        <p:cNvGrpSpPr/>
        <p:nvPr/>
      </p:nvGrpSpPr>
      <p:grpSpPr>
        <a:xfrm>
          <a:off x="0" y="0"/>
          <a:ext cx="0" cy="0"/>
          <a:chOff x="0" y="0"/>
          <a:chExt cx="0" cy="0"/>
        </a:xfrm>
      </p:grpSpPr>
      <p:sp>
        <p:nvSpPr>
          <p:cNvPr id="1236" name="Google Shape;1236;p1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a:t>
            </a:r>
            <a:endParaRPr/>
          </a:p>
        </p:txBody>
      </p:sp>
      <p:sp>
        <p:nvSpPr>
          <p:cNvPr id="1237" name="Google Shape;1237;p1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81000" lvl="0" marL="457200" rtl="0" algn="l">
              <a:spcBef>
                <a:spcPts val="0"/>
              </a:spcBef>
              <a:spcAft>
                <a:spcPts val="0"/>
              </a:spcAft>
              <a:buSzPts val="2400"/>
              <a:buChar char="●"/>
            </a:pPr>
            <a:r>
              <a:rPr b="1" lang="en" sz="2400"/>
              <a:t>V</a:t>
            </a:r>
            <a:r>
              <a:rPr lang="en" sz="2400"/>
              <a:t>ariant </a:t>
            </a:r>
            <a:r>
              <a:rPr b="1" lang="en" sz="2400"/>
              <a:t>C</a:t>
            </a:r>
            <a:r>
              <a:rPr lang="en" sz="2400"/>
              <a:t>all </a:t>
            </a:r>
            <a:r>
              <a:rPr b="1" lang="en" sz="2400"/>
              <a:t>F</a:t>
            </a:r>
            <a:r>
              <a:rPr lang="en" sz="2400"/>
              <a:t>ormat (VCF)</a:t>
            </a:r>
            <a:endParaRPr sz="2400"/>
          </a:p>
          <a:p>
            <a:pPr indent="-381000" lvl="0" marL="457200" rtl="0" algn="l">
              <a:spcBef>
                <a:spcPts val="0"/>
              </a:spcBef>
              <a:spcAft>
                <a:spcPts val="0"/>
              </a:spcAft>
              <a:buSzPts val="2400"/>
              <a:buChar char="●"/>
            </a:pPr>
            <a:r>
              <a:rPr b="1" lang="en" sz="2400"/>
              <a:t>G</a:t>
            </a:r>
            <a:r>
              <a:rPr lang="en" sz="2400"/>
              <a:t>ene </a:t>
            </a:r>
            <a:r>
              <a:rPr b="1" lang="en" sz="2400"/>
              <a:t>T</a:t>
            </a:r>
            <a:r>
              <a:rPr lang="en" sz="2400"/>
              <a:t>ransfer </a:t>
            </a:r>
            <a:r>
              <a:rPr b="1" lang="en" sz="2400"/>
              <a:t>F</a:t>
            </a:r>
            <a:r>
              <a:rPr lang="en" sz="2400"/>
              <a:t>ormat (GTF)</a:t>
            </a:r>
            <a:endParaRPr sz="2400"/>
          </a:p>
          <a:p>
            <a:pPr indent="-381000" lvl="0" marL="457200" rtl="0" algn="l">
              <a:spcBef>
                <a:spcPts val="0"/>
              </a:spcBef>
              <a:spcAft>
                <a:spcPts val="0"/>
              </a:spcAft>
              <a:buSzPts val="2400"/>
              <a:buChar char="●"/>
            </a:pPr>
            <a:r>
              <a:rPr b="1" lang="en" sz="2400"/>
              <a:t>B</a:t>
            </a:r>
            <a:r>
              <a:rPr lang="en" sz="2400"/>
              <a:t>rowser </a:t>
            </a:r>
            <a:r>
              <a:rPr b="1" lang="en" sz="2400"/>
              <a:t>E</a:t>
            </a:r>
            <a:r>
              <a:rPr lang="en" sz="2400"/>
              <a:t>xtensible </a:t>
            </a:r>
            <a:r>
              <a:rPr b="1" lang="en" sz="2400"/>
              <a:t>D</a:t>
            </a:r>
            <a:r>
              <a:rPr lang="en" sz="2400"/>
              <a:t>ata (</a:t>
            </a:r>
            <a:r>
              <a:rPr lang="en" sz="2400"/>
              <a:t>BED)</a:t>
            </a:r>
            <a:endParaRPr sz="2400"/>
          </a:p>
        </p:txBody>
      </p:sp>
      <p:pic>
        <p:nvPicPr>
          <p:cNvPr id="1238" name="Google Shape;1238;p117"/>
          <p:cNvPicPr preferRelativeResize="0"/>
          <p:nvPr/>
        </p:nvPicPr>
        <p:blipFill>
          <a:blip r:embed="rId3">
            <a:alphaModFix/>
          </a:blip>
          <a:stretch>
            <a:fillRect/>
          </a:stretch>
        </p:blipFill>
        <p:spPr>
          <a:xfrm>
            <a:off x="5207100" y="2395800"/>
            <a:ext cx="3863724" cy="2173075"/>
          </a:xfrm>
          <a:prstGeom prst="rect">
            <a:avLst/>
          </a:prstGeom>
          <a:noFill/>
          <a:ln>
            <a:noFill/>
          </a:ln>
        </p:spPr>
      </p:pic>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2" name="Shape 1242"/>
        <p:cNvGrpSpPr/>
        <p:nvPr/>
      </p:nvGrpSpPr>
      <p:grpSpPr>
        <a:xfrm>
          <a:off x="0" y="0"/>
          <a:ext cx="0" cy="0"/>
          <a:chOff x="0" y="0"/>
          <a:chExt cx="0" cy="0"/>
        </a:xfrm>
      </p:grpSpPr>
      <p:sp>
        <p:nvSpPr>
          <p:cNvPr id="1243" name="Google Shape;1243;p1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VCF</a:t>
            </a:r>
            <a:endParaRPr/>
          </a:p>
        </p:txBody>
      </p:sp>
      <p:sp>
        <p:nvSpPr>
          <p:cNvPr id="1244" name="Google Shape;1244;p118"/>
          <p:cNvSpPr txBox="1"/>
          <p:nvPr>
            <p:ph idx="1" type="body"/>
          </p:nvPr>
        </p:nvSpPr>
        <p:spPr>
          <a:xfrm>
            <a:off x="2283175" y="1017725"/>
            <a:ext cx="6842100" cy="3756000"/>
          </a:xfrm>
          <a:prstGeom prst="rect">
            <a:avLst/>
          </a:prstGeom>
        </p:spPr>
        <p:txBody>
          <a:bodyPr anchorCtr="0" anchor="t" bIns="91425" lIns="91425" spcFirstLastPara="1" rIns="91425" wrap="square" tIns="91425">
            <a:normAutofit fontScale="47500" lnSpcReduction="10000"/>
          </a:bodyPr>
          <a:lstStyle/>
          <a:p>
            <a:pPr indent="0" lvl="0" marL="0" rtl="0" algn="l">
              <a:spcBef>
                <a:spcPts val="0"/>
              </a:spcBef>
              <a:spcAft>
                <a:spcPts val="0"/>
              </a:spcAft>
              <a:buNone/>
            </a:pPr>
            <a:r>
              <a:rPr lang="en"/>
              <a:t>##fileformat=VCFv4.1</a:t>
            </a:r>
            <a:br>
              <a:rPr lang="en"/>
            </a:br>
            <a:r>
              <a:rPr lang="en"/>
              <a:t>##fileDate=20090805</a:t>
            </a:r>
            <a:br>
              <a:rPr lang="en"/>
            </a:br>
            <a:r>
              <a:rPr lang="en"/>
              <a:t>##source=myImputationProgramV3.1</a:t>
            </a:r>
            <a:br>
              <a:rPr lang="en"/>
            </a:br>
            <a:r>
              <a:rPr lang="en"/>
              <a:t>##reference=file:///seq/references/1000GenomesPilot-NCBI36.fasta</a:t>
            </a:r>
            <a:br>
              <a:rPr lang="en"/>
            </a:br>
            <a:r>
              <a:rPr lang="en"/>
              <a:t>##contig=&lt;ID=20,length=62435964,assembly=B36,md5=f126cdf8a6e0c7f379d618ff66beb2da,species="Homo sapiens",taxonomy=x&gt;</a:t>
            </a:r>
            <a:br>
              <a:rPr lang="en"/>
            </a:br>
            <a:r>
              <a:rPr lang="en"/>
              <a:t>##phasing=partial</a:t>
            </a:r>
            <a:br>
              <a:rPr lang="en"/>
            </a:br>
            <a:r>
              <a:rPr lang="en"/>
              <a:t>##INFO=&lt;ID=NS,Number=1,Type=Integer,Description="Number of Samples With Data"&gt;</a:t>
            </a:r>
            <a:br>
              <a:rPr lang="en"/>
            </a:br>
            <a:r>
              <a:rPr lang="en"/>
              <a:t>##INFO=&lt;ID=DP,Number=1,Type=Integer,Description="Total Depth"&gt;</a:t>
            </a:r>
            <a:br>
              <a:rPr lang="en"/>
            </a:br>
            <a:r>
              <a:rPr lang="en"/>
              <a:t>##INFO=&lt;ID=AF,Number=A,Type=Float,Description="Allele Frequency"&gt;</a:t>
            </a:r>
            <a:br>
              <a:rPr lang="en"/>
            </a:br>
            <a:r>
              <a:rPr lang="en"/>
              <a:t>##INFO=&lt;ID=AA,Number=1,Type=String,Description="Ancestral Allele"&gt;</a:t>
            </a:r>
            <a:br>
              <a:rPr lang="en"/>
            </a:br>
            <a:r>
              <a:rPr lang="en"/>
              <a:t>##INFO=&lt;ID=DB,Number=0,Type=Flag,Description="dbSNP membership, build 129"&gt;</a:t>
            </a:r>
            <a:br>
              <a:rPr lang="en"/>
            </a:br>
            <a:r>
              <a:rPr lang="en"/>
              <a:t>##INFO=&lt;ID=H2,Number=0,Type=Flag,Description="HapMap2 membership"&gt;</a:t>
            </a:r>
            <a:br>
              <a:rPr lang="en"/>
            </a:br>
            <a:r>
              <a:rPr lang="en"/>
              <a:t>##FILTER=&lt;ID=q10,Description="Quality below 10"&gt;</a:t>
            </a:r>
            <a:br>
              <a:rPr lang="en"/>
            </a:br>
            <a:r>
              <a:rPr lang="en"/>
              <a:t>##FILTER=&lt;ID=s50,Description="Less than 50% of samples have data"&gt;</a:t>
            </a:r>
            <a:br>
              <a:rPr lang="en"/>
            </a:br>
            <a:r>
              <a:rPr lang="en"/>
              <a:t>##FORMAT=&lt;ID=GT,Number=1,Type=String,Description="Genotype"&gt;</a:t>
            </a:r>
            <a:br>
              <a:rPr lang="en"/>
            </a:br>
            <a:r>
              <a:rPr lang="en"/>
              <a:t>##FORMAT=&lt;ID=GQ,Number=1,Type=Integer,Description="Genotype Quality"&gt;</a:t>
            </a:r>
            <a:br>
              <a:rPr lang="en"/>
            </a:br>
            <a:r>
              <a:rPr lang="en"/>
              <a:t>##FORMAT=&lt;ID=DP,Number=1,Type=Integer,Description="Read Depth"&gt;</a:t>
            </a:r>
            <a:br>
              <a:rPr lang="en"/>
            </a:br>
            <a:r>
              <a:rPr lang="en"/>
              <a:t>##FORMAT=&lt;ID=HQ,Number=2,Type=Integer,Description="Haplotype Quality"&gt;</a:t>
            </a:r>
            <a:br>
              <a:rPr lang="en"/>
            </a:br>
            <a:r>
              <a:rPr lang="en"/>
              <a:t>#CHROM POS ID REF ALT QUAL FILTER INFO FORMAT NA00001 NA00002 NA00003</a:t>
            </a:r>
            <a:br>
              <a:rPr lang="en"/>
            </a:br>
            <a:r>
              <a:rPr lang="en"/>
              <a:t>20 14370 rs6054257 G A 29 PASS NS=3;DP=14;AF=0.5;DB;H2 GT:GQ:DP:HQ 0|0:48:1:51,51 1|0:48:8:51,51 1/1:43:5:.,.</a:t>
            </a:r>
            <a:br>
              <a:rPr lang="en"/>
            </a:br>
            <a:r>
              <a:rPr lang="en"/>
              <a:t>20 17330 . T A 3 q10 NS=3;DP=11;AF=0.017 GT:GQ:DP:HQ 0|0:49:3:58,50 0|1:3:5:65,3 0/0:41:3</a:t>
            </a:r>
            <a:br>
              <a:rPr lang="en"/>
            </a:br>
            <a:r>
              <a:rPr lang="en"/>
              <a:t>20 1110696 rs6040355 A G,T 67 PASS NS=2;DP=10;AF=0.333,0.667;AA=T;DB GT:GQ:DP:HQ 1|2:21:6:23,27 2|1:2:0:18,2 2/2:35:4</a:t>
            </a:r>
            <a:br>
              <a:rPr lang="en"/>
            </a:br>
            <a:r>
              <a:rPr lang="en"/>
              <a:t>20 1230237 . T . 47 PASS NS=3;DP=13;AA=T GT:GQ:DP:HQ 0|0:54:7:56,60 0|0:48:4:51,51 0/0:61:2</a:t>
            </a:r>
            <a:br>
              <a:rPr lang="en"/>
            </a:br>
            <a:r>
              <a:rPr lang="en"/>
              <a:t>20 1234567 microsat1 GTC G,GTCT 50 PASS NS=3;DP=9;AA=G GT:GQ:DP 0/1:35:4 0/2:17:2 1/1:40:3</a:t>
            </a:r>
            <a:endParaRPr/>
          </a:p>
          <a:p>
            <a:pPr indent="0" lvl="0" marL="0" rtl="0" algn="l">
              <a:spcBef>
                <a:spcPts val="1200"/>
              </a:spcBef>
              <a:spcAft>
                <a:spcPts val="1200"/>
              </a:spcAft>
              <a:buNone/>
            </a:pPr>
            <a:r>
              <a:t/>
            </a:r>
            <a:endParaRPr/>
          </a:p>
        </p:txBody>
      </p:sp>
      <p:sp>
        <p:nvSpPr>
          <p:cNvPr id="1245" name="Google Shape;1245;p118"/>
          <p:cNvSpPr/>
          <p:nvPr/>
        </p:nvSpPr>
        <p:spPr>
          <a:xfrm>
            <a:off x="1693675" y="1107851"/>
            <a:ext cx="589500" cy="2418300"/>
          </a:xfrm>
          <a:prstGeom prst="leftBrace">
            <a:avLst>
              <a:gd fmla="val 50000" name="adj1"/>
              <a:gd fmla="val 50000" name="adj2"/>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46" name="Google Shape;1246;p118"/>
          <p:cNvSpPr/>
          <p:nvPr/>
        </p:nvSpPr>
        <p:spPr>
          <a:xfrm>
            <a:off x="1693675" y="3570575"/>
            <a:ext cx="589500" cy="837300"/>
          </a:xfrm>
          <a:prstGeom prst="leftBrace">
            <a:avLst>
              <a:gd fmla="val 50000" name="adj1"/>
              <a:gd fmla="val 50000" name="adj2"/>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47" name="Google Shape;1247;p118"/>
          <p:cNvSpPr/>
          <p:nvPr/>
        </p:nvSpPr>
        <p:spPr>
          <a:xfrm>
            <a:off x="545100" y="2061125"/>
            <a:ext cx="1077600" cy="416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Header</a:t>
            </a:r>
            <a:endParaRPr>
              <a:solidFill>
                <a:schemeClr val="lt1"/>
              </a:solidFill>
            </a:endParaRPr>
          </a:p>
        </p:txBody>
      </p:sp>
      <p:sp>
        <p:nvSpPr>
          <p:cNvPr id="1248" name="Google Shape;1248;p118"/>
          <p:cNvSpPr/>
          <p:nvPr/>
        </p:nvSpPr>
        <p:spPr>
          <a:xfrm>
            <a:off x="382500" y="3710375"/>
            <a:ext cx="12402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Data</a:t>
            </a:r>
            <a:endParaRPr>
              <a:solidFill>
                <a:schemeClr val="lt1"/>
              </a:solidFill>
            </a:endParaRPr>
          </a:p>
        </p:txBody>
      </p:sp>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2" name="Shape 1252"/>
        <p:cNvGrpSpPr/>
        <p:nvPr/>
      </p:nvGrpSpPr>
      <p:grpSpPr>
        <a:xfrm>
          <a:off x="0" y="0"/>
          <a:ext cx="0" cy="0"/>
          <a:chOff x="0" y="0"/>
          <a:chExt cx="0" cy="0"/>
        </a:xfrm>
      </p:grpSpPr>
      <p:sp>
        <p:nvSpPr>
          <p:cNvPr id="1253" name="Google Shape;1253;p1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VCF header</a:t>
            </a:r>
            <a:endParaRPr/>
          </a:p>
        </p:txBody>
      </p:sp>
      <p:sp>
        <p:nvSpPr>
          <p:cNvPr id="1254" name="Google Shape;1254;p119"/>
          <p:cNvSpPr txBox="1"/>
          <p:nvPr>
            <p:ph idx="1" type="body"/>
          </p:nvPr>
        </p:nvSpPr>
        <p:spPr>
          <a:xfrm>
            <a:off x="3164750" y="1017725"/>
            <a:ext cx="5520300" cy="38985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1200"/>
              </a:spcAft>
              <a:buSzPts val="770"/>
              <a:buNone/>
            </a:pPr>
            <a:r>
              <a:rPr lang="en" sz="1160"/>
              <a:t>##fileformat=VCFv4.1</a:t>
            </a:r>
            <a:br>
              <a:rPr lang="en" sz="1160"/>
            </a:br>
            <a:r>
              <a:rPr lang="en" sz="1160"/>
              <a:t>##fileDate=20090805</a:t>
            </a:r>
            <a:br>
              <a:rPr lang="en" sz="1160"/>
            </a:br>
            <a:r>
              <a:rPr lang="en" sz="1160"/>
              <a:t>##source=myImputationProgramV3.1</a:t>
            </a:r>
            <a:br>
              <a:rPr lang="en" sz="1160"/>
            </a:br>
            <a:r>
              <a:rPr lang="en" sz="1160"/>
              <a:t>##reference=file:///seq/references/1000GenomesPilot-NCBI36.fasta</a:t>
            </a:r>
            <a:br>
              <a:rPr lang="en" sz="1160"/>
            </a:br>
            <a:r>
              <a:rPr lang="en" sz="1160"/>
              <a:t>##contig=&lt;ID=20,length=62435964,assembly=B36,md5=f….&gt;</a:t>
            </a:r>
            <a:br>
              <a:rPr lang="en" sz="1160"/>
            </a:br>
            <a:r>
              <a:rPr lang="en" sz="1160"/>
              <a:t>##phasing=partial</a:t>
            </a:r>
            <a:br>
              <a:rPr lang="en" sz="1160"/>
            </a:br>
            <a:r>
              <a:rPr lang="en" sz="1160"/>
              <a:t>##INFO=&lt;ID=NS,Number=1,Type=Integer,Description="..."&gt;</a:t>
            </a:r>
            <a:br>
              <a:rPr lang="en" sz="1160"/>
            </a:br>
            <a:r>
              <a:rPr lang="en" sz="1160"/>
              <a:t>##INFO=&lt;ID=DP,Number=1,Type=Integer,Description="Total Depth"&gt;</a:t>
            </a:r>
            <a:br>
              <a:rPr lang="en" sz="1160"/>
            </a:br>
            <a:r>
              <a:rPr lang="en" sz="1160"/>
              <a:t>##INFO=&lt;ID=AF,Number=A,Type=Float,Description="Allele Frequency"&gt;</a:t>
            </a:r>
            <a:br>
              <a:rPr lang="en" sz="1160"/>
            </a:br>
            <a:r>
              <a:rPr lang="en" sz="1160"/>
              <a:t>##INFO=&lt;ID=AA,Number=1,Type=String,Description="Ancestral Allele"&gt;</a:t>
            </a:r>
            <a:br>
              <a:rPr lang="en" sz="1160"/>
            </a:br>
            <a:r>
              <a:rPr lang="en" sz="1160"/>
              <a:t>##INFO=&lt;ID=DB,Number=0,Type=Flag,Description="dbSNP membership, build 129"&gt;</a:t>
            </a:r>
            <a:br>
              <a:rPr lang="en" sz="1160"/>
            </a:br>
            <a:r>
              <a:rPr lang="en" sz="1160"/>
              <a:t>##INFO=&lt;ID=H2,Number=0,Type=Flag,Description="HapMap2 membership"&gt;</a:t>
            </a:r>
            <a:br>
              <a:rPr lang="en" sz="1160"/>
            </a:br>
            <a:r>
              <a:rPr lang="en" sz="1160"/>
              <a:t>##FILTER=&lt;ID=q10,Description="Quality below 10"&gt;</a:t>
            </a:r>
            <a:br>
              <a:rPr lang="en" sz="1160"/>
            </a:br>
            <a:r>
              <a:rPr lang="en" sz="1160"/>
              <a:t>##FILTER=&lt;ID=s50,Description="Less than 50% of samples have data"&gt;</a:t>
            </a:r>
            <a:br>
              <a:rPr lang="en" sz="1160"/>
            </a:br>
            <a:r>
              <a:rPr lang="en" sz="1160"/>
              <a:t>##FORMAT=&lt;ID=GT,Number=1,Type=String,Description="Genotype"&gt;</a:t>
            </a:r>
            <a:br>
              <a:rPr lang="en" sz="1160"/>
            </a:br>
            <a:r>
              <a:rPr lang="en" sz="1160"/>
              <a:t>##FORMAT=&lt;ID=GQ,Number=1,Type=Integer,Description="Genotype Quality"&gt;</a:t>
            </a:r>
            <a:br>
              <a:rPr lang="en" sz="1160"/>
            </a:br>
            <a:r>
              <a:rPr lang="en" sz="1160"/>
              <a:t>##FORMAT=&lt;ID=DP,Number=1,Type=Integer,Description="Read Depth"&gt;</a:t>
            </a:r>
            <a:br>
              <a:rPr lang="en" sz="1160"/>
            </a:br>
            <a:r>
              <a:rPr lang="en" sz="1160"/>
              <a:t>##FORMAT=&lt;ID=HQ,Number=2,Type=Integer,Description="Haplotype Quality"&gt;</a:t>
            </a:r>
            <a:endParaRPr sz="1160"/>
          </a:p>
        </p:txBody>
      </p:sp>
      <p:sp>
        <p:nvSpPr>
          <p:cNvPr id="1255" name="Google Shape;1255;p119"/>
          <p:cNvSpPr/>
          <p:nvPr/>
        </p:nvSpPr>
        <p:spPr>
          <a:xfrm>
            <a:off x="624750" y="1017725"/>
            <a:ext cx="1341600" cy="297000"/>
          </a:xfrm>
          <a:prstGeom prst="roundRect">
            <a:avLst>
              <a:gd fmla="val 16667" name="adj"/>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VCF version</a:t>
            </a:r>
            <a:endParaRPr>
              <a:solidFill>
                <a:schemeClr val="lt1"/>
              </a:solidFill>
            </a:endParaRPr>
          </a:p>
        </p:txBody>
      </p:sp>
      <p:cxnSp>
        <p:nvCxnSpPr>
          <p:cNvPr id="1256" name="Google Shape;1256;p119"/>
          <p:cNvCxnSpPr>
            <a:stCxn id="1255" idx="3"/>
          </p:cNvCxnSpPr>
          <p:nvPr/>
        </p:nvCxnSpPr>
        <p:spPr>
          <a:xfrm>
            <a:off x="1966350" y="1166225"/>
            <a:ext cx="1218900" cy="36000"/>
          </a:xfrm>
          <a:prstGeom prst="straightConnector1">
            <a:avLst/>
          </a:prstGeom>
          <a:noFill/>
          <a:ln cap="flat" cmpd="sng" w="9525">
            <a:solidFill>
              <a:schemeClr val="dk2"/>
            </a:solidFill>
            <a:prstDash val="solid"/>
            <a:round/>
            <a:headEnd len="med" w="med" type="none"/>
            <a:tailEnd len="med" w="med" type="triangle"/>
          </a:ln>
        </p:spPr>
      </p:cxnSp>
      <p:sp>
        <p:nvSpPr>
          <p:cNvPr id="1257" name="Google Shape;1257;p119"/>
          <p:cNvSpPr/>
          <p:nvPr/>
        </p:nvSpPr>
        <p:spPr>
          <a:xfrm>
            <a:off x="2595750" y="2091075"/>
            <a:ext cx="589500" cy="1114800"/>
          </a:xfrm>
          <a:prstGeom prst="leftBrace">
            <a:avLst>
              <a:gd fmla="val 50000" name="adj1"/>
              <a:gd fmla="val 50000" name="adj2"/>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58" name="Google Shape;1258;p119"/>
          <p:cNvSpPr/>
          <p:nvPr/>
        </p:nvSpPr>
        <p:spPr>
          <a:xfrm>
            <a:off x="224075" y="2499975"/>
            <a:ext cx="2326200" cy="2970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INFO</a:t>
            </a:r>
            <a:r>
              <a:rPr lang="en">
                <a:solidFill>
                  <a:schemeClr val="lt1"/>
                </a:solidFill>
              </a:rPr>
              <a:t> columns description</a:t>
            </a:r>
            <a:endParaRPr>
              <a:solidFill>
                <a:schemeClr val="lt1"/>
              </a:solidFill>
            </a:endParaRPr>
          </a:p>
        </p:txBody>
      </p:sp>
      <p:sp>
        <p:nvSpPr>
          <p:cNvPr id="1259" name="Google Shape;1259;p119"/>
          <p:cNvSpPr/>
          <p:nvPr/>
        </p:nvSpPr>
        <p:spPr>
          <a:xfrm>
            <a:off x="2575250" y="3205875"/>
            <a:ext cx="589500" cy="348000"/>
          </a:xfrm>
          <a:prstGeom prst="leftBrace">
            <a:avLst>
              <a:gd fmla="val 50000" name="adj1"/>
              <a:gd fmla="val 50000" name="adj2"/>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60" name="Google Shape;1260;p119"/>
          <p:cNvSpPr/>
          <p:nvPr/>
        </p:nvSpPr>
        <p:spPr>
          <a:xfrm>
            <a:off x="224075" y="3231375"/>
            <a:ext cx="2326200" cy="2970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FILTER</a:t>
            </a:r>
            <a:r>
              <a:rPr lang="en">
                <a:solidFill>
                  <a:schemeClr val="lt1"/>
                </a:solidFill>
              </a:rPr>
              <a:t> col. descriptions</a:t>
            </a:r>
            <a:endParaRPr>
              <a:solidFill>
                <a:schemeClr val="lt1"/>
              </a:solidFill>
            </a:endParaRPr>
          </a:p>
        </p:txBody>
      </p:sp>
      <p:sp>
        <p:nvSpPr>
          <p:cNvPr id="1261" name="Google Shape;1261;p119"/>
          <p:cNvSpPr/>
          <p:nvPr/>
        </p:nvSpPr>
        <p:spPr>
          <a:xfrm>
            <a:off x="2575250" y="3675775"/>
            <a:ext cx="589500" cy="572700"/>
          </a:xfrm>
          <a:prstGeom prst="leftBrace">
            <a:avLst>
              <a:gd fmla="val 50000" name="adj1"/>
              <a:gd fmla="val 50000" name="adj2"/>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62" name="Google Shape;1262;p119"/>
          <p:cNvSpPr/>
          <p:nvPr/>
        </p:nvSpPr>
        <p:spPr>
          <a:xfrm>
            <a:off x="224075" y="3813625"/>
            <a:ext cx="2326200" cy="2970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FORMAT </a:t>
            </a:r>
            <a:r>
              <a:rPr lang="en">
                <a:solidFill>
                  <a:schemeClr val="lt1"/>
                </a:solidFill>
              </a:rPr>
              <a:t> col. descriptions</a:t>
            </a:r>
            <a:endParaRPr>
              <a:solidFill>
                <a:schemeClr val="lt1"/>
              </a:solidFill>
            </a:endParaRPr>
          </a:p>
        </p:txBody>
      </p:sp>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6" name="Shape 1266"/>
        <p:cNvGrpSpPr/>
        <p:nvPr/>
      </p:nvGrpSpPr>
      <p:grpSpPr>
        <a:xfrm>
          <a:off x="0" y="0"/>
          <a:ext cx="0" cy="0"/>
          <a:chOff x="0" y="0"/>
          <a:chExt cx="0" cy="0"/>
        </a:xfrm>
      </p:grpSpPr>
      <p:sp>
        <p:nvSpPr>
          <p:cNvPr id="1267" name="Google Shape;1267;p1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VCF</a:t>
            </a:r>
            <a:endParaRPr/>
          </a:p>
        </p:txBody>
      </p:sp>
      <p:sp>
        <p:nvSpPr>
          <p:cNvPr id="1268" name="Google Shape;1268;p120"/>
          <p:cNvSpPr txBox="1"/>
          <p:nvPr>
            <p:ph idx="1" type="body"/>
          </p:nvPr>
        </p:nvSpPr>
        <p:spPr>
          <a:xfrm>
            <a:off x="225325" y="1017725"/>
            <a:ext cx="8607000" cy="713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t>#CHROM POS ID REF ALT QUAL FILTER INFO FORMAT NA00001 NA00002</a:t>
            </a:r>
            <a:br>
              <a:rPr lang="en" sz="1200"/>
            </a:br>
            <a:r>
              <a:rPr lang="en" sz="1200"/>
              <a:t>20 14370 rs6054257 G A 29 PASS NS=3;DP=14;AF=0.5;DB;H2 GT:GQ:DP:HQ 0|0:48:1:51,51 1|0:48:8:51,51</a:t>
            </a:r>
            <a:endParaRPr sz="1200"/>
          </a:p>
        </p:txBody>
      </p:sp>
      <p:graphicFrame>
        <p:nvGraphicFramePr>
          <p:cNvPr id="1269" name="Google Shape;1269;p120"/>
          <p:cNvGraphicFramePr/>
          <p:nvPr/>
        </p:nvGraphicFramePr>
        <p:xfrm>
          <a:off x="311700" y="3333750"/>
          <a:ext cx="3000000" cy="3000000"/>
        </p:xfrm>
        <a:graphic>
          <a:graphicData uri="http://schemas.openxmlformats.org/drawingml/2006/table">
            <a:tbl>
              <a:tblPr>
                <a:noFill/>
                <a:tableStyleId>{0114EE08-D228-4DDB-AFAC-9181D4F78BFE}</a:tableStyleId>
              </a:tblPr>
              <a:tblGrid>
                <a:gridCol w="940475"/>
                <a:gridCol w="624425"/>
                <a:gridCol w="782450"/>
                <a:gridCol w="536650"/>
                <a:gridCol w="516150"/>
                <a:gridCol w="680050"/>
                <a:gridCol w="720975"/>
                <a:gridCol w="1458425"/>
                <a:gridCol w="782450"/>
                <a:gridCol w="782450"/>
                <a:gridCol w="782450"/>
              </a:tblGrid>
              <a:tr h="568550">
                <a:tc>
                  <a:txBody>
                    <a:bodyPr/>
                    <a:lstStyle/>
                    <a:p>
                      <a:pPr indent="0" lvl="0" marL="0" rtl="0" algn="l">
                        <a:spcBef>
                          <a:spcPts val="0"/>
                        </a:spcBef>
                        <a:spcAft>
                          <a:spcPts val="0"/>
                        </a:spcAft>
                        <a:buNone/>
                      </a:pPr>
                      <a:r>
                        <a:rPr lang="en" sz="1300"/>
                        <a:t>CHROM</a:t>
                      </a:r>
                      <a:endParaRPr sz="1300"/>
                    </a:p>
                  </a:txBody>
                  <a:tcPr marT="91425" marB="91425" marR="91425" marL="91425"/>
                </a:tc>
                <a:tc>
                  <a:txBody>
                    <a:bodyPr/>
                    <a:lstStyle/>
                    <a:p>
                      <a:pPr indent="0" lvl="0" marL="0" rtl="0" algn="l">
                        <a:spcBef>
                          <a:spcPts val="0"/>
                        </a:spcBef>
                        <a:spcAft>
                          <a:spcPts val="0"/>
                        </a:spcAft>
                        <a:buNone/>
                      </a:pPr>
                      <a:r>
                        <a:rPr lang="en" sz="1300"/>
                        <a:t>POS</a:t>
                      </a:r>
                      <a:endParaRPr sz="1300"/>
                    </a:p>
                  </a:txBody>
                  <a:tcPr marT="91425" marB="91425" marR="91425" marL="91425"/>
                </a:tc>
                <a:tc>
                  <a:txBody>
                    <a:bodyPr/>
                    <a:lstStyle/>
                    <a:p>
                      <a:pPr indent="0" lvl="0" marL="0" rtl="0" algn="l">
                        <a:spcBef>
                          <a:spcPts val="0"/>
                        </a:spcBef>
                        <a:spcAft>
                          <a:spcPts val="0"/>
                        </a:spcAft>
                        <a:buNone/>
                      </a:pPr>
                      <a:r>
                        <a:rPr lang="en" sz="1300"/>
                        <a:t>ID</a:t>
                      </a:r>
                      <a:endParaRPr sz="1300"/>
                    </a:p>
                  </a:txBody>
                  <a:tcPr marT="91425" marB="91425" marR="91425" marL="91425"/>
                </a:tc>
                <a:tc>
                  <a:txBody>
                    <a:bodyPr/>
                    <a:lstStyle/>
                    <a:p>
                      <a:pPr indent="0" lvl="0" marL="0" rtl="0" algn="l">
                        <a:spcBef>
                          <a:spcPts val="0"/>
                        </a:spcBef>
                        <a:spcAft>
                          <a:spcPts val="0"/>
                        </a:spcAft>
                        <a:buNone/>
                      </a:pPr>
                      <a:r>
                        <a:rPr lang="en" sz="1300"/>
                        <a:t>REF</a:t>
                      </a:r>
                      <a:endParaRPr sz="1300"/>
                    </a:p>
                  </a:txBody>
                  <a:tcPr marT="91425" marB="91425" marR="91425" marL="91425"/>
                </a:tc>
                <a:tc>
                  <a:txBody>
                    <a:bodyPr/>
                    <a:lstStyle/>
                    <a:p>
                      <a:pPr indent="0" lvl="0" marL="0" rtl="0" algn="l">
                        <a:spcBef>
                          <a:spcPts val="0"/>
                        </a:spcBef>
                        <a:spcAft>
                          <a:spcPts val="0"/>
                        </a:spcAft>
                        <a:buNone/>
                      </a:pPr>
                      <a:r>
                        <a:rPr lang="en" sz="1300"/>
                        <a:t>ALT</a:t>
                      </a:r>
                      <a:endParaRPr sz="1300"/>
                    </a:p>
                  </a:txBody>
                  <a:tcPr marT="91425" marB="91425" marR="91425" marL="91425"/>
                </a:tc>
                <a:tc>
                  <a:txBody>
                    <a:bodyPr/>
                    <a:lstStyle/>
                    <a:p>
                      <a:pPr indent="0" lvl="0" marL="0" rtl="0" algn="l">
                        <a:spcBef>
                          <a:spcPts val="0"/>
                        </a:spcBef>
                        <a:spcAft>
                          <a:spcPts val="0"/>
                        </a:spcAft>
                        <a:buNone/>
                      </a:pPr>
                      <a:r>
                        <a:rPr lang="en" sz="1300"/>
                        <a:t>QUAL</a:t>
                      </a:r>
                      <a:endParaRPr sz="1300"/>
                    </a:p>
                  </a:txBody>
                  <a:tcPr marT="91425" marB="91425" marR="91425" marL="91425"/>
                </a:tc>
                <a:tc>
                  <a:txBody>
                    <a:bodyPr/>
                    <a:lstStyle/>
                    <a:p>
                      <a:pPr indent="0" lvl="0" marL="0" rtl="0" algn="l">
                        <a:spcBef>
                          <a:spcPts val="0"/>
                        </a:spcBef>
                        <a:spcAft>
                          <a:spcPts val="0"/>
                        </a:spcAft>
                        <a:buNone/>
                      </a:pPr>
                      <a:r>
                        <a:rPr lang="en" sz="1200"/>
                        <a:t>FILTER</a:t>
                      </a:r>
                      <a:endParaRPr sz="1200"/>
                    </a:p>
                  </a:txBody>
                  <a:tcPr marT="91425" marB="91425" marR="91425" marL="91425"/>
                </a:tc>
                <a:tc>
                  <a:txBody>
                    <a:bodyPr/>
                    <a:lstStyle/>
                    <a:p>
                      <a:pPr indent="0" lvl="0" marL="0" rtl="0" algn="l">
                        <a:spcBef>
                          <a:spcPts val="0"/>
                        </a:spcBef>
                        <a:spcAft>
                          <a:spcPts val="0"/>
                        </a:spcAft>
                        <a:buNone/>
                      </a:pPr>
                      <a:r>
                        <a:rPr lang="en" sz="1300"/>
                        <a:t>INFO</a:t>
                      </a:r>
                      <a:endParaRPr sz="1300"/>
                    </a:p>
                  </a:txBody>
                  <a:tcPr marT="91425" marB="91425" marR="91425" marL="91425"/>
                </a:tc>
                <a:tc>
                  <a:txBody>
                    <a:bodyPr/>
                    <a:lstStyle/>
                    <a:p>
                      <a:pPr indent="0" lvl="0" marL="0" rtl="0" algn="l">
                        <a:spcBef>
                          <a:spcPts val="0"/>
                        </a:spcBef>
                        <a:spcAft>
                          <a:spcPts val="0"/>
                        </a:spcAft>
                        <a:buNone/>
                      </a:pPr>
                      <a:r>
                        <a:rPr lang="en" sz="1000"/>
                        <a:t>FORMAT</a:t>
                      </a:r>
                      <a:endParaRPr sz="1000"/>
                    </a:p>
                  </a:txBody>
                  <a:tcPr marT="91425" marB="91425" marR="91425" marL="91425"/>
                </a:tc>
                <a:tc>
                  <a:txBody>
                    <a:bodyPr/>
                    <a:lstStyle/>
                    <a:p>
                      <a:pPr indent="0" lvl="0" marL="0" rtl="0" algn="l">
                        <a:spcBef>
                          <a:spcPts val="0"/>
                        </a:spcBef>
                        <a:spcAft>
                          <a:spcPts val="0"/>
                        </a:spcAft>
                        <a:buNone/>
                      </a:pPr>
                      <a:r>
                        <a:rPr lang="en" sz="1300"/>
                        <a:t>NA..1</a:t>
                      </a:r>
                      <a:endParaRPr sz="1300"/>
                    </a:p>
                  </a:txBody>
                  <a:tcPr marT="91425" marB="91425" marR="91425" marL="91425"/>
                </a:tc>
                <a:tc>
                  <a:txBody>
                    <a:bodyPr/>
                    <a:lstStyle/>
                    <a:p>
                      <a:pPr indent="0" lvl="0" marL="0" rtl="0" algn="l">
                        <a:spcBef>
                          <a:spcPts val="0"/>
                        </a:spcBef>
                        <a:spcAft>
                          <a:spcPts val="0"/>
                        </a:spcAft>
                        <a:buNone/>
                      </a:pPr>
                      <a:r>
                        <a:rPr lang="en" sz="1300">
                          <a:solidFill>
                            <a:schemeClr val="dk1"/>
                          </a:solidFill>
                        </a:rPr>
                        <a:t>NA..2</a:t>
                      </a:r>
                      <a:endParaRPr sz="1300"/>
                    </a:p>
                  </a:txBody>
                  <a:tcPr marT="91425" marB="91425" marR="91425" marL="91425"/>
                </a:tc>
              </a:tr>
              <a:tr h="859600">
                <a:tc>
                  <a:txBody>
                    <a:bodyPr/>
                    <a:lstStyle/>
                    <a:p>
                      <a:pPr indent="0" lvl="0" marL="0" rtl="0" algn="l">
                        <a:spcBef>
                          <a:spcPts val="0"/>
                        </a:spcBef>
                        <a:spcAft>
                          <a:spcPts val="0"/>
                        </a:spcAft>
                        <a:buNone/>
                      </a:pPr>
                      <a:r>
                        <a:rPr lang="en" sz="1300"/>
                        <a:t>20</a:t>
                      </a:r>
                      <a:endParaRPr sz="1300"/>
                    </a:p>
                  </a:txBody>
                  <a:tcPr marT="91425" marB="91425" marR="91425" marL="91425"/>
                </a:tc>
                <a:tc>
                  <a:txBody>
                    <a:bodyPr/>
                    <a:lstStyle/>
                    <a:p>
                      <a:pPr indent="0" lvl="0" marL="0" rtl="0" algn="l">
                        <a:lnSpc>
                          <a:spcPct val="115000"/>
                        </a:lnSpc>
                        <a:spcBef>
                          <a:spcPts val="0"/>
                        </a:spcBef>
                        <a:spcAft>
                          <a:spcPts val="1200"/>
                        </a:spcAft>
                        <a:buClr>
                          <a:schemeClr val="dk1"/>
                        </a:buClr>
                        <a:buSzPts val="1100"/>
                        <a:buFont typeface="Arial"/>
                        <a:buNone/>
                      </a:pPr>
                      <a:r>
                        <a:rPr lang="en" sz="1200">
                          <a:solidFill>
                            <a:schemeClr val="dk2"/>
                          </a:solidFill>
                        </a:rPr>
                        <a:t>14370</a:t>
                      </a:r>
                      <a:endParaRPr sz="1300"/>
                    </a:p>
                  </a:txBody>
                  <a:tcPr marT="91425" marB="91425" marR="91425" marL="91425"/>
                </a:tc>
                <a:tc>
                  <a:txBody>
                    <a:bodyPr/>
                    <a:lstStyle/>
                    <a:p>
                      <a:pPr indent="0" lvl="0" marL="0" rtl="0" algn="l">
                        <a:lnSpc>
                          <a:spcPct val="115000"/>
                        </a:lnSpc>
                        <a:spcBef>
                          <a:spcPts val="0"/>
                        </a:spcBef>
                        <a:spcAft>
                          <a:spcPts val="1200"/>
                        </a:spcAft>
                        <a:buClr>
                          <a:schemeClr val="dk1"/>
                        </a:buClr>
                        <a:buSzPts val="1100"/>
                        <a:buFont typeface="Arial"/>
                        <a:buNone/>
                      </a:pPr>
                      <a:r>
                        <a:rPr lang="en" sz="900">
                          <a:solidFill>
                            <a:schemeClr val="dk2"/>
                          </a:solidFill>
                        </a:rPr>
                        <a:t>rs6054257</a:t>
                      </a:r>
                      <a:endParaRPr sz="1000"/>
                    </a:p>
                  </a:txBody>
                  <a:tcPr marT="91425" marB="91425" marR="91425" marL="91425"/>
                </a:tc>
                <a:tc>
                  <a:txBody>
                    <a:bodyPr/>
                    <a:lstStyle/>
                    <a:p>
                      <a:pPr indent="0" lvl="0" marL="0" rtl="0" algn="l">
                        <a:spcBef>
                          <a:spcPts val="0"/>
                        </a:spcBef>
                        <a:spcAft>
                          <a:spcPts val="0"/>
                        </a:spcAft>
                        <a:buNone/>
                      </a:pPr>
                      <a:r>
                        <a:rPr lang="en" sz="1300"/>
                        <a:t>G</a:t>
                      </a:r>
                      <a:endParaRPr sz="1300"/>
                    </a:p>
                  </a:txBody>
                  <a:tcPr marT="91425" marB="91425" marR="91425" marL="91425"/>
                </a:tc>
                <a:tc>
                  <a:txBody>
                    <a:bodyPr/>
                    <a:lstStyle/>
                    <a:p>
                      <a:pPr indent="0" lvl="0" marL="0" rtl="0" algn="l">
                        <a:spcBef>
                          <a:spcPts val="0"/>
                        </a:spcBef>
                        <a:spcAft>
                          <a:spcPts val="0"/>
                        </a:spcAft>
                        <a:buNone/>
                      </a:pPr>
                      <a:r>
                        <a:rPr lang="en" sz="1300"/>
                        <a:t>A</a:t>
                      </a:r>
                      <a:endParaRPr sz="1300"/>
                    </a:p>
                  </a:txBody>
                  <a:tcPr marT="91425" marB="91425" marR="91425" marL="91425"/>
                </a:tc>
                <a:tc>
                  <a:txBody>
                    <a:bodyPr/>
                    <a:lstStyle/>
                    <a:p>
                      <a:pPr indent="0" lvl="0" marL="0" rtl="0" algn="l">
                        <a:spcBef>
                          <a:spcPts val="0"/>
                        </a:spcBef>
                        <a:spcAft>
                          <a:spcPts val="0"/>
                        </a:spcAft>
                        <a:buNone/>
                      </a:pPr>
                      <a:r>
                        <a:rPr lang="en" sz="1300"/>
                        <a:t>29</a:t>
                      </a:r>
                      <a:endParaRPr sz="1300"/>
                    </a:p>
                  </a:txBody>
                  <a:tcPr marT="91425" marB="91425" marR="91425" marL="91425"/>
                </a:tc>
                <a:tc>
                  <a:txBody>
                    <a:bodyPr/>
                    <a:lstStyle/>
                    <a:p>
                      <a:pPr indent="0" lvl="0" marL="0" rtl="0" algn="l">
                        <a:lnSpc>
                          <a:spcPct val="115000"/>
                        </a:lnSpc>
                        <a:spcBef>
                          <a:spcPts val="0"/>
                        </a:spcBef>
                        <a:spcAft>
                          <a:spcPts val="1200"/>
                        </a:spcAft>
                        <a:buClr>
                          <a:schemeClr val="dk1"/>
                        </a:buClr>
                        <a:buSzPts val="1100"/>
                        <a:buFont typeface="Arial"/>
                        <a:buNone/>
                      </a:pPr>
                      <a:r>
                        <a:rPr lang="en" sz="1200">
                          <a:solidFill>
                            <a:schemeClr val="dk2"/>
                          </a:solidFill>
                        </a:rPr>
                        <a:t>PASS</a:t>
                      </a:r>
                      <a:endParaRPr sz="1300"/>
                    </a:p>
                  </a:txBody>
                  <a:tcPr marT="91425" marB="91425" marR="91425" marL="91425"/>
                </a:tc>
                <a:tc>
                  <a:txBody>
                    <a:bodyPr/>
                    <a:lstStyle/>
                    <a:p>
                      <a:pPr indent="0" lvl="0" marL="0" rtl="0" algn="l">
                        <a:lnSpc>
                          <a:spcPct val="115000"/>
                        </a:lnSpc>
                        <a:spcBef>
                          <a:spcPts val="0"/>
                        </a:spcBef>
                        <a:spcAft>
                          <a:spcPts val="1200"/>
                        </a:spcAft>
                        <a:buClr>
                          <a:schemeClr val="dk1"/>
                        </a:buClr>
                        <a:buSzPts val="1100"/>
                        <a:buFont typeface="Arial"/>
                        <a:buNone/>
                      </a:pPr>
                      <a:r>
                        <a:rPr lang="en" sz="1200">
                          <a:solidFill>
                            <a:schemeClr val="dk2"/>
                          </a:solidFill>
                        </a:rPr>
                        <a:t>NS=3;</a:t>
                      </a:r>
                      <a:br>
                        <a:rPr lang="en" sz="1200">
                          <a:solidFill>
                            <a:schemeClr val="dk2"/>
                          </a:solidFill>
                        </a:rPr>
                      </a:br>
                      <a:r>
                        <a:rPr lang="en" sz="1200">
                          <a:solidFill>
                            <a:schemeClr val="dk2"/>
                          </a:solidFill>
                        </a:rPr>
                        <a:t>DP=14;</a:t>
                      </a:r>
                      <a:br>
                        <a:rPr lang="en" sz="1200">
                          <a:solidFill>
                            <a:schemeClr val="dk2"/>
                          </a:solidFill>
                        </a:rPr>
                      </a:br>
                      <a:r>
                        <a:rPr lang="en" sz="1200">
                          <a:solidFill>
                            <a:schemeClr val="dk2"/>
                          </a:solidFill>
                        </a:rPr>
                        <a:t>AF=0.5;</a:t>
                      </a:r>
                      <a:br>
                        <a:rPr lang="en" sz="1200">
                          <a:solidFill>
                            <a:schemeClr val="dk2"/>
                          </a:solidFill>
                        </a:rPr>
                      </a:br>
                      <a:r>
                        <a:rPr lang="en" sz="1200">
                          <a:solidFill>
                            <a:schemeClr val="dk2"/>
                          </a:solidFill>
                        </a:rPr>
                        <a:t>DB;H2</a:t>
                      </a:r>
                      <a:endParaRPr sz="1300"/>
                    </a:p>
                  </a:txBody>
                  <a:tcPr marT="91425" marB="91425" marR="91425" marL="91425"/>
                </a:tc>
                <a:tc>
                  <a:txBody>
                    <a:bodyPr/>
                    <a:lstStyle/>
                    <a:p>
                      <a:pPr indent="0" lvl="0" marL="0" rtl="0" algn="l">
                        <a:lnSpc>
                          <a:spcPct val="115000"/>
                        </a:lnSpc>
                        <a:spcBef>
                          <a:spcPts val="0"/>
                        </a:spcBef>
                        <a:spcAft>
                          <a:spcPts val="1200"/>
                        </a:spcAft>
                        <a:buClr>
                          <a:schemeClr val="dk1"/>
                        </a:buClr>
                        <a:buSzPts val="1100"/>
                        <a:buFont typeface="Arial"/>
                        <a:buNone/>
                      </a:pPr>
                      <a:r>
                        <a:rPr lang="en" sz="1200">
                          <a:solidFill>
                            <a:schemeClr val="dk2"/>
                          </a:solidFill>
                        </a:rPr>
                        <a:t>GT:</a:t>
                      </a:r>
                      <a:br>
                        <a:rPr lang="en" sz="1200">
                          <a:solidFill>
                            <a:schemeClr val="dk2"/>
                          </a:solidFill>
                        </a:rPr>
                      </a:br>
                      <a:r>
                        <a:rPr lang="en" sz="1200">
                          <a:solidFill>
                            <a:schemeClr val="dk2"/>
                          </a:solidFill>
                        </a:rPr>
                        <a:t>GQ:</a:t>
                      </a:r>
                      <a:br>
                        <a:rPr lang="en" sz="1200">
                          <a:solidFill>
                            <a:schemeClr val="dk2"/>
                          </a:solidFill>
                        </a:rPr>
                      </a:br>
                      <a:r>
                        <a:rPr lang="en" sz="1200">
                          <a:solidFill>
                            <a:schemeClr val="dk2"/>
                          </a:solidFill>
                        </a:rPr>
                        <a:t>DP:</a:t>
                      </a:r>
                      <a:br>
                        <a:rPr lang="en" sz="1200">
                          <a:solidFill>
                            <a:schemeClr val="dk2"/>
                          </a:solidFill>
                        </a:rPr>
                      </a:br>
                      <a:r>
                        <a:rPr lang="en" sz="1200">
                          <a:solidFill>
                            <a:schemeClr val="dk2"/>
                          </a:solidFill>
                        </a:rPr>
                        <a:t>HQ</a:t>
                      </a:r>
                      <a:endParaRPr sz="1300"/>
                    </a:p>
                  </a:txBody>
                  <a:tcPr marT="91425" marB="91425" marR="91425" marL="91425"/>
                </a:tc>
                <a:tc>
                  <a:txBody>
                    <a:bodyPr/>
                    <a:lstStyle/>
                    <a:p>
                      <a:pPr indent="0" lvl="0" marL="0" rtl="0" algn="l">
                        <a:lnSpc>
                          <a:spcPct val="115000"/>
                        </a:lnSpc>
                        <a:spcBef>
                          <a:spcPts val="0"/>
                        </a:spcBef>
                        <a:spcAft>
                          <a:spcPts val="1200"/>
                        </a:spcAft>
                        <a:buClr>
                          <a:schemeClr val="dk1"/>
                        </a:buClr>
                        <a:buSzPts val="1100"/>
                        <a:buFont typeface="Arial"/>
                        <a:buNone/>
                      </a:pPr>
                      <a:r>
                        <a:rPr lang="en" sz="1200">
                          <a:solidFill>
                            <a:schemeClr val="dk2"/>
                          </a:solidFill>
                        </a:rPr>
                        <a:t>0|0: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1:</a:t>
                      </a:r>
                      <a:br>
                        <a:rPr lang="en" sz="1200">
                          <a:solidFill>
                            <a:schemeClr val="dk2"/>
                          </a:solidFill>
                        </a:rPr>
                      </a:br>
                      <a:r>
                        <a:rPr lang="en" sz="1200">
                          <a:solidFill>
                            <a:schemeClr val="dk2"/>
                          </a:solidFill>
                        </a:rPr>
                        <a:t>51,51</a:t>
                      </a:r>
                      <a:endParaRPr sz="1300"/>
                    </a:p>
                  </a:txBody>
                  <a:tcPr marT="91425" marB="91425" marR="91425" marL="91425"/>
                </a:tc>
                <a:tc>
                  <a:txBody>
                    <a:bodyPr/>
                    <a:lstStyle/>
                    <a:p>
                      <a:pPr indent="0" lvl="0" marL="0" rtl="0" algn="l">
                        <a:lnSpc>
                          <a:spcPct val="115000"/>
                        </a:lnSpc>
                        <a:spcBef>
                          <a:spcPts val="0"/>
                        </a:spcBef>
                        <a:spcAft>
                          <a:spcPts val="1200"/>
                        </a:spcAft>
                        <a:buClr>
                          <a:schemeClr val="dk1"/>
                        </a:buClr>
                        <a:buSzPts val="1100"/>
                        <a:buFont typeface="Arial"/>
                        <a:buNone/>
                      </a:pPr>
                      <a:r>
                        <a:rPr lang="en" sz="1200">
                          <a:solidFill>
                            <a:schemeClr val="dk2"/>
                          </a:solidFill>
                        </a:rPr>
                        <a:t>1|0: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8:</a:t>
                      </a:r>
                      <a:br>
                        <a:rPr lang="en" sz="1200">
                          <a:solidFill>
                            <a:schemeClr val="dk2"/>
                          </a:solidFill>
                        </a:rPr>
                      </a:br>
                      <a:r>
                        <a:rPr lang="en" sz="1200">
                          <a:solidFill>
                            <a:schemeClr val="dk2"/>
                          </a:solidFill>
                        </a:rPr>
                        <a:t>51,51</a:t>
                      </a:r>
                      <a:endParaRPr sz="1300">
                        <a:solidFill>
                          <a:schemeClr val="dk1"/>
                        </a:solidFill>
                      </a:endParaRPr>
                    </a:p>
                  </a:txBody>
                  <a:tcPr marT="91425" marB="91425" marR="91425" marL="91425"/>
                </a:tc>
              </a:tr>
            </a:tbl>
          </a:graphicData>
        </a:graphic>
      </p:graphicFrame>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3" name="Shape 1273"/>
        <p:cNvGrpSpPr/>
        <p:nvPr/>
      </p:nvGrpSpPr>
      <p:grpSpPr>
        <a:xfrm>
          <a:off x="0" y="0"/>
          <a:ext cx="0" cy="0"/>
          <a:chOff x="0" y="0"/>
          <a:chExt cx="0" cy="0"/>
        </a:xfrm>
      </p:grpSpPr>
      <p:sp>
        <p:nvSpPr>
          <p:cNvPr id="1274" name="Google Shape;1274;p1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VCF</a:t>
            </a:r>
            <a:endParaRPr/>
          </a:p>
        </p:txBody>
      </p:sp>
      <p:sp>
        <p:nvSpPr>
          <p:cNvPr id="1275" name="Google Shape;1275;p121"/>
          <p:cNvSpPr txBox="1"/>
          <p:nvPr>
            <p:ph idx="1" type="body"/>
          </p:nvPr>
        </p:nvSpPr>
        <p:spPr>
          <a:xfrm>
            <a:off x="225325" y="1017725"/>
            <a:ext cx="8607000" cy="713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t>#CHROM POS ID REF ALT QUAL FILTER INFO FORMAT NA00001 NA00002</a:t>
            </a:r>
            <a:br>
              <a:rPr lang="en" sz="1200"/>
            </a:br>
            <a:r>
              <a:rPr lang="en" sz="1200"/>
              <a:t>20 14370 rs6054257 G A 29 PASS NS=3;DP=14;AF=0.5;DB;H2 GT:GQ:DP:HQ 0|0:48:1:51,51 1|0:48:8:51,51</a:t>
            </a:r>
            <a:endParaRPr sz="1200"/>
          </a:p>
        </p:txBody>
      </p:sp>
      <p:graphicFrame>
        <p:nvGraphicFramePr>
          <p:cNvPr id="1276" name="Google Shape;1276;p121"/>
          <p:cNvGraphicFramePr/>
          <p:nvPr/>
        </p:nvGraphicFramePr>
        <p:xfrm>
          <a:off x="311700" y="3333750"/>
          <a:ext cx="3000000" cy="3000000"/>
        </p:xfrm>
        <a:graphic>
          <a:graphicData uri="http://schemas.openxmlformats.org/drawingml/2006/table">
            <a:tbl>
              <a:tblPr>
                <a:noFill/>
                <a:tableStyleId>{0114EE08-D228-4DDB-AFAC-9181D4F78BFE}</a:tableStyleId>
              </a:tblPr>
              <a:tblGrid>
                <a:gridCol w="940475"/>
                <a:gridCol w="624425"/>
                <a:gridCol w="782450"/>
                <a:gridCol w="536650"/>
                <a:gridCol w="516150"/>
                <a:gridCol w="680050"/>
                <a:gridCol w="720975"/>
                <a:gridCol w="1458425"/>
                <a:gridCol w="782450"/>
                <a:gridCol w="782450"/>
                <a:gridCol w="782450"/>
              </a:tblGrid>
              <a:tr h="568550">
                <a:tc>
                  <a:txBody>
                    <a:bodyPr/>
                    <a:lstStyle/>
                    <a:p>
                      <a:pPr indent="0" lvl="0" marL="0" rtl="0" algn="l">
                        <a:spcBef>
                          <a:spcPts val="0"/>
                        </a:spcBef>
                        <a:spcAft>
                          <a:spcPts val="0"/>
                        </a:spcAft>
                        <a:buNone/>
                      </a:pPr>
                      <a:r>
                        <a:rPr lang="en" sz="1300"/>
                        <a:t>CHROM</a:t>
                      </a:r>
                      <a:endParaRPr sz="1300"/>
                    </a:p>
                  </a:txBody>
                  <a:tcPr marT="91425" marB="91425" marR="91425" marL="91425"/>
                </a:tc>
                <a:tc>
                  <a:txBody>
                    <a:bodyPr/>
                    <a:lstStyle/>
                    <a:p>
                      <a:pPr indent="0" lvl="0" marL="0" rtl="0" algn="l">
                        <a:spcBef>
                          <a:spcPts val="0"/>
                        </a:spcBef>
                        <a:spcAft>
                          <a:spcPts val="0"/>
                        </a:spcAft>
                        <a:buNone/>
                      </a:pPr>
                      <a:r>
                        <a:rPr lang="en" sz="1300"/>
                        <a:t>POS</a:t>
                      </a:r>
                      <a:endParaRPr sz="1300"/>
                    </a:p>
                  </a:txBody>
                  <a:tcPr marT="91425" marB="91425" marR="91425" marL="91425"/>
                </a:tc>
                <a:tc>
                  <a:txBody>
                    <a:bodyPr/>
                    <a:lstStyle/>
                    <a:p>
                      <a:pPr indent="0" lvl="0" marL="0" rtl="0" algn="l">
                        <a:spcBef>
                          <a:spcPts val="0"/>
                        </a:spcBef>
                        <a:spcAft>
                          <a:spcPts val="0"/>
                        </a:spcAft>
                        <a:buNone/>
                      </a:pPr>
                      <a:r>
                        <a:rPr lang="en" sz="1300"/>
                        <a:t>ID</a:t>
                      </a:r>
                      <a:endParaRPr sz="1300"/>
                    </a:p>
                  </a:txBody>
                  <a:tcPr marT="91425" marB="91425" marR="91425" marL="91425"/>
                </a:tc>
                <a:tc>
                  <a:txBody>
                    <a:bodyPr/>
                    <a:lstStyle/>
                    <a:p>
                      <a:pPr indent="0" lvl="0" marL="0" rtl="0" algn="l">
                        <a:spcBef>
                          <a:spcPts val="0"/>
                        </a:spcBef>
                        <a:spcAft>
                          <a:spcPts val="0"/>
                        </a:spcAft>
                        <a:buNone/>
                      </a:pPr>
                      <a:r>
                        <a:rPr lang="en" sz="1300"/>
                        <a:t>REF</a:t>
                      </a:r>
                      <a:endParaRPr sz="1300"/>
                    </a:p>
                  </a:txBody>
                  <a:tcPr marT="91425" marB="91425" marR="91425" marL="91425"/>
                </a:tc>
                <a:tc>
                  <a:txBody>
                    <a:bodyPr/>
                    <a:lstStyle/>
                    <a:p>
                      <a:pPr indent="0" lvl="0" marL="0" rtl="0" algn="l">
                        <a:spcBef>
                          <a:spcPts val="0"/>
                        </a:spcBef>
                        <a:spcAft>
                          <a:spcPts val="0"/>
                        </a:spcAft>
                        <a:buNone/>
                      </a:pPr>
                      <a:r>
                        <a:rPr lang="en" sz="1300"/>
                        <a:t>ALT</a:t>
                      </a:r>
                      <a:endParaRPr sz="1300"/>
                    </a:p>
                  </a:txBody>
                  <a:tcPr marT="91425" marB="91425" marR="91425" marL="91425"/>
                </a:tc>
                <a:tc>
                  <a:txBody>
                    <a:bodyPr/>
                    <a:lstStyle/>
                    <a:p>
                      <a:pPr indent="0" lvl="0" marL="0" rtl="0" algn="l">
                        <a:spcBef>
                          <a:spcPts val="0"/>
                        </a:spcBef>
                        <a:spcAft>
                          <a:spcPts val="0"/>
                        </a:spcAft>
                        <a:buNone/>
                      </a:pPr>
                      <a:r>
                        <a:rPr lang="en" sz="1300"/>
                        <a:t>QUAL</a:t>
                      </a:r>
                      <a:endParaRPr sz="1300"/>
                    </a:p>
                  </a:txBody>
                  <a:tcPr marT="91425" marB="91425" marR="91425" marL="91425"/>
                </a:tc>
                <a:tc>
                  <a:txBody>
                    <a:bodyPr/>
                    <a:lstStyle/>
                    <a:p>
                      <a:pPr indent="0" lvl="0" marL="0" rtl="0" algn="l">
                        <a:spcBef>
                          <a:spcPts val="0"/>
                        </a:spcBef>
                        <a:spcAft>
                          <a:spcPts val="0"/>
                        </a:spcAft>
                        <a:buNone/>
                      </a:pPr>
                      <a:r>
                        <a:rPr lang="en" sz="1200"/>
                        <a:t>FILTER</a:t>
                      </a:r>
                      <a:endParaRPr sz="1200"/>
                    </a:p>
                  </a:txBody>
                  <a:tcPr marT="91425" marB="91425" marR="91425" marL="91425"/>
                </a:tc>
                <a:tc>
                  <a:txBody>
                    <a:bodyPr/>
                    <a:lstStyle/>
                    <a:p>
                      <a:pPr indent="0" lvl="0" marL="0" rtl="0" algn="l">
                        <a:spcBef>
                          <a:spcPts val="0"/>
                        </a:spcBef>
                        <a:spcAft>
                          <a:spcPts val="0"/>
                        </a:spcAft>
                        <a:buNone/>
                      </a:pPr>
                      <a:r>
                        <a:rPr lang="en" sz="1300"/>
                        <a:t>INFO</a:t>
                      </a:r>
                      <a:endParaRPr sz="1300"/>
                    </a:p>
                  </a:txBody>
                  <a:tcPr marT="91425" marB="91425" marR="91425" marL="91425"/>
                </a:tc>
                <a:tc>
                  <a:txBody>
                    <a:bodyPr/>
                    <a:lstStyle/>
                    <a:p>
                      <a:pPr indent="0" lvl="0" marL="0" rtl="0" algn="l">
                        <a:spcBef>
                          <a:spcPts val="0"/>
                        </a:spcBef>
                        <a:spcAft>
                          <a:spcPts val="0"/>
                        </a:spcAft>
                        <a:buNone/>
                      </a:pPr>
                      <a:r>
                        <a:rPr lang="en" sz="1000"/>
                        <a:t>FORMAT</a:t>
                      </a:r>
                      <a:endParaRPr sz="1000"/>
                    </a:p>
                  </a:txBody>
                  <a:tcPr marT="91425" marB="91425" marR="91425" marL="91425"/>
                </a:tc>
                <a:tc>
                  <a:txBody>
                    <a:bodyPr/>
                    <a:lstStyle/>
                    <a:p>
                      <a:pPr indent="0" lvl="0" marL="0" rtl="0" algn="l">
                        <a:spcBef>
                          <a:spcPts val="0"/>
                        </a:spcBef>
                        <a:spcAft>
                          <a:spcPts val="0"/>
                        </a:spcAft>
                        <a:buNone/>
                      </a:pPr>
                      <a:r>
                        <a:rPr lang="en" sz="1300"/>
                        <a:t>NA..1</a:t>
                      </a:r>
                      <a:endParaRPr sz="1300"/>
                    </a:p>
                  </a:txBody>
                  <a:tcPr marT="91425" marB="91425" marR="91425" marL="91425"/>
                </a:tc>
                <a:tc>
                  <a:txBody>
                    <a:bodyPr/>
                    <a:lstStyle/>
                    <a:p>
                      <a:pPr indent="0" lvl="0" marL="0" rtl="0" algn="l">
                        <a:spcBef>
                          <a:spcPts val="0"/>
                        </a:spcBef>
                        <a:spcAft>
                          <a:spcPts val="0"/>
                        </a:spcAft>
                        <a:buNone/>
                      </a:pPr>
                      <a:r>
                        <a:rPr lang="en" sz="1300">
                          <a:solidFill>
                            <a:schemeClr val="dk1"/>
                          </a:solidFill>
                        </a:rPr>
                        <a:t>NA..2</a:t>
                      </a:r>
                      <a:endParaRPr sz="1300"/>
                    </a:p>
                  </a:txBody>
                  <a:tcPr marT="91425" marB="91425" marR="91425" marL="91425"/>
                </a:tc>
              </a:tr>
              <a:tr h="859600">
                <a:tc>
                  <a:txBody>
                    <a:bodyPr/>
                    <a:lstStyle/>
                    <a:p>
                      <a:pPr indent="0" lvl="0" marL="0" rtl="0" algn="l">
                        <a:spcBef>
                          <a:spcPts val="0"/>
                        </a:spcBef>
                        <a:spcAft>
                          <a:spcPts val="0"/>
                        </a:spcAft>
                        <a:buNone/>
                      </a:pPr>
                      <a:r>
                        <a:rPr lang="en" sz="1300"/>
                        <a:t>20</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14370</a:t>
                      </a:r>
                      <a:endParaRPr sz="1300"/>
                    </a:p>
                  </a:txBody>
                  <a:tcPr marT="91425" marB="91425" marR="91425" marL="91425"/>
                </a:tc>
                <a:tc>
                  <a:txBody>
                    <a:bodyPr/>
                    <a:lstStyle/>
                    <a:p>
                      <a:pPr indent="0" lvl="0" marL="0" rtl="0" algn="l">
                        <a:lnSpc>
                          <a:spcPct val="115000"/>
                        </a:lnSpc>
                        <a:spcBef>
                          <a:spcPts val="0"/>
                        </a:spcBef>
                        <a:spcAft>
                          <a:spcPts val="1200"/>
                        </a:spcAft>
                        <a:buNone/>
                      </a:pPr>
                      <a:r>
                        <a:rPr lang="en" sz="900">
                          <a:solidFill>
                            <a:schemeClr val="dk2"/>
                          </a:solidFill>
                        </a:rPr>
                        <a:t>rs6054257</a:t>
                      </a:r>
                      <a:endParaRPr sz="1000"/>
                    </a:p>
                  </a:txBody>
                  <a:tcPr marT="91425" marB="91425" marR="91425" marL="91425"/>
                </a:tc>
                <a:tc>
                  <a:txBody>
                    <a:bodyPr/>
                    <a:lstStyle/>
                    <a:p>
                      <a:pPr indent="0" lvl="0" marL="0" rtl="0" algn="l">
                        <a:spcBef>
                          <a:spcPts val="0"/>
                        </a:spcBef>
                        <a:spcAft>
                          <a:spcPts val="0"/>
                        </a:spcAft>
                        <a:buNone/>
                      </a:pPr>
                      <a:r>
                        <a:rPr lang="en" sz="1300"/>
                        <a:t>G</a:t>
                      </a:r>
                      <a:endParaRPr sz="1300"/>
                    </a:p>
                  </a:txBody>
                  <a:tcPr marT="91425" marB="91425" marR="91425" marL="91425"/>
                </a:tc>
                <a:tc>
                  <a:txBody>
                    <a:bodyPr/>
                    <a:lstStyle/>
                    <a:p>
                      <a:pPr indent="0" lvl="0" marL="0" rtl="0" algn="l">
                        <a:spcBef>
                          <a:spcPts val="0"/>
                        </a:spcBef>
                        <a:spcAft>
                          <a:spcPts val="0"/>
                        </a:spcAft>
                        <a:buNone/>
                      </a:pPr>
                      <a:r>
                        <a:rPr lang="en" sz="1300"/>
                        <a:t>A</a:t>
                      </a:r>
                      <a:endParaRPr sz="1300"/>
                    </a:p>
                  </a:txBody>
                  <a:tcPr marT="91425" marB="91425" marR="91425" marL="91425"/>
                </a:tc>
                <a:tc>
                  <a:txBody>
                    <a:bodyPr/>
                    <a:lstStyle/>
                    <a:p>
                      <a:pPr indent="0" lvl="0" marL="0" rtl="0" algn="l">
                        <a:spcBef>
                          <a:spcPts val="0"/>
                        </a:spcBef>
                        <a:spcAft>
                          <a:spcPts val="0"/>
                        </a:spcAft>
                        <a:buNone/>
                      </a:pPr>
                      <a:r>
                        <a:rPr lang="en" sz="1300"/>
                        <a:t>29</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PASS</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NS=3;</a:t>
                      </a:r>
                      <a:br>
                        <a:rPr lang="en" sz="1200">
                          <a:solidFill>
                            <a:schemeClr val="dk2"/>
                          </a:solidFill>
                        </a:rPr>
                      </a:br>
                      <a:r>
                        <a:rPr lang="en" sz="1200">
                          <a:solidFill>
                            <a:schemeClr val="dk2"/>
                          </a:solidFill>
                        </a:rPr>
                        <a:t>DP=14;</a:t>
                      </a:r>
                      <a:br>
                        <a:rPr lang="en" sz="1200">
                          <a:solidFill>
                            <a:schemeClr val="dk2"/>
                          </a:solidFill>
                        </a:rPr>
                      </a:br>
                      <a:r>
                        <a:rPr lang="en" sz="1200">
                          <a:solidFill>
                            <a:schemeClr val="dk2"/>
                          </a:solidFill>
                        </a:rPr>
                        <a:t>AF=0.5;</a:t>
                      </a:r>
                      <a:br>
                        <a:rPr lang="en" sz="1200">
                          <a:solidFill>
                            <a:schemeClr val="dk2"/>
                          </a:solidFill>
                        </a:rPr>
                      </a:br>
                      <a:r>
                        <a:rPr lang="en" sz="1200">
                          <a:solidFill>
                            <a:schemeClr val="dk2"/>
                          </a:solidFill>
                        </a:rPr>
                        <a:t>DB;H2</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GT:</a:t>
                      </a:r>
                      <a:br>
                        <a:rPr lang="en" sz="1200">
                          <a:solidFill>
                            <a:schemeClr val="dk2"/>
                          </a:solidFill>
                        </a:rPr>
                      </a:br>
                      <a:r>
                        <a:rPr lang="en" sz="1200">
                          <a:solidFill>
                            <a:schemeClr val="dk2"/>
                          </a:solidFill>
                        </a:rPr>
                        <a:t>GQ:</a:t>
                      </a:r>
                      <a:br>
                        <a:rPr lang="en" sz="1200">
                          <a:solidFill>
                            <a:schemeClr val="dk2"/>
                          </a:solidFill>
                        </a:rPr>
                      </a:br>
                      <a:r>
                        <a:rPr lang="en" sz="1200">
                          <a:solidFill>
                            <a:schemeClr val="dk2"/>
                          </a:solidFill>
                        </a:rPr>
                        <a:t>DP:</a:t>
                      </a:r>
                      <a:br>
                        <a:rPr lang="en" sz="1200">
                          <a:solidFill>
                            <a:schemeClr val="dk2"/>
                          </a:solidFill>
                        </a:rPr>
                      </a:br>
                      <a:r>
                        <a:rPr lang="en" sz="1200">
                          <a:solidFill>
                            <a:schemeClr val="dk2"/>
                          </a:solidFill>
                        </a:rPr>
                        <a:t>HQ</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0|0: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1:</a:t>
                      </a:r>
                      <a:br>
                        <a:rPr lang="en" sz="1200">
                          <a:solidFill>
                            <a:schemeClr val="dk2"/>
                          </a:solidFill>
                        </a:rPr>
                      </a:br>
                      <a:r>
                        <a:rPr lang="en" sz="1200">
                          <a:solidFill>
                            <a:schemeClr val="dk2"/>
                          </a:solidFill>
                        </a:rPr>
                        <a:t>51,51</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8:</a:t>
                      </a:r>
                      <a:br>
                        <a:rPr lang="en" sz="1200">
                          <a:solidFill>
                            <a:schemeClr val="dk2"/>
                          </a:solidFill>
                        </a:rPr>
                      </a:br>
                      <a:r>
                        <a:rPr lang="en" sz="1200">
                          <a:solidFill>
                            <a:schemeClr val="dk2"/>
                          </a:solidFill>
                        </a:rPr>
                        <a:t>51,51</a:t>
                      </a:r>
                      <a:endParaRPr sz="1300">
                        <a:solidFill>
                          <a:schemeClr val="dk1"/>
                        </a:solidFill>
                      </a:endParaRPr>
                    </a:p>
                  </a:txBody>
                  <a:tcPr marT="91425" marB="91425" marR="91425" marL="91425"/>
                </a:tc>
              </a:tr>
            </a:tbl>
          </a:graphicData>
        </a:graphic>
      </p:graphicFrame>
      <p:sp>
        <p:nvSpPr>
          <p:cNvPr id="1277" name="Google Shape;1277;p121"/>
          <p:cNvSpPr/>
          <p:nvPr/>
        </p:nvSpPr>
        <p:spPr>
          <a:xfrm>
            <a:off x="311700" y="1967400"/>
            <a:ext cx="23922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Chromosome Identifier</a:t>
            </a:r>
            <a:endParaRPr>
              <a:solidFill>
                <a:schemeClr val="lt1"/>
              </a:solidFill>
            </a:endParaRPr>
          </a:p>
        </p:txBody>
      </p:sp>
      <p:sp>
        <p:nvSpPr>
          <p:cNvPr id="1278" name="Google Shape;1278;p121"/>
          <p:cNvSpPr/>
          <p:nvPr/>
        </p:nvSpPr>
        <p:spPr>
          <a:xfrm rot="6406113">
            <a:off x="485276" y="2684881"/>
            <a:ext cx="926496" cy="416741"/>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Sequencing Introduction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grpSp>
        <p:nvGrpSpPr>
          <p:cNvPr id="151" name="Google Shape;151;p23"/>
          <p:cNvGrpSpPr/>
          <p:nvPr/>
        </p:nvGrpSpPr>
        <p:grpSpPr>
          <a:xfrm>
            <a:off x="148403" y="1860375"/>
            <a:ext cx="2143726" cy="2469950"/>
            <a:chOff x="311703" y="865325"/>
            <a:chExt cx="2143726" cy="2469950"/>
          </a:xfrm>
        </p:grpSpPr>
        <p:pic>
          <p:nvPicPr>
            <p:cNvPr id="152" name="Google Shape;152;p23"/>
            <p:cNvPicPr preferRelativeResize="0"/>
            <p:nvPr/>
          </p:nvPicPr>
          <p:blipFill>
            <a:blip r:embed="rId3">
              <a:alphaModFix/>
            </a:blip>
            <a:stretch>
              <a:fillRect/>
            </a:stretch>
          </p:blipFill>
          <p:spPr>
            <a:xfrm>
              <a:off x="311703" y="865325"/>
              <a:ext cx="2143726" cy="2469950"/>
            </a:xfrm>
            <a:prstGeom prst="rect">
              <a:avLst/>
            </a:prstGeom>
            <a:noFill/>
            <a:ln>
              <a:noFill/>
            </a:ln>
          </p:spPr>
        </p:pic>
        <p:sp>
          <p:nvSpPr>
            <p:cNvPr id="153" name="Google Shape;153;p23"/>
            <p:cNvSpPr/>
            <p:nvPr/>
          </p:nvSpPr>
          <p:spPr>
            <a:xfrm>
              <a:off x="1347050" y="2413050"/>
              <a:ext cx="846000" cy="317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pic>
        <p:nvPicPr>
          <p:cNvPr id="154" name="Google Shape;154;p23"/>
          <p:cNvPicPr preferRelativeResize="0"/>
          <p:nvPr/>
        </p:nvPicPr>
        <p:blipFill rotWithShape="1">
          <a:blip r:embed="rId4">
            <a:alphaModFix/>
          </a:blip>
          <a:srcRect b="24459" l="32571" r="32069" t="13459"/>
          <a:stretch/>
        </p:blipFill>
        <p:spPr>
          <a:xfrm>
            <a:off x="5880625" y="2824400"/>
            <a:ext cx="2063498" cy="650625"/>
          </a:xfrm>
          <a:prstGeom prst="rect">
            <a:avLst/>
          </a:prstGeom>
          <a:noFill/>
          <a:ln>
            <a:noFill/>
          </a:ln>
        </p:spPr>
      </p:pic>
      <p:pic>
        <p:nvPicPr>
          <p:cNvPr id="155" name="Google Shape;155;p23"/>
          <p:cNvPicPr preferRelativeResize="0"/>
          <p:nvPr/>
        </p:nvPicPr>
        <p:blipFill rotWithShape="1">
          <a:blip r:embed="rId5">
            <a:alphaModFix/>
          </a:blip>
          <a:srcRect b="75024" l="0" r="26991" t="0"/>
          <a:stretch/>
        </p:blipFill>
        <p:spPr>
          <a:xfrm>
            <a:off x="5181184" y="3543798"/>
            <a:ext cx="3462393" cy="572700"/>
          </a:xfrm>
          <a:prstGeom prst="rect">
            <a:avLst/>
          </a:prstGeom>
          <a:noFill/>
          <a:ln>
            <a:noFill/>
          </a:ln>
        </p:spPr>
      </p:pic>
      <p:sp>
        <p:nvSpPr>
          <p:cNvPr id="156" name="Google Shape;156;p23"/>
          <p:cNvSpPr/>
          <p:nvPr/>
        </p:nvSpPr>
        <p:spPr>
          <a:xfrm>
            <a:off x="148400" y="1017725"/>
            <a:ext cx="2694300" cy="498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Primary Analysis</a:t>
            </a:r>
            <a:endParaRPr/>
          </a:p>
        </p:txBody>
      </p:sp>
      <p:grpSp>
        <p:nvGrpSpPr>
          <p:cNvPr id="157" name="Google Shape;157;p23"/>
          <p:cNvGrpSpPr/>
          <p:nvPr/>
        </p:nvGrpSpPr>
        <p:grpSpPr>
          <a:xfrm>
            <a:off x="2538350" y="1991949"/>
            <a:ext cx="2809391" cy="1011692"/>
            <a:chOff x="2748651" y="2467181"/>
            <a:chExt cx="3357704" cy="1209145"/>
          </a:xfrm>
        </p:grpSpPr>
        <p:grpSp>
          <p:nvGrpSpPr>
            <p:cNvPr id="158" name="Google Shape;158;p23"/>
            <p:cNvGrpSpPr/>
            <p:nvPr/>
          </p:nvGrpSpPr>
          <p:grpSpPr>
            <a:xfrm>
              <a:off x="2748651" y="2467181"/>
              <a:ext cx="3357657" cy="626228"/>
              <a:chOff x="2801941" y="2419238"/>
              <a:chExt cx="4207063" cy="784648"/>
            </a:xfrm>
          </p:grpSpPr>
          <p:sp>
            <p:nvSpPr>
              <p:cNvPr id="159" name="Google Shape;159;p23"/>
              <p:cNvSpPr/>
              <p:nvPr/>
            </p:nvSpPr>
            <p:spPr>
              <a:xfrm>
                <a:off x="2801941" y="2419418"/>
                <a:ext cx="530700" cy="4083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grpSp>
            <p:nvGrpSpPr>
              <p:cNvPr id="160" name="Google Shape;160;p23"/>
              <p:cNvGrpSpPr/>
              <p:nvPr/>
            </p:nvGrpSpPr>
            <p:grpSpPr>
              <a:xfrm>
                <a:off x="3332551" y="2419238"/>
                <a:ext cx="3267089" cy="408386"/>
                <a:chOff x="2551425" y="2968175"/>
                <a:chExt cx="3902400" cy="487800"/>
              </a:xfrm>
            </p:grpSpPr>
            <p:sp>
              <p:nvSpPr>
                <p:cNvPr id="161" name="Google Shape;161;p23"/>
                <p:cNvSpPr/>
                <p:nvPr/>
              </p:nvSpPr>
              <p:spPr>
                <a:xfrm>
                  <a:off x="2551425" y="2968175"/>
                  <a:ext cx="487800" cy="4878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a:t>
                  </a:r>
                  <a:endParaRPr/>
                </a:p>
              </p:txBody>
            </p:sp>
            <p:sp>
              <p:nvSpPr>
                <p:cNvPr id="162" name="Google Shape;162;p23"/>
                <p:cNvSpPr/>
                <p:nvPr/>
              </p:nvSpPr>
              <p:spPr>
                <a:xfrm>
                  <a:off x="3039225" y="2968175"/>
                  <a:ext cx="487800" cy="48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G</a:t>
                  </a:r>
                  <a:endParaRPr/>
                </a:p>
              </p:txBody>
            </p:sp>
            <p:sp>
              <p:nvSpPr>
                <p:cNvPr id="163" name="Google Shape;163;p23"/>
                <p:cNvSpPr/>
                <p:nvPr/>
              </p:nvSpPr>
              <p:spPr>
                <a:xfrm>
                  <a:off x="3527025" y="2968175"/>
                  <a:ext cx="487800" cy="4878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64" name="Google Shape;164;p23"/>
                <p:cNvSpPr/>
                <p:nvPr/>
              </p:nvSpPr>
              <p:spPr>
                <a:xfrm>
                  <a:off x="4014825" y="2968175"/>
                  <a:ext cx="487800" cy="4878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a:t>
                  </a:r>
                  <a:endParaRPr>
                    <a:solidFill>
                      <a:schemeClr val="lt1"/>
                    </a:solidFill>
                  </a:endParaRPr>
                </a:p>
              </p:txBody>
            </p:sp>
            <p:sp>
              <p:nvSpPr>
                <p:cNvPr id="165" name="Google Shape;165;p23"/>
                <p:cNvSpPr/>
                <p:nvPr/>
              </p:nvSpPr>
              <p:spPr>
                <a:xfrm>
                  <a:off x="4502625" y="2968175"/>
                  <a:ext cx="487800" cy="4878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a:t>
                  </a:r>
                  <a:endParaRPr/>
                </a:p>
              </p:txBody>
            </p:sp>
            <p:sp>
              <p:nvSpPr>
                <p:cNvPr id="166" name="Google Shape;166;p23"/>
                <p:cNvSpPr/>
                <p:nvPr/>
              </p:nvSpPr>
              <p:spPr>
                <a:xfrm>
                  <a:off x="4990425" y="2968175"/>
                  <a:ext cx="487800" cy="48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G</a:t>
                  </a:r>
                  <a:endParaRPr/>
                </a:p>
              </p:txBody>
            </p:sp>
            <p:sp>
              <p:nvSpPr>
                <p:cNvPr id="167" name="Google Shape;167;p23"/>
                <p:cNvSpPr/>
                <p:nvPr/>
              </p:nvSpPr>
              <p:spPr>
                <a:xfrm>
                  <a:off x="5478225" y="2968175"/>
                  <a:ext cx="487800" cy="4878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68" name="Google Shape;168;p23"/>
                <p:cNvSpPr/>
                <p:nvPr/>
              </p:nvSpPr>
              <p:spPr>
                <a:xfrm>
                  <a:off x="5966025" y="2968175"/>
                  <a:ext cx="487800" cy="4878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a:t>
                  </a:r>
                  <a:endParaRPr>
                    <a:solidFill>
                      <a:schemeClr val="lt1"/>
                    </a:solidFill>
                  </a:endParaRPr>
                </a:p>
              </p:txBody>
            </p:sp>
          </p:grpSp>
          <p:sp>
            <p:nvSpPr>
              <p:cNvPr id="169" name="Google Shape;169;p23"/>
              <p:cNvSpPr/>
              <p:nvPr/>
            </p:nvSpPr>
            <p:spPr>
              <a:xfrm rot="-5400000">
                <a:off x="4898673" y="1300519"/>
                <a:ext cx="135900" cy="32679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0" name="Google Shape;170;p23"/>
              <p:cNvSpPr/>
              <p:nvPr/>
            </p:nvSpPr>
            <p:spPr>
              <a:xfrm>
                <a:off x="4411780" y="2986386"/>
                <a:ext cx="1024800" cy="2175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Insert</a:t>
                </a:r>
                <a:endParaRPr b="1" sz="1200">
                  <a:solidFill>
                    <a:schemeClr val="lt1"/>
                  </a:solidFill>
                </a:endParaRPr>
              </a:p>
            </p:txBody>
          </p:sp>
          <p:sp>
            <p:nvSpPr>
              <p:cNvPr id="171" name="Google Shape;171;p23"/>
              <p:cNvSpPr/>
              <p:nvPr/>
            </p:nvSpPr>
            <p:spPr>
              <a:xfrm>
                <a:off x="6600704" y="2419418"/>
                <a:ext cx="408300" cy="4083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a:t>
                </a:r>
                <a:endParaRPr/>
              </a:p>
            </p:txBody>
          </p:sp>
        </p:grpSp>
        <p:grpSp>
          <p:nvGrpSpPr>
            <p:cNvPr id="172" name="Google Shape;172;p23"/>
            <p:cNvGrpSpPr/>
            <p:nvPr/>
          </p:nvGrpSpPr>
          <p:grpSpPr>
            <a:xfrm>
              <a:off x="2842703" y="3043156"/>
              <a:ext cx="3263652" cy="633170"/>
              <a:chOff x="3332673" y="2866519"/>
              <a:chExt cx="3267900" cy="428164"/>
            </a:xfrm>
          </p:grpSpPr>
          <p:sp>
            <p:nvSpPr>
              <p:cNvPr id="173" name="Google Shape;173;p23"/>
              <p:cNvSpPr/>
              <p:nvPr/>
            </p:nvSpPr>
            <p:spPr>
              <a:xfrm rot="-5400000">
                <a:off x="4898673" y="1300519"/>
                <a:ext cx="135900" cy="32679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4" name="Google Shape;174;p23"/>
              <p:cNvSpPr/>
              <p:nvPr/>
            </p:nvSpPr>
            <p:spPr>
              <a:xfrm>
                <a:off x="4357498" y="3077184"/>
                <a:ext cx="1124100" cy="2175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Fragment</a:t>
                </a:r>
                <a:endParaRPr b="1" sz="1200">
                  <a:solidFill>
                    <a:schemeClr val="lt1"/>
                  </a:solidFill>
                </a:endParaRPr>
              </a:p>
            </p:txBody>
          </p:sp>
        </p:grpSp>
      </p:grpSp>
      <p:sp>
        <p:nvSpPr>
          <p:cNvPr id="175" name="Google Shape;175;p23"/>
          <p:cNvSpPr/>
          <p:nvPr/>
        </p:nvSpPr>
        <p:spPr>
          <a:xfrm>
            <a:off x="5152575" y="1017725"/>
            <a:ext cx="3519600" cy="498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Secondary Analysis</a:t>
            </a:r>
            <a:endParaRPr/>
          </a:p>
        </p:txBody>
      </p:sp>
      <p:sp>
        <p:nvSpPr>
          <p:cNvPr id="176" name="Google Shape;176;p23"/>
          <p:cNvSpPr/>
          <p:nvPr/>
        </p:nvSpPr>
        <p:spPr>
          <a:xfrm rot="-2336050">
            <a:off x="1851917" y="2977477"/>
            <a:ext cx="1320917" cy="290346"/>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7" name="Google Shape;177;p23"/>
          <p:cNvSpPr/>
          <p:nvPr/>
        </p:nvSpPr>
        <p:spPr>
          <a:xfrm rot="2476906">
            <a:off x="4459237" y="2973514"/>
            <a:ext cx="1282280" cy="290373"/>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8" name="Google Shape;178;p23"/>
          <p:cNvSpPr/>
          <p:nvPr/>
        </p:nvSpPr>
        <p:spPr>
          <a:xfrm>
            <a:off x="2375925" y="3719275"/>
            <a:ext cx="3302100" cy="572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Platform specific sequences</a:t>
            </a:r>
            <a:endParaRPr>
              <a:solidFill>
                <a:schemeClr val="lt1"/>
              </a:solidFill>
            </a:endParaRPr>
          </a:p>
        </p:txBody>
      </p:sp>
      <p:sp>
        <p:nvSpPr>
          <p:cNvPr id="179" name="Google Shape;179;p23"/>
          <p:cNvSpPr/>
          <p:nvPr/>
        </p:nvSpPr>
        <p:spPr>
          <a:xfrm rot="-7033771">
            <a:off x="2286137" y="2855958"/>
            <a:ext cx="1596526" cy="290485"/>
          </a:xfrm>
          <a:prstGeom prst="rightArrow">
            <a:avLst>
              <a:gd fmla="val 50000" name="adj1"/>
              <a:gd fmla="val 50000" name="adj2"/>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0" name="Google Shape;180;p23"/>
          <p:cNvSpPr/>
          <p:nvPr/>
        </p:nvSpPr>
        <p:spPr>
          <a:xfrm flipH="1" rot="7033771">
            <a:off x="3962537" y="2855958"/>
            <a:ext cx="1596526" cy="290485"/>
          </a:xfrm>
          <a:prstGeom prst="rightArrow">
            <a:avLst>
              <a:gd fmla="val 50000" name="adj1"/>
              <a:gd fmla="val 50000" name="adj2"/>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2" name="Shape 1282"/>
        <p:cNvGrpSpPr/>
        <p:nvPr/>
      </p:nvGrpSpPr>
      <p:grpSpPr>
        <a:xfrm>
          <a:off x="0" y="0"/>
          <a:ext cx="0" cy="0"/>
          <a:chOff x="0" y="0"/>
          <a:chExt cx="0" cy="0"/>
        </a:xfrm>
      </p:grpSpPr>
      <p:sp>
        <p:nvSpPr>
          <p:cNvPr id="1283" name="Google Shape;1283;p1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VCF</a:t>
            </a:r>
            <a:endParaRPr/>
          </a:p>
        </p:txBody>
      </p:sp>
      <p:sp>
        <p:nvSpPr>
          <p:cNvPr id="1284" name="Google Shape;1284;p122"/>
          <p:cNvSpPr txBox="1"/>
          <p:nvPr>
            <p:ph idx="1" type="body"/>
          </p:nvPr>
        </p:nvSpPr>
        <p:spPr>
          <a:xfrm>
            <a:off x="225325" y="1017725"/>
            <a:ext cx="8607000" cy="713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t>#CHROM POS ID REF ALT QUAL FILTER INFO FORMAT NA00001 NA00002</a:t>
            </a:r>
            <a:br>
              <a:rPr lang="en" sz="1200"/>
            </a:br>
            <a:r>
              <a:rPr lang="en" sz="1200"/>
              <a:t>20 14370 rs6054257 G A 29 PASS NS=3;DP=14;AF=0.5;DB;H2 GT:GQ:DP:HQ 0|0:48:1:51,51 1|0:48:8:51,51</a:t>
            </a:r>
            <a:endParaRPr sz="1200"/>
          </a:p>
        </p:txBody>
      </p:sp>
      <p:graphicFrame>
        <p:nvGraphicFramePr>
          <p:cNvPr id="1285" name="Google Shape;1285;p122"/>
          <p:cNvGraphicFramePr/>
          <p:nvPr/>
        </p:nvGraphicFramePr>
        <p:xfrm>
          <a:off x="311700" y="3333750"/>
          <a:ext cx="3000000" cy="3000000"/>
        </p:xfrm>
        <a:graphic>
          <a:graphicData uri="http://schemas.openxmlformats.org/drawingml/2006/table">
            <a:tbl>
              <a:tblPr>
                <a:noFill/>
                <a:tableStyleId>{0114EE08-D228-4DDB-AFAC-9181D4F78BFE}</a:tableStyleId>
              </a:tblPr>
              <a:tblGrid>
                <a:gridCol w="940475"/>
                <a:gridCol w="624425"/>
                <a:gridCol w="782450"/>
                <a:gridCol w="536650"/>
                <a:gridCol w="516150"/>
                <a:gridCol w="680050"/>
                <a:gridCol w="720975"/>
                <a:gridCol w="1458425"/>
                <a:gridCol w="782450"/>
                <a:gridCol w="782450"/>
                <a:gridCol w="782450"/>
              </a:tblGrid>
              <a:tr h="568550">
                <a:tc>
                  <a:txBody>
                    <a:bodyPr/>
                    <a:lstStyle/>
                    <a:p>
                      <a:pPr indent="0" lvl="0" marL="0" rtl="0" algn="l">
                        <a:spcBef>
                          <a:spcPts val="0"/>
                        </a:spcBef>
                        <a:spcAft>
                          <a:spcPts val="0"/>
                        </a:spcAft>
                        <a:buNone/>
                      </a:pPr>
                      <a:r>
                        <a:rPr lang="en" sz="1300"/>
                        <a:t>CHROM</a:t>
                      </a:r>
                      <a:endParaRPr sz="1300"/>
                    </a:p>
                  </a:txBody>
                  <a:tcPr marT="91425" marB="91425" marR="91425" marL="91425"/>
                </a:tc>
                <a:tc>
                  <a:txBody>
                    <a:bodyPr/>
                    <a:lstStyle/>
                    <a:p>
                      <a:pPr indent="0" lvl="0" marL="0" rtl="0" algn="l">
                        <a:spcBef>
                          <a:spcPts val="0"/>
                        </a:spcBef>
                        <a:spcAft>
                          <a:spcPts val="0"/>
                        </a:spcAft>
                        <a:buNone/>
                      </a:pPr>
                      <a:r>
                        <a:rPr lang="en" sz="1300"/>
                        <a:t>POS</a:t>
                      </a:r>
                      <a:endParaRPr sz="1300"/>
                    </a:p>
                  </a:txBody>
                  <a:tcPr marT="91425" marB="91425" marR="91425" marL="91425"/>
                </a:tc>
                <a:tc>
                  <a:txBody>
                    <a:bodyPr/>
                    <a:lstStyle/>
                    <a:p>
                      <a:pPr indent="0" lvl="0" marL="0" rtl="0" algn="l">
                        <a:spcBef>
                          <a:spcPts val="0"/>
                        </a:spcBef>
                        <a:spcAft>
                          <a:spcPts val="0"/>
                        </a:spcAft>
                        <a:buNone/>
                      </a:pPr>
                      <a:r>
                        <a:rPr lang="en" sz="1300"/>
                        <a:t>ID</a:t>
                      </a:r>
                      <a:endParaRPr sz="1300"/>
                    </a:p>
                  </a:txBody>
                  <a:tcPr marT="91425" marB="91425" marR="91425" marL="91425"/>
                </a:tc>
                <a:tc>
                  <a:txBody>
                    <a:bodyPr/>
                    <a:lstStyle/>
                    <a:p>
                      <a:pPr indent="0" lvl="0" marL="0" rtl="0" algn="l">
                        <a:spcBef>
                          <a:spcPts val="0"/>
                        </a:spcBef>
                        <a:spcAft>
                          <a:spcPts val="0"/>
                        </a:spcAft>
                        <a:buNone/>
                      </a:pPr>
                      <a:r>
                        <a:rPr lang="en" sz="1300"/>
                        <a:t>REF</a:t>
                      </a:r>
                      <a:endParaRPr sz="1300"/>
                    </a:p>
                  </a:txBody>
                  <a:tcPr marT="91425" marB="91425" marR="91425" marL="91425"/>
                </a:tc>
                <a:tc>
                  <a:txBody>
                    <a:bodyPr/>
                    <a:lstStyle/>
                    <a:p>
                      <a:pPr indent="0" lvl="0" marL="0" rtl="0" algn="l">
                        <a:spcBef>
                          <a:spcPts val="0"/>
                        </a:spcBef>
                        <a:spcAft>
                          <a:spcPts val="0"/>
                        </a:spcAft>
                        <a:buNone/>
                      </a:pPr>
                      <a:r>
                        <a:rPr lang="en" sz="1300"/>
                        <a:t>ALT</a:t>
                      </a:r>
                      <a:endParaRPr sz="1300"/>
                    </a:p>
                  </a:txBody>
                  <a:tcPr marT="91425" marB="91425" marR="91425" marL="91425"/>
                </a:tc>
                <a:tc>
                  <a:txBody>
                    <a:bodyPr/>
                    <a:lstStyle/>
                    <a:p>
                      <a:pPr indent="0" lvl="0" marL="0" rtl="0" algn="l">
                        <a:spcBef>
                          <a:spcPts val="0"/>
                        </a:spcBef>
                        <a:spcAft>
                          <a:spcPts val="0"/>
                        </a:spcAft>
                        <a:buNone/>
                      </a:pPr>
                      <a:r>
                        <a:rPr lang="en" sz="1300"/>
                        <a:t>QUAL</a:t>
                      </a:r>
                      <a:endParaRPr sz="1300"/>
                    </a:p>
                  </a:txBody>
                  <a:tcPr marT="91425" marB="91425" marR="91425" marL="91425"/>
                </a:tc>
                <a:tc>
                  <a:txBody>
                    <a:bodyPr/>
                    <a:lstStyle/>
                    <a:p>
                      <a:pPr indent="0" lvl="0" marL="0" rtl="0" algn="l">
                        <a:spcBef>
                          <a:spcPts val="0"/>
                        </a:spcBef>
                        <a:spcAft>
                          <a:spcPts val="0"/>
                        </a:spcAft>
                        <a:buNone/>
                      </a:pPr>
                      <a:r>
                        <a:rPr lang="en" sz="1200"/>
                        <a:t>FILTER</a:t>
                      </a:r>
                      <a:endParaRPr sz="1200"/>
                    </a:p>
                  </a:txBody>
                  <a:tcPr marT="91425" marB="91425" marR="91425" marL="91425"/>
                </a:tc>
                <a:tc>
                  <a:txBody>
                    <a:bodyPr/>
                    <a:lstStyle/>
                    <a:p>
                      <a:pPr indent="0" lvl="0" marL="0" rtl="0" algn="l">
                        <a:spcBef>
                          <a:spcPts val="0"/>
                        </a:spcBef>
                        <a:spcAft>
                          <a:spcPts val="0"/>
                        </a:spcAft>
                        <a:buNone/>
                      </a:pPr>
                      <a:r>
                        <a:rPr lang="en" sz="1300"/>
                        <a:t>INFO</a:t>
                      </a:r>
                      <a:endParaRPr sz="1300"/>
                    </a:p>
                  </a:txBody>
                  <a:tcPr marT="91425" marB="91425" marR="91425" marL="91425"/>
                </a:tc>
                <a:tc>
                  <a:txBody>
                    <a:bodyPr/>
                    <a:lstStyle/>
                    <a:p>
                      <a:pPr indent="0" lvl="0" marL="0" rtl="0" algn="l">
                        <a:spcBef>
                          <a:spcPts val="0"/>
                        </a:spcBef>
                        <a:spcAft>
                          <a:spcPts val="0"/>
                        </a:spcAft>
                        <a:buNone/>
                      </a:pPr>
                      <a:r>
                        <a:rPr lang="en" sz="1000"/>
                        <a:t>FORMAT</a:t>
                      </a:r>
                      <a:endParaRPr sz="1000"/>
                    </a:p>
                  </a:txBody>
                  <a:tcPr marT="91425" marB="91425" marR="91425" marL="91425"/>
                </a:tc>
                <a:tc>
                  <a:txBody>
                    <a:bodyPr/>
                    <a:lstStyle/>
                    <a:p>
                      <a:pPr indent="0" lvl="0" marL="0" rtl="0" algn="l">
                        <a:spcBef>
                          <a:spcPts val="0"/>
                        </a:spcBef>
                        <a:spcAft>
                          <a:spcPts val="0"/>
                        </a:spcAft>
                        <a:buNone/>
                      </a:pPr>
                      <a:r>
                        <a:rPr lang="en" sz="1300"/>
                        <a:t>NA..1</a:t>
                      </a:r>
                      <a:endParaRPr sz="1300"/>
                    </a:p>
                  </a:txBody>
                  <a:tcPr marT="91425" marB="91425" marR="91425" marL="91425"/>
                </a:tc>
                <a:tc>
                  <a:txBody>
                    <a:bodyPr/>
                    <a:lstStyle/>
                    <a:p>
                      <a:pPr indent="0" lvl="0" marL="0" rtl="0" algn="l">
                        <a:spcBef>
                          <a:spcPts val="0"/>
                        </a:spcBef>
                        <a:spcAft>
                          <a:spcPts val="0"/>
                        </a:spcAft>
                        <a:buNone/>
                      </a:pPr>
                      <a:r>
                        <a:rPr lang="en" sz="1300">
                          <a:solidFill>
                            <a:schemeClr val="dk1"/>
                          </a:solidFill>
                        </a:rPr>
                        <a:t>NA..2</a:t>
                      </a:r>
                      <a:endParaRPr sz="1300"/>
                    </a:p>
                  </a:txBody>
                  <a:tcPr marT="91425" marB="91425" marR="91425" marL="91425"/>
                </a:tc>
              </a:tr>
              <a:tr h="859600">
                <a:tc>
                  <a:txBody>
                    <a:bodyPr/>
                    <a:lstStyle/>
                    <a:p>
                      <a:pPr indent="0" lvl="0" marL="0" rtl="0" algn="l">
                        <a:spcBef>
                          <a:spcPts val="0"/>
                        </a:spcBef>
                        <a:spcAft>
                          <a:spcPts val="0"/>
                        </a:spcAft>
                        <a:buNone/>
                      </a:pPr>
                      <a:r>
                        <a:rPr lang="en" sz="1300"/>
                        <a:t>20</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14370</a:t>
                      </a:r>
                      <a:endParaRPr sz="1300"/>
                    </a:p>
                  </a:txBody>
                  <a:tcPr marT="91425" marB="91425" marR="91425" marL="91425"/>
                </a:tc>
                <a:tc>
                  <a:txBody>
                    <a:bodyPr/>
                    <a:lstStyle/>
                    <a:p>
                      <a:pPr indent="0" lvl="0" marL="0" rtl="0" algn="l">
                        <a:lnSpc>
                          <a:spcPct val="115000"/>
                        </a:lnSpc>
                        <a:spcBef>
                          <a:spcPts val="0"/>
                        </a:spcBef>
                        <a:spcAft>
                          <a:spcPts val="1200"/>
                        </a:spcAft>
                        <a:buNone/>
                      </a:pPr>
                      <a:r>
                        <a:rPr lang="en" sz="900">
                          <a:solidFill>
                            <a:schemeClr val="dk2"/>
                          </a:solidFill>
                        </a:rPr>
                        <a:t>rs6054257</a:t>
                      </a:r>
                      <a:endParaRPr sz="1000"/>
                    </a:p>
                  </a:txBody>
                  <a:tcPr marT="91425" marB="91425" marR="91425" marL="91425"/>
                </a:tc>
                <a:tc>
                  <a:txBody>
                    <a:bodyPr/>
                    <a:lstStyle/>
                    <a:p>
                      <a:pPr indent="0" lvl="0" marL="0" rtl="0" algn="l">
                        <a:spcBef>
                          <a:spcPts val="0"/>
                        </a:spcBef>
                        <a:spcAft>
                          <a:spcPts val="0"/>
                        </a:spcAft>
                        <a:buNone/>
                      </a:pPr>
                      <a:r>
                        <a:rPr lang="en" sz="1300"/>
                        <a:t>G</a:t>
                      </a:r>
                      <a:endParaRPr sz="1300"/>
                    </a:p>
                  </a:txBody>
                  <a:tcPr marT="91425" marB="91425" marR="91425" marL="91425"/>
                </a:tc>
                <a:tc>
                  <a:txBody>
                    <a:bodyPr/>
                    <a:lstStyle/>
                    <a:p>
                      <a:pPr indent="0" lvl="0" marL="0" rtl="0" algn="l">
                        <a:spcBef>
                          <a:spcPts val="0"/>
                        </a:spcBef>
                        <a:spcAft>
                          <a:spcPts val="0"/>
                        </a:spcAft>
                        <a:buNone/>
                      </a:pPr>
                      <a:r>
                        <a:rPr lang="en" sz="1300"/>
                        <a:t>A</a:t>
                      </a:r>
                      <a:endParaRPr sz="1300"/>
                    </a:p>
                  </a:txBody>
                  <a:tcPr marT="91425" marB="91425" marR="91425" marL="91425"/>
                </a:tc>
                <a:tc>
                  <a:txBody>
                    <a:bodyPr/>
                    <a:lstStyle/>
                    <a:p>
                      <a:pPr indent="0" lvl="0" marL="0" rtl="0" algn="l">
                        <a:spcBef>
                          <a:spcPts val="0"/>
                        </a:spcBef>
                        <a:spcAft>
                          <a:spcPts val="0"/>
                        </a:spcAft>
                        <a:buNone/>
                      </a:pPr>
                      <a:r>
                        <a:rPr lang="en" sz="1300"/>
                        <a:t>29</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PASS</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NS=3;</a:t>
                      </a:r>
                      <a:br>
                        <a:rPr lang="en" sz="1200">
                          <a:solidFill>
                            <a:schemeClr val="dk2"/>
                          </a:solidFill>
                        </a:rPr>
                      </a:br>
                      <a:r>
                        <a:rPr lang="en" sz="1200">
                          <a:solidFill>
                            <a:schemeClr val="dk2"/>
                          </a:solidFill>
                        </a:rPr>
                        <a:t>DP=14;</a:t>
                      </a:r>
                      <a:br>
                        <a:rPr lang="en" sz="1200">
                          <a:solidFill>
                            <a:schemeClr val="dk2"/>
                          </a:solidFill>
                        </a:rPr>
                      </a:br>
                      <a:r>
                        <a:rPr lang="en" sz="1200">
                          <a:solidFill>
                            <a:schemeClr val="dk2"/>
                          </a:solidFill>
                        </a:rPr>
                        <a:t>AF=0.5;</a:t>
                      </a:r>
                      <a:br>
                        <a:rPr lang="en" sz="1200">
                          <a:solidFill>
                            <a:schemeClr val="dk2"/>
                          </a:solidFill>
                        </a:rPr>
                      </a:br>
                      <a:r>
                        <a:rPr lang="en" sz="1200">
                          <a:solidFill>
                            <a:schemeClr val="dk2"/>
                          </a:solidFill>
                        </a:rPr>
                        <a:t>DB;H2</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GT:</a:t>
                      </a:r>
                      <a:br>
                        <a:rPr lang="en" sz="1200">
                          <a:solidFill>
                            <a:schemeClr val="dk2"/>
                          </a:solidFill>
                        </a:rPr>
                      </a:br>
                      <a:r>
                        <a:rPr lang="en" sz="1200">
                          <a:solidFill>
                            <a:schemeClr val="dk2"/>
                          </a:solidFill>
                        </a:rPr>
                        <a:t>GQ:</a:t>
                      </a:r>
                      <a:br>
                        <a:rPr lang="en" sz="1200">
                          <a:solidFill>
                            <a:schemeClr val="dk2"/>
                          </a:solidFill>
                        </a:rPr>
                      </a:br>
                      <a:r>
                        <a:rPr lang="en" sz="1200">
                          <a:solidFill>
                            <a:schemeClr val="dk2"/>
                          </a:solidFill>
                        </a:rPr>
                        <a:t>DP:</a:t>
                      </a:r>
                      <a:br>
                        <a:rPr lang="en" sz="1200">
                          <a:solidFill>
                            <a:schemeClr val="dk2"/>
                          </a:solidFill>
                        </a:rPr>
                      </a:br>
                      <a:r>
                        <a:rPr lang="en" sz="1200">
                          <a:solidFill>
                            <a:schemeClr val="dk2"/>
                          </a:solidFill>
                        </a:rPr>
                        <a:t>HQ</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0|0: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1:</a:t>
                      </a:r>
                      <a:br>
                        <a:rPr lang="en" sz="1200">
                          <a:solidFill>
                            <a:schemeClr val="dk2"/>
                          </a:solidFill>
                        </a:rPr>
                      </a:br>
                      <a:r>
                        <a:rPr lang="en" sz="1200">
                          <a:solidFill>
                            <a:schemeClr val="dk2"/>
                          </a:solidFill>
                        </a:rPr>
                        <a:t>51,51</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8:</a:t>
                      </a:r>
                      <a:br>
                        <a:rPr lang="en" sz="1200">
                          <a:solidFill>
                            <a:schemeClr val="dk2"/>
                          </a:solidFill>
                        </a:rPr>
                      </a:br>
                      <a:r>
                        <a:rPr lang="en" sz="1200">
                          <a:solidFill>
                            <a:schemeClr val="dk2"/>
                          </a:solidFill>
                        </a:rPr>
                        <a:t>51,51</a:t>
                      </a:r>
                      <a:endParaRPr sz="1300">
                        <a:solidFill>
                          <a:schemeClr val="dk1"/>
                        </a:solidFill>
                      </a:endParaRPr>
                    </a:p>
                  </a:txBody>
                  <a:tcPr marT="91425" marB="91425" marR="91425" marL="91425"/>
                </a:tc>
              </a:tr>
            </a:tbl>
          </a:graphicData>
        </a:graphic>
      </p:graphicFrame>
      <p:sp>
        <p:nvSpPr>
          <p:cNvPr id="1286" name="Google Shape;1286;p122"/>
          <p:cNvSpPr/>
          <p:nvPr/>
        </p:nvSpPr>
        <p:spPr>
          <a:xfrm>
            <a:off x="78275" y="1495288"/>
            <a:ext cx="50346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Genomic position for the “start” of the variant event</a:t>
            </a:r>
            <a:endParaRPr>
              <a:solidFill>
                <a:schemeClr val="lt1"/>
              </a:solidFill>
            </a:endParaRPr>
          </a:p>
        </p:txBody>
      </p:sp>
      <p:sp>
        <p:nvSpPr>
          <p:cNvPr id="1287" name="Google Shape;1287;p122"/>
          <p:cNvSpPr/>
          <p:nvPr/>
        </p:nvSpPr>
        <p:spPr>
          <a:xfrm rot="3872255">
            <a:off x="342411" y="2419547"/>
            <a:ext cx="1596580" cy="416657"/>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88" name="Google Shape;1288;p122"/>
          <p:cNvSpPr/>
          <p:nvPr/>
        </p:nvSpPr>
        <p:spPr>
          <a:xfrm>
            <a:off x="1952800" y="2024838"/>
            <a:ext cx="6501300" cy="11685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VCF positions are often “normalized” before further analysis to ensure:</a:t>
            </a:r>
            <a:endParaRPr>
              <a:solidFill>
                <a:schemeClr val="lt1"/>
              </a:solidFill>
            </a:endParaRPr>
          </a:p>
          <a:p>
            <a:pPr indent="-317500" lvl="0" marL="457200" rtl="0" algn="l">
              <a:spcBef>
                <a:spcPts val="0"/>
              </a:spcBef>
              <a:spcAft>
                <a:spcPts val="0"/>
              </a:spcAft>
              <a:buClr>
                <a:schemeClr val="lt1"/>
              </a:buClr>
              <a:buSzPts val="1400"/>
              <a:buChar char="●"/>
            </a:pPr>
            <a:r>
              <a:rPr b="1" lang="en">
                <a:solidFill>
                  <a:schemeClr val="lt1"/>
                </a:solidFill>
              </a:rPr>
              <a:t>Parsimony:</a:t>
            </a:r>
            <a:endParaRPr b="1">
              <a:solidFill>
                <a:schemeClr val="lt1"/>
              </a:solidFill>
            </a:endParaRPr>
          </a:p>
          <a:p>
            <a:pPr indent="-317500" lvl="1" marL="914400" rtl="0" algn="l">
              <a:spcBef>
                <a:spcPts val="0"/>
              </a:spcBef>
              <a:spcAft>
                <a:spcPts val="0"/>
              </a:spcAft>
              <a:buClr>
                <a:schemeClr val="lt1"/>
              </a:buClr>
              <a:buSzPts val="1400"/>
              <a:buChar char="○"/>
            </a:pPr>
            <a:r>
              <a:rPr lang="en">
                <a:solidFill>
                  <a:schemeClr val="lt1"/>
                </a:solidFill>
              </a:rPr>
              <a:t>Representing variants using the minimum number of nucleotides</a:t>
            </a:r>
            <a:endParaRPr>
              <a:solidFill>
                <a:schemeClr val="lt1"/>
              </a:solidFill>
            </a:endParaRPr>
          </a:p>
          <a:p>
            <a:pPr indent="-317500" lvl="0" marL="457200" rtl="0" algn="l">
              <a:spcBef>
                <a:spcPts val="0"/>
              </a:spcBef>
              <a:spcAft>
                <a:spcPts val="0"/>
              </a:spcAft>
              <a:buClr>
                <a:schemeClr val="lt1"/>
              </a:buClr>
              <a:buSzPts val="1400"/>
              <a:buChar char="●"/>
            </a:pPr>
            <a:r>
              <a:rPr b="1" lang="en">
                <a:solidFill>
                  <a:schemeClr val="lt1"/>
                </a:solidFill>
              </a:rPr>
              <a:t>Left alignment</a:t>
            </a:r>
            <a:r>
              <a:rPr lang="en">
                <a:solidFill>
                  <a:schemeClr val="lt1"/>
                </a:solidFill>
              </a:rPr>
              <a:t>:</a:t>
            </a:r>
            <a:endParaRPr>
              <a:solidFill>
                <a:schemeClr val="lt1"/>
              </a:solidFill>
            </a:endParaRPr>
          </a:p>
          <a:p>
            <a:pPr indent="-317500" lvl="1" marL="914400" rtl="0" algn="l">
              <a:spcBef>
                <a:spcPts val="0"/>
              </a:spcBef>
              <a:spcAft>
                <a:spcPts val="0"/>
              </a:spcAft>
              <a:buClr>
                <a:schemeClr val="lt1"/>
              </a:buClr>
              <a:buSzPts val="1400"/>
              <a:buChar char="○"/>
            </a:pPr>
            <a:r>
              <a:rPr lang="en">
                <a:solidFill>
                  <a:schemeClr val="lt1"/>
                </a:solidFill>
              </a:rPr>
              <a:t>Shifting indels to their leftmost position in the reference genome</a:t>
            </a:r>
            <a:endParaRPr>
              <a:solidFill>
                <a:schemeClr val="lt1"/>
              </a:solidFill>
            </a:endParaRPr>
          </a:p>
        </p:txBody>
      </p:sp>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2" name="Shape 1292"/>
        <p:cNvGrpSpPr/>
        <p:nvPr/>
      </p:nvGrpSpPr>
      <p:grpSpPr>
        <a:xfrm>
          <a:off x="0" y="0"/>
          <a:ext cx="0" cy="0"/>
          <a:chOff x="0" y="0"/>
          <a:chExt cx="0" cy="0"/>
        </a:xfrm>
      </p:grpSpPr>
      <p:sp>
        <p:nvSpPr>
          <p:cNvPr id="1293" name="Google Shape;1293;p1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VCF</a:t>
            </a:r>
            <a:endParaRPr/>
          </a:p>
        </p:txBody>
      </p:sp>
      <p:sp>
        <p:nvSpPr>
          <p:cNvPr id="1294" name="Google Shape;1294;p123"/>
          <p:cNvSpPr txBox="1"/>
          <p:nvPr>
            <p:ph idx="1" type="body"/>
          </p:nvPr>
        </p:nvSpPr>
        <p:spPr>
          <a:xfrm>
            <a:off x="225325" y="1017725"/>
            <a:ext cx="8607000" cy="713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t>#CHROM POS ID REF ALT QUAL FILTER INFO FORMAT NA00001 NA00002</a:t>
            </a:r>
            <a:br>
              <a:rPr lang="en" sz="1200"/>
            </a:br>
            <a:r>
              <a:rPr lang="en" sz="1200"/>
              <a:t>20 14370 rs6054257 G A 29 PASS NS=3;DP=14;AF=0.5;DB;H2 GT:GQ:DP:HQ 0|0:48:1:51,51 1|0:48:8:51,51</a:t>
            </a:r>
            <a:endParaRPr sz="1200"/>
          </a:p>
        </p:txBody>
      </p:sp>
      <p:graphicFrame>
        <p:nvGraphicFramePr>
          <p:cNvPr id="1295" name="Google Shape;1295;p123"/>
          <p:cNvGraphicFramePr/>
          <p:nvPr/>
        </p:nvGraphicFramePr>
        <p:xfrm>
          <a:off x="311700" y="3333750"/>
          <a:ext cx="3000000" cy="3000000"/>
        </p:xfrm>
        <a:graphic>
          <a:graphicData uri="http://schemas.openxmlformats.org/drawingml/2006/table">
            <a:tbl>
              <a:tblPr>
                <a:noFill/>
                <a:tableStyleId>{0114EE08-D228-4DDB-AFAC-9181D4F78BFE}</a:tableStyleId>
              </a:tblPr>
              <a:tblGrid>
                <a:gridCol w="940475"/>
                <a:gridCol w="624425"/>
                <a:gridCol w="782450"/>
                <a:gridCol w="536650"/>
                <a:gridCol w="516150"/>
                <a:gridCol w="680050"/>
                <a:gridCol w="720975"/>
                <a:gridCol w="1458425"/>
                <a:gridCol w="782450"/>
                <a:gridCol w="782450"/>
                <a:gridCol w="782450"/>
              </a:tblGrid>
              <a:tr h="568550">
                <a:tc>
                  <a:txBody>
                    <a:bodyPr/>
                    <a:lstStyle/>
                    <a:p>
                      <a:pPr indent="0" lvl="0" marL="0" rtl="0" algn="l">
                        <a:spcBef>
                          <a:spcPts val="0"/>
                        </a:spcBef>
                        <a:spcAft>
                          <a:spcPts val="0"/>
                        </a:spcAft>
                        <a:buNone/>
                      </a:pPr>
                      <a:r>
                        <a:rPr lang="en" sz="1300"/>
                        <a:t>CHROM</a:t>
                      </a:r>
                      <a:endParaRPr sz="1300"/>
                    </a:p>
                  </a:txBody>
                  <a:tcPr marT="91425" marB="91425" marR="91425" marL="91425"/>
                </a:tc>
                <a:tc>
                  <a:txBody>
                    <a:bodyPr/>
                    <a:lstStyle/>
                    <a:p>
                      <a:pPr indent="0" lvl="0" marL="0" rtl="0" algn="l">
                        <a:spcBef>
                          <a:spcPts val="0"/>
                        </a:spcBef>
                        <a:spcAft>
                          <a:spcPts val="0"/>
                        </a:spcAft>
                        <a:buNone/>
                      </a:pPr>
                      <a:r>
                        <a:rPr lang="en" sz="1300"/>
                        <a:t>POS</a:t>
                      </a:r>
                      <a:endParaRPr sz="1300"/>
                    </a:p>
                  </a:txBody>
                  <a:tcPr marT="91425" marB="91425" marR="91425" marL="91425"/>
                </a:tc>
                <a:tc>
                  <a:txBody>
                    <a:bodyPr/>
                    <a:lstStyle/>
                    <a:p>
                      <a:pPr indent="0" lvl="0" marL="0" rtl="0" algn="l">
                        <a:spcBef>
                          <a:spcPts val="0"/>
                        </a:spcBef>
                        <a:spcAft>
                          <a:spcPts val="0"/>
                        </a:spcAft>
                        <a:buNone/>
                      </a:pPr>
                      <a:r>
                        <a:rPr lang="en" sz="1300"/>
                        <a:t>ID</a:t>
                      </a:r>
                      <a:endParaRPr sz="1300"/>
                    </a:p>
                  </a:txBody>
                  <a:tcPr marT="91425" marB="91425" marR="91425" marL="91425"/>
                </a:tc>
                <a:tc>
                  <a:txBody>
                    <a:bodyPr/>
                    <a:lstStyle/>
                    <a:p>
                      <a:pPr indent="0" lvl="0" marL="0" rtl="0" algn="l">
                        <a:spcBef>
                          <a:spcPts val="0"/>
                        </a:spcBef>
                        <a:spcAft>
                          <a:spcPts val="0"/>
                        </a:spcAft>
                        <a:buNone/>
                      </a:pPr>
                      <a:r>
                        <a:rPr lang="en" sz="1300"/>
                        <a:t>REF</a:t>
                      </a:r>
                      <a:endParaRPr sz="1300"/>
                    </a:p>
                  </a:txBody>
                  <a:tcPr marT="91425" marB="91425" marR="91425" marL="91425"/>
                </a:tc>
                <a:tc>
                  <a:txBody>
                    <a:bodyPr/>
                    <a:lstStyle/>
                    <a:p>
                      <a:pPr indent="0" lvl="0" marL="0" rtl="0" algn="l">
                        <a:spcBef>
                          <a:spcPts val="0"/>
                        </a:spcBef>
                        <a:spcAft>
                          <a:spcPts val="0"/>
                        </a:spcAft>
                        <a:buNone/>
                      </a:pPr>
                      <a:r>
                        <a:rPr lang="en" sz="1300"/>
                        <a:t>ALT</a:t>
                      </a:r>
                      <a:endParaRPr sz="1300"/>
                    </a:p>
                  </a:txBody>
                  <a:tcPr marT="91425" marB="91425" marR="91425" marL="91425"/>
                </a:tc>
                <a:tc>
                  <a:txBody>
                    <a:bodyPr/>
                    <a:lstStyle/>
                    <a:p>
                      <a:pPr indent="0" lvl="0" marL="0" rtl="0" algn="l">
                        <a:spcBef>
                          <a:spcPts val="0"/>
                        </a:spcBef>
                        <a:spcAft>
                          <a:spcPts val="0"/>
                        </a:spcAft>
                        <a:buNone/>
                      </a:pPr>
                      <a:r>
                        <a:rPr lang="en" sz="1300"/>
                        <a:t>QUAL</a:t>
                      </a:r>
                      <a:endParaRPr sz="1300"/>
                    </a:p>
                  </a:txBody>
                  <a:tcPr marT="91425" marB="91425" marR="91425" marL="91425"/>
                </a:tc>
                <a:tc>
                  <a:txBody>
                    <a:bodyPr/>
                    <a:lstStyle/>
                    <a:p>
                      <a:pPr indent="0" lvl="0" marL="0" rtl="0" algn="l">
                        <a:spcBef>
                          <a:spcPts val="0"/>
                        </a:spcBef>
                        <a:spcAft>
                          <a:spcPts val="0"/>
                        </a:spcAft>
                        <a:buNone/>
                      </a:pPr>
                      <a:r>
                        <a:rPr lang="en" sz="1200"/>
                        <a:t>FILTER</a:t>
                      </a:r>
                      <a:endParaRPr sz="1200"/>
                    </a:p>
                  </a:txBody>
                  <a:tcPr marT="91425" marB="91425" marR="91425" marL="91425"/>
                </a:tc>
                <a:tc>
                  <a:txBody>
                    <a:bodyPr/>
                    <a:lstStyle/>
                    <a:p>
                      <a:pPr indent="0" lvl="0" marL="0" rtl="0" algn="l">
                        <a:spcBef>
                          <a:spcPts val="0"/>
                        </a:spcBef>
                        <a:spcAft>
                          <a:spcPts val="0"/>
                        </a:spcAft>
                        <a:buNone/>
                      </a:pPr>
                      <a:r>
                        <a:rPr lang="en" sz="1300"/>
                        <a:t>INFO</a:t>
                      </a:r>
                      <a:endParaRPr sz="1300"/>
                    </a:p>
                  </a:txBody>
                  <a:tcPr marT="91425" marB="91425" marR="91425" marL="91425"/>
                </a:tc>
                <a:tc>
                  <a:txBody>
                    <a:bodyPr/>
                    <a:lstStyle/>
                    <a:p>
                      <a:pPr indent="0" lvl="0" marL="0" rtl="0" algn="l">
                        <a:spcBef>
                          <a:spcPts val="0"/>
                        </a:spcBef>
                        <a:spcAft>
                          <a:spcPts val="0"/>
                        </a:spcAft>
                        <a:buNone/>
                      </a:pPr>
                      <a:r>
                        <a:rPr lang="en" sz="1000"/>
                        <a:t>FORMAT</a:t>
                      </a:r>
                      <a:endParaRPr sz="1000"/>
                    </a:p>
                  </a:txBody>
                  <a:tcPr marT="91425" marB="91425" marR="91425" marL="91425"/>
                </a:tc>
                <a:tc>
                  <a:txBody>
                    <a:bodyPr/>
                    <a:lstStyle/>
                    <a:p>
                      <a:pPr indent="0" lvl="0" marL="0" rtl="0" algn="l">
                        <a:spcBef>
                          <a:spcPts val="0"/>
                        </a:spcBef>
                        <a:spcAft>
                          <a:spcPts val="0"/>
                        </a:spcAft>
                        <a:buNone/>
                      </a:pPr>
                      <a:r>
                        <a:rPr lang="en" sz="1300"/>
                        <a:t>NA..1</a:t>
                      </a:r>
                      <a:endParaRPr sz="1300"/>
                    </a:p>
                  </a:txBody>
                  <a:tcPr marT="91425" marB="91425" marR="91425" marL="91425"/>
                </a:tc>
                <a:tc>
                  <a:txBody>
                    <a:bodyPr/>
                    <a:lstStyle/>
                    <a:p>
                      <a:pPr indent="0" lvl="0" marL="0" rtl="0" algn="l">
                        <a:spcBef>
                          <a:spcPts val="0"/>
                        </a:spcBef>
                        <a:spcAft>
                          <a:spcPts val="0"/>
                        </a:spcAft>
                        <a:buNone/>
                      </a:pPr>
                      <a:r>
                        <a:rPr lang="en" sz="1300">
                          <a:solidFill>
                            <a:schemeClr val="dk1"/>
                          </a:solidFill>
                        </a:rPr>
                        <a:t>NA..2</a:t>
                      </a:r>
                      <a:endParaRPr sz="1300"/>
                    </a:p>
                  </a:txBody>
                  <a:tcPr marT="91425" marB="91425" marR="91425" marL="91425"/>
                </a:tc>
              </a:tr>
              <a:tr h="859600">
                <a:tc>
                  <a:txBody>
                    <a:bodyPr/>
                    <a:lstStyle/>
                    <a:p>
                      <a:pPr indent="0" lvl="0" marL="0" rtl="0" algn="l">
                        <a:spcBef>
                          <a:spcPts val="0"/>
                        </a:spcBef>
                        <a:spcAft>
                          <a:spcPts val="0"/>
                        </a:spcAft>
                        <a:buNone/>
                      </a:pPr>
                      <a:r>
                        <a:rPr lang="en" sz="1300"/>
                        <a:t>20</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14370</a:t>
                      </a:r>
                      <a:endParaRPr sz="1300"/>
                    </a:p>
                  </a:txBody>
                  <a:tcPr marT="91425" marB="91425" marR="91425" marL="91425"/>
                </a:tc>
                <a:tc>
                  <a:txBody>
                    <a:bodyPr/>
                    <a:lstStyle/>
                    <a:p>
                      <a:pPr indent="0" lvl="0" marL="0" rtl="0" algn="l">
                        <a:lnSpc>
                          <a:spcPct val="115000"/>
                        </a:lnSpc>
                        <a:spcBef>
                          <a:spcPts val="0"/>
                        </a:spcBef>
                        <a:spcAft>
                          <a:spcPts val="1200"/>
                        </a:spcAft>
                        <a:buNone/>
                      </a:pPr>
                      <a:r>
                        <a:rPr lang="en" sz="900">
                          <a:solidFill>
                            <a:schemeClr val="dk2"/>
                          </a:solidFill>
                        </a:rPr>
                        <a:t>rs6054257</a:t>
                      </a:r>
                      <a:endParaRPr sz="1000"/>
                    </a:p>
                  </a:txBody>
                  <a:tcPr marT="91425" marB="91425" marR="91425" marL="91425"/>
                </a:tc>
                <a:tc>
                  <a:txBody>
                    <a:bodyPr/>
                    <a:lstStyle/>
                    <a:p>
                      <a:pPr indent="0" lvl="0" marL="0" rtl="0" algn="l">
                        <a:spcBef>
                          <a:spcPts val="0"/>
                        </a:spcBef>
                        <a:spcAft>
                          <a:spcPts val="0"/>
                        </a:spcAft>
                        <a:buNone/>
                      </a:pPr>
                      <a:r>
                        <a:rPr lang="en" sz="1300"/>
                        <a:t>G</a:t>
                      </a:r>
                      <a:endParaRPr sz="1300"/>
                    </a:p>
                  </a:txBody>
                  <a:tcPr marT="91425" marB="91425" marR="91425" marL="91425"/>
                </a:tc>
                <a:tc>
                  <a:txBody>
                    <a:bodyPr/>
                    <a:lstStyle/>
                    <a:p>
                      <a:pPr indent="0" lvl="0" marL="0" rtl="0" algn="l">
                        <a:spcBef>
                          <a:spcPts val="0"/>
                        </a:spcBef>
                        <a:spcAft>
                          <a:spcPts val="0"/>
                        </a:spcAft>
                        <a:buNone/>
                      </a:pPr>
                      <a:r>
                        <a:rPr lang="en" sz="1300"/>
                        <a:t>A</a:t>
                      </a:r>
                      <a:endParaRPr sz="1300"/>
                    </a:p>
                  </a:txBody>
                  <a:tcPr marT="91425" marB="91425" marR="91425" marL="91425"/>
                </a:tc>
                <a:tc>
                  <a:txBody>
                    <a:bodyPr/>
                    <a:lstStyle/>
                    <a:p>
                      <a:pPr indent="0" lvl="0" marL="0" rtl="0" algn="l">
                        <a:spcBef>
                          <a:spcPts val="0"/>
                        </a:spcBef>
                        <a:spcAft>
                          <a:spcPts val="0"/>
                        </a:spcAft>
                        <a:buNone/>
                      </a:pPr>
                      <a:r>
                        <a:rPr lang="en" sz="1300"/>
                        <a:t>29</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PASS</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NS=3;</a:t>
                      </a:r>
                      <a:br>
                        <a:rPr lang="en" sz="1200">
                          <a:solidFill>
                            <a:schemeClr val="dk2"/>
                          </a:solidFill>
                        </a:rPr>
                      </a:br>
                      <a:r>
                        <a:rPr lang="en" sz="1200">
                          <a:solidFill>
                            <a:schemeClr val="dk2"/>
                          </a:solidFill>
                        </a:rPr>
                        <a:t>DP=14;</a:t>
                      </a:r>
                      <a:br>
                        <a:rPr lang="en" sz="1200">
                          <a:solidFill>
                            <a:schemeClr val="dk2"/>
                          </a:solidFill>
                        </a:rPr>
                      </a:br>
                      <a:r>
                        <a:rPr lang="en" sz="1200">
                          <a:solidFill>
                            <a:schemeClr val="dk2"/>
                          </a:solidFill>
                        </a:rPr>
                        <a:t>AF=0.5;</a:t>
                      </a:r>
                      <a:br>
                        <a:rPr lang="en" sz="1200">
                          <a:solidFill>
                            <a:schemeClr val="dk2"/>
                          </a:solidFill>
                        </a:rPr>
                      </a:br>
                      <a:r>
                        <a:rPr lang="en" sz="1200">
                          <a:solidFill>
                            <a:schemeClr val="dk2"/>
                          </a:solidFill>
                        </a:rPr>
                        <a:t>DB;H2</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GT:</a:t>
                      </a:r>
                      <a:br>
                        <a:rPr lang="en" sz="1200">
                          <a:solidFill>
                            <a:schemeClr val="dk2"/>
                          </a:solidFill>
                        </a:rPr>
                      </a:br>
                      <a:r>
                        <a:rPr lang="en" sz="1200">
                          <a:solidFill>
                            <a:schemeClr val="dk2"/>
                          </a:solidFill>
                        </a:rPr>
                        <a:t>GQ:</a:t>
                      </a:r>
                      <a:br>
                        <a:rPr lang="en" sz="1200">
                          <a:solidFill>
                            <a:schemeClr val="dk2"/>
                          </a:solidFill>
                        </a:rPr>
                      </a:br>
                      <a:r>
                        <a:rPr lang="en" sz="1200">
                          <a:solidFill>
                            <a:schemeClr val="dk2"/>
                          </a:solidFill>
                        </a:rPr>
                        <a:t>DP:</a:t>
                      </a:r>
                      <a:br>
                        <a:rPr lang="en" sz="1200">
                          <a:solidFill>
                            <a:schemeClr val="dk2"/>
                          </a:solidFill>
                        </a:rPr>
                      </a:br>
                      <a:r>
                        <a:rPr lang="en" sz="1200">
                          <a:solidFill>
                            <a:schemeClr val="dk2"/>
                          </a:solidFill>
                        </a:rPr>
                        <a:t>HQ</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0|0: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1:</a:t>
                      </a:r>
                      <a:br>
                        <a:rPr lang="en" sz="1200">
                          <a:solidFill>
                            <a:schemeClr val="dk2"/>
                          </a:solidFill>
                        </a:rPr>
                      </a:br>
                      <a:r>
                        <a:rPr lang="en" sz="1200">
                          <a:solidFill>
                            <a:schemeClr val="dk2"/>
                          </a:solidFill>
                        </a:rPr>
                        <a:t>51,51</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8:</a:t>
                      </a:r>
                      <a:br>
                        <a:rPr lang="en" sz="1200">
                          <a:solidFill>
                            <a:schemeClr val="dk2"/>
                          </a:solidFill>
                        </a:rPr>
                      </a:br>
                      <a:r>
                        <a:rPr lang="en" sz="1200">
                          <a:solidFill>
                            <a:schemeClr val="dk2"/>
                          </a:solidFill>
                        </a:rPr>
                        <a:t>51,51</a:t>
                      </a:r>
                      <a:endParaRPr sz="1300">
                        <a:solidFill>
                          <a:schemeClr val="dk1"/>
                        </a:solidFill>
                      </a:endParaRPr>
                    </a:p>
                  </a:txBody>
                  <a:tcPr marT="91425" marB="91425" marR="91425" marL="91425"/>
                </a:tc>
              </a:tr>
            </a:tbl>
          </a:graphicData>
        </a:graphic>
      </p:graphicFrame>
      <p:sp>
        <p:nvSpPr>
          <p:cNvPr id="1296" name="Google Shape;1296;p123"/>
          <p:cNvSpPr/>
          <p:nvPr/>
        </p:nvSpPr>
        <p:spPr>
          <a:xfrm>
            <a:off x="78275" y="1495300"/>
            <a:ext cx="33528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Unique Identifiers for the Variant.</a:t>
            </a:r>
            <a:endParaRPr>
              <a:solidFill>
                <a:schemeClr val="lt1"/>
              </a:solidFill>
            </a:endParaRPr>
          </a:p>
        </p:txBody>
      </p:sp>
      <p:sp>
        <p:nvSpPr>
          <p:cNvPr id="1297" name="Google Shape;1297;p123"/>
          <p:cNvSpPr/>
          <p:nvPr/>
        </p:nvSpPr>
        <p:spPr>
          <a:xfrm rot="3872255">
            <a:off x="985186" y="2409297"/>
            <a:ext cx="1596580" cy="416657"/>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98" name="Google Shape;1298;p123"/>
          <p:cNvSpPr/>
          <p:nvPr/>
        </p:nvSpPr>
        <p:spPr>
          <a:xfrm>
            <a:off x="2847250" y="2131325"/>
            <a:ext cx="4782900" cy="9831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You can look up these IDs databases to learn more about variants</a:t>
            </a:r>
            <a:br>
              <a:rPr lang="en">
                <a:solidFill>
                  <a:schemeClr val="lt1"/>
                </a:solidFill>
              </a:rPr>
            </a:br>
            <a:r>
              <a:rPr lang="en">
                <a:solidFill>
                  <a:schemeClr val="lt1"/>
                </a:solidFill>
              </a:rPr>
              <a:t>For this SNP you can look it up in dbSNP</a:t>
            </a:r>
            <a:endParaRPr>
              <a:solidFill>
                <a:schemeClr val="lt1"/>
              </a:solidFill>
            </a:endParaRPr>
          </a:p>
        </p:txBody>
      </p:sp>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2" name="Shape 1302"/>
        <p:cNvGrpSpPr/>
        <p:nvPr/>
      </p:nvGrpSpPr>
      <p:grpSpPr>
        <a:xfrm>
          <a:off x="0" y="0"/>
          <a:ext cx="0" cy="0"/>
          <a:chOff x="0" y="0"/>
          <a:chExt cx="0" cy="0"/>
        </a:xfrm>
      </p:grpSpPr>
      <p:sp>
        <p:nvSpPr>
          <p:cNvPr id="1303" name="Google Shape;1303;p1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VCF</a:t>
            </a:r>
            <a:endParaRPr/>
          </a:p>
        </p:txBody>
      </p:sp>
      <p:sp>
        <p:nvSpPr>
          <p:cNvPr id="1304" name="Google Shape;1304;p124"/>
          <p:cNvSpPr txBox="1"/>
          <p:nvPr>
            <p:ph idx="1" type="body"/>
          </p:nvPr>
        </p:nvSpPr>
        <p:spPr>
          <a:xfrm>
            <a:off x="225325" y="1017725"/>
            <a:ext cx="8607000" cy="713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t>#CHROM POS ID REF ALT QUAL FILTER INFO FORMAT NA00001 NA00002</a:t>
            </a:r>
            <a:br>
              <a:rPr lang="en" sz="1200"/>
            </a:br>
            <a:r>
              <a:rPr lang="en" sz="1200"/>
              <a:t>20 14370 rs6054257 G A 29 PASS NS=3;DP=14;AF=0.5;DB;H2 GT:GQ:DP:HQ 0|0:48:1:51,51 1|0:48:8:51,51</a:t>
            </a:r>
            <a:endParaRPr sz="1200"/>
          </a:p>
        </p:txBody>
      </p:sp>
      <p:graphicFrame>
        <p:nvGraphicFramePr>
          <p:cNvPr id="1305" name="Google Shape;1305;p124"/>
          <p:cNvGraphicFramePr/>
          <p:nvPr/>
        </p:nvGraphicFramePr>
        <p:xfrm>
          <a:off x="311700" y="3333750"/>
          <a:ext cx="3000000" cy="3000000"/>
        </p:xfrm>
        <a:graphic>
          <a:graphicData uri="http://schemas.openxmlformats.org/drawingml/2006/table">
            <a:tbl>
              <a:tblPr>
                <a:noFill/>
                <a:tableStyleId>{0114EE08-D228-4DDB-AFAC-9181D4F78BFE}</a:tableStyleId>
              </a:tblPr>
              <a:tblGrid>
                <a:gridCol w="940475"/>
                <a:gridCol w="624425"/>
                <a:gridCol w="782450"/>
                <a:gridCol w="536650"/>
                <a:gridCol w="516150"/>
                <a:gridCol w="680050"/>
                <a:gridCol w="720975"/>
                <a:gridCol w="1458425"/>
                <a:gridCol w="782450"/>
                <a:gridCol w="782450"/>
                <a:gridCol w="782450"/>
              </a:tblGrid>
              <a:tr h="568550">
                <a:tc>
                  <a:txBody>
                    <a:bodyPr/>
                    <a:lstStyle/>
                    <a:p>
                      <a:pPr indent="0" lvl="0" marL="0" rtl="0" algn="l">
                        <a:spcBef>
                          <a:spcPts val="0"/>
                        </a:spcBef>
                        <a:spcAft>
                          <a:spcPts val="0"/>
                        </a:spcAft>
                        <a:buNone/>
                      </a:pPr>
                      <a:r>
                        <a:rPr lang="en" sz="1300"/>
                        <a:t>CHROM</a:t>
                      </a:r>
                      <a:endParaRPr sz="1300"/>
                    </a:p>
                  </a:txBody>
                  <a:tcPr marT="91425" marB="91425" marR="91425" marL="91425"/>
                </a:tc>
                <a:tc>
                  <a:txBody>
                    <a:bodyPr/>
                    <a:lstStyle/>
                    <a:p>
                      <a:pPr indent="0" lvl="0" marL="0" rtl="0" algn="l">
                        <a:spcBef>
                          <a:spcPts val="0"/>
                        </a:spcBef>
                        <a:spcAft>
                          <a:spcPts val="0"/>
                        </a:spcAft>
                        <a:buNone/>
                      </a:pPr>
                      <a:r>
                        <a:rPr lang="en" sz="1300"/>
                        <a:t>POS</a:t>
                      </a:r>
                      <a:endParaRPr sz="1300"/>
                    </a:p>
                  </a:txBody>
                  <a:tcPr marT="91425" marB="91425" marR="91425" marL="91425"/>
                </a:tc>
                <a:tc>
                  <a:txBody>
                    <a:bodyPr/>
                    <a:lstStyle/>
                    <a:p>
                      <a:pPr indent="0" lvl="0" marL="0" rtl="0" algn="l">
                        <a:spcBef>
                          <a:spcPts val="0"/>
                        </a:spcBef>
                        <a:spcAft>
                          <a:spcPts val="0"/>
                        </a:spcAft>
                        <a:buNone/>
                      </a:pPr>
                      <a:r>
                        <a:rPr lang="en" sz="1300"/>
                        <a:t>ID</a:t>
                      </a:r>
                      <a:endParaRPr sz="1300"/>
                    </a:p>
                  </a:txBody>
                  <a:tcPr marT="91425" marB="91425" marR="91425" marL="91425"/>
                </a:tc>
                <a:tc>
                  <a:txBody>
                    <a:bodyPr/>
                    <a:lstStyle/>
                    <a:p>
                      <a:pPr indent="0" lvl="0" marL="0" rtl="0" algn="l">
                        <a:spcBef>
                          <a:spcPts val="0"/>
                        </a:spcBef>
                        <a:spcAft>
                          <a:spcPts val="0"/>
                        </a:spcAft>
                        <a:buNone/>
                      </a:pPr>
                      <a:r>
                        <a:rPr lang="en" sz="1300"/>
                        <a:t>REF</a:t>
                      </a:r>
                      <a:endParaRPr sz="1300"/>
                    </a:p>
                  </a:txBody>
                  <a:tcPr marT="91425" marB="91425" marR="91425" marL="91425"/>
                </a:tc>
                <a:tc>
                  <a:txBody>
                    <a:bodyPr/>
                    <a:lstStyle/>
                    <a:p>
                      <a:pPr indent="0" lvl="0" marL="0" rtl="0" algn="l">
                        <a:spcBef>
                          <a:spcPts val="0"/>
                        </a:spcBef>
                        <a:spcAft>
                          <a:spcPts val="0"/>
                        </a:spcAft>
                        <a:buNone/>
                      </a:pPr>
                      <a:r>
                        <a:rPr lang="en" sz="1300"/>
                        <a:t>ALT</a:t>
                      </a:r>
                      <a:endParaRPr sz="1300"/>
                    </a:p>
                  </a:txBody>
                  <a:tcPr marT="91425" marB="91425" marR="91425" marL="91425"/>
                </a:tc>
                <a:tc>
                  <a:txBody>
                    <a:bodyPr/>
                    <a:lstStyle/>
                    <a:p>
                      <a:pPr indent="0" lvl="0" marL="0" rtl="0" algn="l">
                        <a:spcBef>
                          <a:spcPts val="0"/>
                        </a:spcBef>
                        <a:spcAft>
                          <a:spcPts val="0"/>
                        </a:spcAft>
                        <a:buNone/>
                      </a:pPr>
                      <a:r>
                        <a:rPr lang="en" sz="1300"/>
                        <a:t>QUAL</a:t>
                      </a:r>
                      <a:endParaRPr sz="1300"/>
                    </a:p>
                  </a:txBody>
                  <a:tcPr marT="91425" marB="91425" marR="91425" marL="91425"/>
                </a:tc>
                <a:tc>
                  <a:txBody>
                    <a:bodyPr/>
                    <a:lstStyle/>
                    <a:p>
                      <a:pPr indent="0" lvl="0" marL="0" rtl="0" algn="l">
                        <a:spcBef>
                          <a:spcPts val="0"/>
                        </a:spcBef>
                        <a:spcAft>
                          <a:spcPts val="0"/>
                        </a:spcAft>
                        <a:buNone/>
                      </a:pPr>
                      <a:r>
                        <a:rPr lang="en" sz="1200"/>
                        <a:t>FILTER</a:t>
                      </a:r>
                      <a:endParaRPr sz="1200"/>
                    </a:p>
                  </a:txBody>
                  <a:tcPr marT="91425" marB="91425" marR="91425" marL="91425"/>
                </a:tc>
                <a:tc>
                  <a:txBody>
                    <a:bodyPr/>
                    <a:lstStyle/>
                    <a:p>
                      <a:pPr indent="0" lvl="0" marL="0" rtl="0" algn="l">
                        <a:spcBef>
                          <a:spcPts val="0"/>
                        </a:spcBef>
                        <a:spcAft>
                          <a:spcPts val="0"/>
                        </a:spcAft>
                        <a:buNone/>
                      </a:pPr>
                      <a:r>
                        <a:rPr lang="en" sz="1300"/>
                        <a:t>INFO</a:t>
                      </a:r>
                      <a:endParaRPr sz="1300"/>
                    </a:p>
                  </a:txBody>
                  <a:tcPr marT="91425" marB="91425" marR="91425" marL="91425"/>
                </a:tc>
                <a:tc>
                  <a:txBody>
                    <a:bodyPr/>
                    <a:lstStyle/>
                    <a:p>
                      <a:pPr indent="0" lvl="0" marL="0" rtl="0" algn="l">
                        <a:spcBef>
                          <a:spcPts val="0"/>
                        </a:spcBef>
                        <a:spcAft>
                          <a:spcPts val="0"/>
                        </a:spcAft>
                        <a:buNone/>
                      </a:pPr>
                      <a:r>
                        <a:rPr lang="en" sz="1000"/>
                        <a:t>FORMAT</a:t>
                      </a:r>
                      <a:endParaRPr sz="1000"/>
                    </a:p>
                  </a:txBody>
                  <a:tcPr marT="91425" marB="91425" marR="91425" marL="91425"/>
                </a:tc>
                <a:tc>
                  <a:txBody>
                    <a:bodyPr/>
                    <a:lstStyle/>
                    <a:p>
                      <a:pPr indent="0" lvl="0" marL="0" rtl="0" algn="l">
                        <a:spcBef>
                          <a:spcPts val="0"/>
                        </a:spcBef>
                        <a:spcAft>
                          <a:spcPts val="0"/>
                        </a:spcAft>
                        <a:buNone/>
                      </a:pPr>
                      <a:r>
                        <a:rPr lang="en" sz="1300"/>
                        <a:t>NA..1</a:t>
                      </a:r>
                      <a:endParaRPr sz="1300"/>
                    </a:p>
                  </a:txBody>
                  <a:tcPr marT="91425" marB="91425" marR="91425" marL="91425"/>
                </a:tc>
                <a:tc>
                  <a:txBody>
                    <a:bodyPr/>
                    <a:lstStyle/>
                    <a:p>
                      <a:pPr indent="0" lvl="0" marL="0" rtl="0" algn="l">
                        <a:spcBef>
                          <a:spcPts val="0"/>
                        </a:spcBef>
                        <a:spcAft>
                          <a:spcPts val="0"/>
                        </a:spcAft>
                        <a:buNone/>
                      </a:pPr>
                      <a:r>
                        <a:rPr lang="en" sz="1300">
                          <a:solidFill>
                            <a:schemeClr val="dk1"/>
                          </a:solidFill>
                        </a:rPr>
                        <a:t>NA..2</a:t>
                      </a:r>
                      <a:endParaRPr sz="1300"/>
                    </a:p>
                  </a:txBody>
                  <a:tcPr marT="91425" marB="91425" marR="91425" marL="91425"/>
                </a:tc>
              </a:tr>
              <a:tr h="859600">
                <a:tc>
                  <a:txBody>
                    <a:bodyPr/>
                    <a:lstStyle/>
                    <a:p>
                      <a:pPr indent="0" lvl="0" marL="0" rtl="0" algn="l">
                        <a:spcBef>
                          <a:spcPts val="0"/>
                        </a:spcBef>
                        <a:spcAft>
                          <a:spcPts val="0"/>
                        </a:spcAft>
                        <a:buNone/>
                      </a:pPr>
                      <a:r>
                        <a:rPr lang="en" sz="1300"/>
                        <a:t>20</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14370</a:t>
                      </a:r>
                      <a:endParaRPr sz="1300"/>
                    </a:p>
                  </a:txBody>
                  <a:tcPr marT="91425" marB="91425" marR="91425" marL="91425"/>
                </a:tc>
                <a:tc>
                  <a:txBody>
                    <a:bodyPr/>
                    <a:lstStyle/>
                    <a:p>
                      <a:pPr indent="0" lvl="0" marL="0" rtl="0" algn="l">
                        <a:lnSpc>
                          <a:spcPct val="115000"/>
                        </a:lnSpc>
                        <a:spcBef>
                          <a:spcPts val="0"/>
                        </a:spcBef>
                        <a:spcAft>
                          <a:spcPts val="1200"/>
                        </a:spcAft>
                        <a:buNone/>
                      </a:pPr>
                      <a:r>
                        <a:rPr lang="en" sz="900">
                          <a:solidFill>
                            <a:schemeClr val="dk2"/>
                          </a:solidFill>
                        </a:rPr>
                        <a:t>rs6054257</a:t>
                      </a:r>
                      <a:endParaRPr sz="1000"/>
                    </a:p>
                  </a:txBody>
                  <a:tcPr marT="91425" marB="91425" marR="91425" marL="91425"/>
                </a:tc>
                <a:tc>
                  <a:txBody>
                    <a:bodyPr/>
                    <a:lstStyle/>
                    <a:p>
                      <a:pPr indent="0" lvl="0" marL="0" rtl="0" algn="l">
                        <a:spcBef>
                          <a:spcPts val="0"/>
                        </a:spcBef>
                        <a:spcAft>
                          <a:spcPts val="0"/>
                        </a:spcAft>
                        <a:buNone/>
                      </a:pPr>
                      <a:r>
                        <a:rPr lang="en" sz="1300"/>
                        <a:t>G</a:t>
                      </a:r>
                      <a:endParaRPr sz="1300"/>
                    </a:p>
                  </a:txBody>
                  <a:tcPr marT="91425" marB="91425" marR="91425" marL="91425"/>
                </a:tc>
                <a:tc>
                  <a:txBody>
                    <a:bodyPr/>
                    <a:lstStyle/>
                    <a:p>
                      <a:pPr indent="0" lvl="0" marL="0" rtl="0" algn="l">
                        <a:spcBef>
                          <a:spcPts val="0"/>
                        </a:spcBef>
                        <a:spcAft>
                          <a:spcPts val="0"/>
                        </a:spcAft>
                        <a:buNone/>
                      </a:pPr>
                      <a:r>
                        <a:rPr lang="en" sz="1300"/>
                        <a:t>A</a:t>
                      </a:r>
                      <a:endParaRPr sz="1300"/>
                    </a:p>
                  </a:txBody>
                  <a:tcPr marT="91425" marB="91425" marR="91425" marL="91425"/>
                </a:tc>
                <a:tc>
                  <a:txBody>
                    <a:bodyPr/>
                    <a:lstStyle/>
                    <a:p>
                      <a:pPr indent="0" lvl="0" marL="0" rtl="0" algn="l">
                        <a:spcBef>
                          <a:spcPts val="0"/>
                        </a:spcBef>
                        <a:spcAft>
                          <a:spcPts val="0"/>
                        </a:spcAft>
                        <a:buNone/>
                      </a:pPr>
                      <a:r>
                        <a:rPr lang="en" sz="1300"/>
                        <a:t>29</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PASS</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NS=3;</a:t>
                      </a:r>
                      <a:br>
                        <a:rPr lang="en" sz="1200">
                          <a:solidFill>
                            <a:schemeClr val="dk2"/>
                          </a:solidFill>
                        </a:rPr>
                      </a:br>
                      <a:r>
                        <a:rPr lang="en" sz="1200">
                          <a:solidFill>
                            <a:schemeClr val="dk2"/>
                          </a:solidFill>
                        </a:rPr>
                        <a:t>DP=14;</a:t>
                      </a:r>
                      <a:br>
                        <a:rPr lang="en" sz="1200">
                          <a:solidFill>
                            <a:schemeClr val="dk2"/>
                          </a:solidFill>
                        </a:rPr>
                      </a:br>
                      <a:r>
                        <a:rPr lang="en" sz="1200">
                          <a:solidFill>
                            <a:schemeClr val="dk2"/>
                          </a:solidFill>
                        </a:rPr>
                        <a:t>AF=0.5;</a:t>
                      </a:r>
                      <a:br>
                        <a:rPr lang="en" sz="1200">
                          <a:solidFill>
                            <a:schemeClr val="dk2"/>
                          </a:solidFill>
                        </a:rPr>
                      </a:br>
                      <a:r>
                        <a:rPr lang="en" sz="1200">
                          <a:solidFill>
                            <a:schemeClr val="dk2"/>
                          </a:solidFill>
                        </a:rPr>
                        <a:t>DB;H2</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GT:</a:t>
                      </a:r>
                      <a:br>
                        <a:rPr lang="en" sz="1200">
                          <a:solidFill>
                            <a:schemeClr val="dk2"/>
                          </a:solidFill>
                        </a:rPr>
                      </a:br>
                      <a:r>
                        <a:rPr lang="en" sz="1200">
                          <a:solidFill>
                            <a:schemeClr val="dk2"/>
                          </a:solidFill>
                        </a:rPr>
                        <a:t>GQ:</a:t>
                      </a:r>
                      <a:br>
                        <a:rPr lang="en" sz="1200">
                          <a:solidFill>
                            <a:schemeClr val="dk2"/>
                          </a:solidFill>
                        </a:rPr>
                      </a:br>
                      <a:r>
                        <a:rPr lang="en" sz="1200">
                          <a:solidFill>
                            <a:schemeClr val="dk2"/>
                          </a:solidFill>
                        </a:rPr>
                        <a:t>DP:</a:t>
                      </a:r>
                      <a:br>
                        <a:rPr lang="en" sz="1200">
                          <a:solidFill>
                            <a:schemeClr val="dk2"/>
                          </a:solidFill>
                        </a:rPr>
                      </a:br>
                      <a:r>
                        <a:rPr lang="en" sz="1200">
                          <a:solidFill>
                            <a:schemeClr val="dk2"/>
                          </a:solidFill>
                        </a:rPr>
                        <a:t>HQ</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0|0: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1:</a:t>
                      </a:r>
                      <a:br>
                        <a:rPr lang="en" sz="1200">
                          <a:solidFill>
                            <a:schemeClr val="dk2"/>
                          </a:solidFill>
                        </a:rPr>
                      </a:br>
                      <a:r>
                        <a:rPr lang="en" sz="1200">
                          <a:solidFill>
                            <a:schemeClr val="dk2"/>
                          </a:solidFill>
                        </a:rPr>
                        <a:t>51,51</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8:</a:t>
                      </a:r>
                      <a:br>
                        <a:rPr lang="en" sz="1200">
                          <a:solidFill>
                            <a:schemeClr val="dk2"/>
                          </a:solidFill>
                        </a:rPr>
                      </a:br>
                      <a:r>
                        <a:rPr lang="en" sz="1200">
                          <a:solidFill>
                            <a:schemeClr val="dk2"/>
                          </a:solidFill>
                        </a:rPr>
                        <a:t>51,51</a:t>
                      </a:r>
                      <a:endParaRPr sz="1300">
                        <a:solidFill>
                          <a:schemeClr val="dk1"/>
                        </a:solidFill>
                      </a:endParaRPr>
                    </a:p>
                  </a:txBody>
                  <a:tcPr marT="91425" marB="91425" marR="91425" marL="91425"/>
                </a:tc>
              </a:tr>
            </a:tbl>
          </a:graphicData>
        </a:graphic>
      </p:graphicFrame>
      <p:sp>
        <p:nvSpPr>
          <p:cNvPr id="1306" name="Google Shape;1306;p124"/>
          <p:cNvSpPr/>
          <p:nvPr/>
        </p:nvSpPr>
        <p:spPr>
          <a:xfrm>
            <a:off x="840275" y="1495300"/>
            <a:ext cx="33528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Bases in the REFerence</a:t>
            </a:r>
            <a:endParaRPr>
              <a:solidFill>
                <a:schemeClr val="lt1"/>
              </a:solidFill>
            </a:endParaRPr>
          </a:p>
        </p:txBody>
      </p:sp>
      <p:sp>
        <p:nvSpPr>
          <p:cNvPr id="1307" name="Google Shape;1307;p124"/>
          <p:cNvSpPr/>
          <p:nvPr/>
        </p:nvSpPr>
        <p:spPr>
          <a:xfrm rot="3872255">
            <a:off x="1747186" y="2409297"/>
            <a:ext cx="1596580" cy="416657"/>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1" name="Shape 1311"/>
        <p:cNvGrpSpPr/>
        <p:nvPr/>
      </p:nvGrpSpPr>
      <p:grpSpPr>
        <a:xfrm>
          <a:off x="0" y="0"/>
          <a:ext cx="0" cy="0"/>
          <a:chOff x="0" y="0"/>
          <a:chExt cx="0" cy="0"/>
        </a:xfrm>
      </p:grpSpPr>
      <p:sp>
        <p:nvSpPr>
          <p:cNvPr id="1312" name="Google Shape;1312;p1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VCF</a:t>
            </a:r>
            <a:endParaRPr/>
          </a:p>
        </p:txBody>
      </p:sp>
      <p:sp>
        <p:nvSpPr>
          <p:cNvPr id="1313" name="Google Shape;1313;p125"/>
          <p:cNvSpPr txBox="1"/>
          <p:nvPr>
            <p:ph idx="1" type="body"/>
          </p:nvPr>
        </p:nvSpPr>
        <p:spPr>
          <a:xfrm>
            <a:off x="225325" y="1017725"/>
            <a:ext cx="8607000" cy="713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t>#CHROM POS ID REF ALT QUAL FILTER INFO FORMAT NA00001 NA00002</a:t>
            </a:r>
            <a:br>
              <a:rPr lang="en" sz="1200"/>
            </a:br>
            <a:r>
              <a:rPr lang="en" sz="1200"/>
              <a:t>20 14370 rs6054257 G A 29 PASS NS=3;DP=14;AF=0.5;DB;H2 GT:GQ:DP:HQ 0|0:48:1:51,51 1|0:48:8:51,51</a:t>
            </a:r>
            <a:endParaRPr sz="1200"/>
          </a:p>
        </p:txBody>
      </p:sp>
      <p:graphicFrame>
        <p:nvGraphicFramePr>
          <p:cNvPr id="1314" name="Google Shape;1314;p125"/>
          <p:cNvGraphicFramePr/>
          <p:nvPr/>
        </p:nvGraphicFramePr>
        <p:xfrm>
          <a:off x="311700" y="3333750"/>
          <a:ext cx="3000000" cy="3000000"/>
        </p:xfrm>
        <a:graphic>
          <a:graphicData uri="http://schemas.openxmlformats.org/drawingml/2006/table">
            <a:tbl>
              <a:tblPr>
                <a:noFill/>
                <a:tableStyleId>{0114EE08-D228-4DDB-AFAC-9181D4F78BFE}</a:tableStyleId>
              </a:tblPr>
              <a:tblGrid>
                <a:gridCol w="940475"/>
                <a:gridCol w="624425"/>
                <a:gridCol w="782450"/>
                <a:gridCol w="536650"/>
                <a:gridCol w="516150"/>
                <a:gridCol w="680050"/>
                <a:gridCol w="720975"/>
                <a:gridCol w="1458425"/>
                <a:gridCol w="782450"/>
                <a:gridCol w="782450"/>
                <a:gridCol w="782450"/>
              </a:tblGrid>
              <a:tr h="568550">
                <a:tc>
                  <a:txBody>
                    <a:bodyPr/>
                    <a:lstStyle/>
                    <a:p>
                      <a:pPr indent="0" lvl="0" marL="0" rtl="0" algn="l">
                        <a:spcBef>
                          <a:spcPts val="0"/>
                        </a:spcBef>
                        <a:spcAft>
                          <a:spcPts val="0"/>
                        </a:spcAft>
                        <a:buNone/>
                      </a:pPr>
                      <a:r>
                        <a:rPr lang="en" sz="1300"/>
                        <a:t>CHROM</a:t>
                      </a:r>
                      <a:endParaRPr sz="1300"/>
                    </a:p>
                  </a:txBody>
                  <a:tcPr marT="91425" marB="91425" marR="91425" marL="91425"/>
                </a:tc>
                <a:tc>
                  <a:txBody>
                    <a:bodyPr/>
                    <a:lstStyle/>
                    <a:p>
                      <a:pPr indent="0" lvl="0" marL="0" rtl="0" algn="l">
                        <a:spcBef>
                          <a:spcPts val="0"/>
                        </a:spcBef>
                        <a:spcAft>
                          <a:spcPts val="0"/>
                        </a:spcAft>
                        <a:buNone/>
                      </a:pPr>
                      <a:r>
                        <a:rPr lang="en" sz="1300"/>
                        <a:t>POS</a:t>
                      </a:r>
                      <a:endParaRPr sz="1300"/>
                    </a:p>
                  </a:txBody>
                  <a:tcPr marT="91425" marB="91425" marR="91425" marL="91425"/>
                </a:tc>
                <a:tc>
                  <a:txBody>
                    <a:bodyPr/>
                    <a:lstStyle/>
                    <a:p>
                      <a:pPr indent="0" lvl="0" marL="0" rtl="0" algn="l">
                        <a:spcBef>
                          <a:spcPts val="0"/>
                        </a:spcBef>
                        <a:spcAft>
                          <a:spcPts val="0"/>
                        </a:spcAft>
                        <a:buNone/>
                      </a:pPr>
                      <a:r>
                        <a:rPr lang="en" sz="1300"/>
                        <a:t>ID</a:t>
                      </a:r>
                      <a:endParaRPr sz="1300"/>
                    </a:p>
                  </a:txBody>
                  <a:tcPr marT="91425" marB="91425" marR="91425" marL="91425"/>
                </a:tc>
                <a:tc>
                  <a:txBody>
                    <a:bodyPr/>
                    <a:lstStyle/>
                    <a:p>
                      <a:pPr indent="0" lvl="0" marL="0" rtl="0" algn="l">
                        <a:spcBef>
                          <a:spcPts val="0"/>
                        </a:spcBef>
                        <a:spcAft>
                          <a:spcPts val="0"/>
                        </a:spcAft>
                        <a:buNone/>
                      </a:pPr>
                      <a:r>
                        <a:rPr lang="en" sz="1300"/>
                        <a:t>REF</a:t>
                      </a:r>
                      <a:endParaRPr sz="1300"/>
                    </a:p>
                  </a:txBody>
                  <a:tcPr marT="91425" marB="91425" marR="91425" marL="91425"/>
                </a:tc>
                <a:tc>
                  <a:txBody>
                    <a:bodyPr/>
                    <a:lstStyle/>
                    <a:p>
                      <a:pPr indent="0" lvl="0" marL="0" rtl="0" algn="l">
                        <a:spcBef>
                          <a:spcPts val="0"/>
                        </a:spcBef>
                        <a:spcAft>
                          <a:spcPts val="0"/>
                        </a:spcAft>
                        <a:buNone/>
                      </a:pPr>
                      <a:r>
                        <a:rPr lang="en" sz="1300"/>
                        <a:t>ALT</a:t>
                      </a:r>
                      <a:endParaRPr sz="1300"/>
                    </a:p>
                  </a:txBody>
                  <a:tcPr marT="91425" marB="91425" marR="91425" marL="91425"/>
                </a:tc>
                <a:tc>
                  <a:txBody>
                    <a:bodyPr/>
                    <a:lstStyle/>
                    <a:p>
                      <a:pPr indent="0" lvl="0" marL="0" rtl="0" algn="l">
                        <a:spcBef>
                          <a:spcPts val="0"/>
                        </a:spcBef>
                        <a:spcAft>
                          <a:spcPts val="0"/>
                        </a:spcAft>
                        <a:buNone/>
                      </a:pPr>
                      <a:r>
                        <a:rPr lang="en" sz="1300"/>
                        <a:t>QUAL</a:t>
                      </a:r>
                      <a:endParaRPr sz="1300"/>
                    </a:p>
                  </a:txBody>
                  <a:tcPr marT="91425" marB="91425" marR="91425" marL="91425"/>
                </a:tc>
                <a:tc>
                  <a:txBody>
                    <a:bodyPr/>
                    <a:lstStyle/>
                    <a:p>
                      <a:pPr indent="0" lvl="0" marL="0" rtl="0" algn="l">
                        <a:spcBef>
                          <a:spcPts val="0"/>
                        </a:spcBef>
                        <a:spcAft>
                          <a:spcPts val="0"/>
                        </a:spcAft>
                        <a:buNone/>
                      </a:pPr>
                      <a:r>
                        <a:rPr lang="en" sz="1200"/>
                        <a:t>FILTER</a:t>
                      </a:r>
                      <a:endParaRPr sz="1200"/>
                    </a:p>
                  </a:txBody>
                  <a:tcPr marT="91425" marB="91425" marR="91425" marL="91425"/>
                </a:tc>
                <a:tc>
                  <a:txBody>
                    <a:bodyPr/>
                    <a:lstStyle/>
                    <a:p>
                      <a:pPr indent="0" lvl="0" marL="0" rtl="0" algn="l">
                        <a:spcBef>
                          <a:spcPts val="0"/>
                        </a:spcBef>
                        <a:spcAft>
                          <a:spcPts val="0"/>
                        </a:spcAft>
                        <a:buNone/>
                      </a:pPr>
                      <a:r>
                        <a:rPr lang="en" sz="1300"/>
                        <a:t>INFO</a:t>
                      </a:r>
                      <a:endParaRPr sz="1300"/>
                    </a:p>
                  </a:txBody>
                  <a:tcPr marT="91425" marB="91425" marR="91425" marL="91425"/>
                </a:tc>
                <a:tc>
                  <a:txBody>
                    <a:bodyPr/>
                    <a:lstStyle/>
                    <a:p>
                      <a:pPr indent="0" lvl="0" marL="0" rtl="0" algn="l">
                        <a:spcBef>
                          <a:spcPts val="0"/>
                        </a:spcBef>
                        <a:spcAft>
                          <a:spcPts val="0"/>
                        </a:spcAft>
                        <a:buNone/>
                      </a:pPr>
                      <a:r>
                        <a:rPr lang="en" sz="1000"/>
                        <a:t>FORMAT</a:t>
                      </a:r>
                      <a:endParaRPr sz="1000"/>
                    </a:p>
                  </a:txBody>
                  <a:tcPr marT="91425" marB="91425" marR="91425" marL="91425"/>
                </a:tc>
                <a:tc>
                  <a:txBody>
                    <a:bodyPr/>
                    <a:lstStyle/>
                    <a:p>
                      <a:pPr indent="0" lvl="0" marL="0" rtl="0" algn="l">
                        <a:spcBef>
                          <a:spcPts val="0"/>
                        </a:spcBef>
                        <a:spcAft>
                          <a:spcPts val="0"/>
                        </a:spcAft>
                        <a:buNone/>
                      </a:pPr>
                      <a:r>
                        <a:rPr lang="en" sz="1300"/>
                        <a:t>NA..1</a:t>
                      </a:r>
                      <a:endParaRPr sz="1300"/>
                    </a:p>
                  </a:txBody>
                  <a:tcPr marT="91425" marB="91425" marR="91425" marL="91425"/>
                </a:tc>
                <a:tc>
                  <a:txBody>
                    <a:bodyPr/>
                    <a:lstStyle/>
                    <a:p>
                      <a:pPr indent="0" lvl="0" marL="0" rtl="0" algn="l">
                        <a:spcBef>
                          <a:spcPts val="0"/>
                        </a:spcBef>
                        <a:spcAft>
                          <a:spcPts val="0"/>
                        </a:spcAft>
                        <a:buNone/>
                      </a:pPr>
                      <a:r>
                        <a:rPr lang="en" sz="1300">
                          <a:solidFill>
                            <a:schemeClr val="dk1"/>
                          </a:solidFill>
                        </a:rPr>
                        <a:t>NA..2</a:t>
                      </a:r>
                      <a:endParaRPr sz="1300"/>
                    </a:p>
                  </a:txBody>
                  <a:tcPr marT="91425" marB="91425" marR="91425" marL="91425"/>
                </a:tc>
              </a:tr>
              <a:tr h="859600">
                <a:tc>
                  <a:txBody>
                    <a:bodyPr/>
                    <a:lstStyle/>
                    <a:p>
                      <a:pPr indent="0" lvl="0" marL="0" rtl="0" algn="l">
                        <a:spcBef>
                          <a:spcPts val="0"/>
                        </a:spcBef>
                        <a:spcAft>
                          <a:spcPts val="0"/>
                        </a:spcAft>
                        <a:buNone/>
                      </a:pPr>
                      <a:r>
                        <a:rPr lang="en" sz="1300"/>
                        <a:t>20</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14370</a:t>
                      </a:r>
                      <a:endParaRPr sz="1300"/>
                    </a:p>
                  </a:txBody>
                  <a:tcPr marT="91425" marB="91425" marR="91425" marL="91425"/>
                </a:tc>
                <a:tc>
                  <a:txBody>
                    <a:bodyPr/>
                    <a:lstStyle/>
                    <a:p>
                      <a:pPr indent="0" lvl="0" marL="0" rtl="0" algn="l">
                        <a:lnSpc>
                          <a:spcPct val="115000"/>
                        </a:lnSpc>
                        <a:spcBef>
                          <a:spcPts val="0"/>
                        </a:spcBef>
                        <a:spcAft>
                          <a:spcPts val="1200"/>
                        </a:spcAft>
                        <a:buNone/>
                      </a:pPr>
                      <a:r>
                        <a:rPr lang="en" sz="900">
                          <a:solidFill>
                            <a:schemeClr val="dk2"/>
                          </a:solidFill>
                        </a:rPr>
                        <a:t>rs6054257</a:t>
                      </a:r>
                      <a:endParaRPr sz="1000"/>
                    </a:p>
                  </a:txBody>
                  <a:tcPr marT="91425" marB="91425" marR="91425" marL="91425"/>
                </a:tc>
                <a:tc>
                  <a:txBody>
                    <a:bodyPr/>
                    <a:lstStyle/>
                    <a:p>
                      <a:pPr indent="0" lvl="0" marL="0" rtl="0" algn="l">
                        <a:spcBef>
                          <a:spcPts val="0"/>
                        </a:spcBef>
                        <a:spcAft>
                          <a:spcPts val="0"/>
                        </a:spcAft>
                        <a:buNone/>
                      </a:pPr>
                      <a:r>
                        <a:rPr lang="en" sz="1300"/>
                        <a:t>G</a:t>
                      </a:r>
                      <a:endParaRPr sz="1300"/>
                    </a:p>
                  </a:txBody>
                  <a:tcPr marT="91425" marB="91425" marR="91425" marL="91425"/>
                </a:tc>
                <a:tc>
                  <a:txBody>
                    <a:bodyPr/>
                    <a:lstStyle/>
                    <a:p>
                      <a:pPr indent="0" lvl="0" marL="0" rtl="0" algn="l">
                        <a:spcBef>
                          <a:spcPts val="0"/>
                        </a:spcBef>
                        <a:spcAft>
                          <a:spcPts val="0"/>
                        </a:spcAft>
                        <a:buNone/>
                      </a:pPr>
                      <a:r>
                        <a:rPr lang="en" sz="1300"/>
                        <a:t>A, T</a:t>
                      </a:r>
                      <a:endParaRPr sz="1300"/>
                    </a:p>
                  </a:txBody>
                  <a:tcPr marT="91425" marB="91425" marR="91425" marL="91425"/>
                </a:tc>
                <a:tc>
                  <a:txBody>
                    <a:bodyPr/>
                    <a:lstStyle/>
                    <a:p>
                      <a:pPr indent="0" lvl="0" marL="0" rtl="0" algn="l">
                        <a:spcBef>
                          <a:spcPts val="0"/>
                        </a:spcBef>
                        <a:spcAft>
                          <a:spcPts val="0"/>
                        </a:spcAft>
                        <a:buNone/>
                      </a:pPr>
                      <a:r>
                        <a:rPr lang="en" sz="1300"/>
                        <a:t>29</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PASS</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NS=3;</a:t>
                      </a:r>
                      <a:br>
                        <a:rPr lang="en" sz="1200">
                          <a:solidFill>
                            <a:schemeClr val="dk2"/>
                          </a:solidFill>
                        </a:rPr>
                      </a:br>
                      <a:r>
                        <a:rPr lang="en" sz="1200">
                          <a:solidFill>
                            <a:schemeClr val="dk2"/>
                          </a:solidFill>
                        </a:rPr>
                        <a:t>DP=14;</a:t>
                      </a:r>
                      <a:br>
                        <a:rPr lang="en" sz="1200">
                          <a:solidFill>
                            <a:schemeClr val="dk2"/>
                          </a:solidFill>
                        </a:rPr>
                      </a:br>
                      <a:r>
                        <a:rPr lang="en" sz="1200">
                          <a:solidFill>
                            <a:schemeClr val="dk2"/>
                          </a:solidFill>
                        </a:rPr>
                        <a:t>AF=0.5;</a:t>
                      </a:r>
                      <a:br>
                        <a:rPr lang="en" sz="1200">
                          <a:solidFill>
                            <a:schemeClr val="dk2"/>
                          </a:solidFill>
                        </a:rPr>
                      </a:br>
                      <a:r>
                        <a:rPr lang="en" sz="1200">
                          <a:solidFill>
                            <a:schemeClr val="dk2"/>
                          </a:solidFill>
                        </a:rPr>
                        <a:t>DB;H2</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GT:</a:t>
                      </a:r>
                      <a:br>
                        <a:rPr lang="en" sz="1200">
                          <a:solidFill>
                            <a:schemeClr val="dk2"/>
                          </a:solidFill>
                        </a:rPr>
                      </a:br>
                      <a:r>
                        <a:rPr lang="en" sz="1200">
                          <a:solidFill>
                            <a:schemeClr val="dk2"/>
                          </a:solidFill>
                        </a:rPr>
                        <a:t>GQ:</a:t>
                      </a:r>
                      <a:br>
                        <a:rPr lang="en" sz="1200">
                          <a:solidFill>
                            <a:schemeClr val="dk2"/>
                          </a:solidFill>
                        </a:rPr>
                      </a:br>
                      <a:r>
                        <a:rPr lang="en" sz="1200">
                          <a:solidFill>
                            <a:schemeClr val="dk2"/>
                          </a:solidFill>
                        </a:rPr>
                        <a:t>DP:</a:t>
                      </a:r>
                      <a:br>
                        <a:rPr lang="en" sz="1200">
                          <a:solidFill>
                            <a:schemeClr val="dk2"/>
                          </a:solidFill>
                        </a:rPr>
                      </a:br>
                      <a:r>
                        <a:rPr lang="en" sz="1200">
                          <a:solidFill>
                            <a:schemeClr val="dk2"/>
                          </a:solidFill>
                        </a:rPr>
                        <a:t>HQ</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0|0: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1:</a:t>
                      </a:r>
                      <a:br>
                        <a:rPr lang="en" sz="1200">
                          <a:solidFill>
                            <a:schemeClr val="dk2"/>
                          </a:solidFill>
                        </a:rPr>
                      </a:br>
                      <a:r>
                        <a:rPr lang="en" sz="1200">
                          <a:solidFill>
                            <a:schemeClr val="dk2"/>
                          </a:solidFill>
                        </a:rPr>
                        <a:t>51,51</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8:</a:t>
                      </a:r>
                      <a:br>
                        <a:rPr lang="en" sz="1200">
                          <a:solidFill>
                            <a:schemeClr val="dk2"/>
                          </a:solidFill>
                        </a:rPr>
                      </a:br>
                      <a:r>
                        <a:rPr lang="en" sz="1200">
                          <a:solidFill>
                            <a:schemeClr val="dk2"/>
                          </a:solidFill>
                        </a:rPr>
                        <a:t>51,51</a:t>
                      </a:r>
                      <a:endParaRPr sz="1300">
                        <a:solidFill>
                          <a:schemeClr val="dk1"/>
                        </a:solidFill>
                      </a:endParaRPr>
                    </a:p>
                  </a:txBody>
                  <a:tcPr marT="91425" marB="91425" marR="91425" marL="91425"/>
                </a:tc>
              </a:tr>
            </a:tbl>
          </a:graphicData>
        </a:graphic>
      </p:graphicFrame>
      <p:sp>
        <p:nvSpPr>
          <p:cNvPr id="1315" name="Google Shape;1315;p125"/>
          <p:cNvSpPr/>
          <p:nvPr/>
        </p:nvSpPr>
        <p:spPr>
          <a:xfrm>
            <a:off x="225325" y="1495300"/>
            <a:ext cx="33528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Alternate Base(s)</a:t>
            </a:r>
            <a:endParaRPr>
              <a:solidFill>
                <a:schemeClr val="lt1"/>
              </a:solidFill>
            </a:endParaRPr>
          </a:p>
        </p:txBody>
      </p:sp>
      <p:sp>
        <p:nvSpPr>
          <p:cNvPr id="1316" name="Google Shape;1316;p125"/>
          <p:cNvSpPr/>
          <p:nvPr/>
        </p:nvSpPr>
        <p:spPr>
          <a:xfrm rot="1942647">
            <a:off x="711908" y="2430393"/>
            <a:ext cx="2742325" cy="416716"/>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17" name="Google Shape;1317;p125"/>
          <p:cNvSpPr/>
          <p:nvPr/>
        </p:nvSpPr>
        <p:spPr>
          <a:xfrm>
            <a:off x="4669486" y="1678300"/>
            <a:ext cx="10935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900"/>
          </a:p>
        </p:txBody>
      </p:sp>
      <p:sp>
        <p:nvSpPr>
          <p:cNvPr id="1318" name="Google Shape;1318;p125"/>
          <p:cNvSpPr/>
          <p:nvPr/>
        </p:nvSpPr>
        <p:spPr>
          <a:xfrm>
            <a:off x="3891925" y="1495300"/>
            <a:ext cx="5026800" cy="183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Reference</a:t>
            </a:r>
            <a:endParaRPr/>
          </a:p>
        </p:txBody>
      </p:sp>
      <p:sp>
        <p:nvSpPr>
          <p:cNvPr id="1319" name="Google Shape;1319;p125"/>
          <p:cNvSpPr/>
          <p:nvPr/>
        </p:nvSpPr>
        <p:spPr>
          <a:xfrm>
            <a:off x="4931337" y="2002950"/>
            <a:ext cx="10935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900"/>
          </a:p>
        </p:txBody>
      </p:sp>
      <p:sp>
        <p:nvSpPr>
          <p:cNvPr id="1320" name="Google Shape;1320;p125"/>
          <p:cNvSpPr/>
          <p:nvPr/>
        </p:nvSpPr>
        <p:spPr>
          <a:xfrm>
            <a:off x="4501809" y="2398550"/>
            <a:ext cx="10935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900"/>
          </a:p>
        </p:txBody>
      </p:sp>
      <p:sp>
        <p:nvSpPr>
          <p:cNvPr id="1321" name="Google Shape;1321;p125"/>
          <p:cNvSpPr/>
          <p:nvPr/>
        </p:nvSpPr>
        <p:spPr>
          <a:xfrm>
            <a:off x="4931337" y="2727975"/>
            <a:ext cx="10935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900"/>
          </a:p>
        </p:txBody>
      </p:sp>
      <p:sp>
        <p:nvSpPr>
          <p:cNvPr id="1322" name="Google Shape;1322;p125"/>
          <p:cNvSpPr/>
          <p:nvPr/>
        </p:nvSpPr>
        <p:spPr>
          <a:xfrm>
            <a:off x="6476840" y="1750850"/>
            <a:ext cx="10935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Read</a:t>
            </a:r>
            <a:endParaRPr sz="900"/>
          </a:p>
        </p:txBody>
      </p:sp>
      <p:sp>
        <p:nvSpPr>
          <p:cNvPr id="1323" name="Google Shape;1323;p125"/>
          <p:cNvSpPr/>
          <p:nvPr/>
        </p:nvSpPr>
        <p:spPr>
          <a:xfrm>
            <a:off x="6837367" y="2006400"/>
            <a:ext cx="10935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900"/>
          </a:p>
        </p:txBody>
      </p:sp>
      <p:sp>
        <p:nvSpPr>
          <p:cNvPr id="1324" name="Google Shape;1324;p125"/>
          <p:cNvSpPr/>
          <p:nvPr/>
        </p:nvSpPr>
        <p:spPr>
          <a:xfrm>
            <a:off x="7099218" y="2331050"/>
            <a:ext cx="10935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900"/>
          </a:p>
        </p:txBody>
      </p:sp>
      <p:sp>
        <p:nvSpPr>
          <p:cNvPr id="1325" name="Google Shape;1325;p125"/>
          <p:cNvSpPr/>
          <p:nvPr/>
        </p:nvSpPr>
        <p:spPr>
          <a:xfrm>
            <a:off x="6669689" y="2726650"/>
            <a:ext cx="10935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900"/>
          </a:p>
        </p:txBody>
      </p:sp>
      <p:sp>
        <p:nvSpPr>
          <p:cNvPr id="1326" name="Google Shape;1326;p125"/>
          <p:cNvSpPr/>
          <p:nvPr/>
        </p:nvSpPr>
        <p:spPr>
          <a:xfrm>
            <a:off x="5056625" y="1464100"/>
            <a:ext cx="310200" cy="214200"/>
          </a:xfrm>
          <a:prstGeom prst="rect">
            <a:avLst/>
          </a:prstGeom>
          <a:solidFill>
            <a:schemeClr val="lt2"/>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G</a:t>
            </a:r>
            <a:endParaRPr/>
          </a:p>
        </p:txBody>
      </p:sp>
      <p:sp>
        <p:nvSpPr>
          <p:cNvPr id="1327" name="Google Shape;1327;p125"/>
          <p:cNvSpPr/>
          <p:nvPr/>
        </p:nvSpPr>
        <p:spPr>
          <a:xfrm>
            <a:off x="5056625" y="1662700"/>
            <a:ext cx="310200" cy="214200"/>
          </a:xfrm>
          <a:prstGeom prst="rect">
            <a:avLst/>
          </a:prstGeom>
          <a:solidFill>
            <a:schemeClr val="lt2"/>
          </a:solid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a:t>
            </a:r>
            <a:endParaRPr/>
          </a:p>
        </p:txBody>
      </p:sp>
      <p:sp>
        <p:nvSpPr>
          <p:cNvPr id="1328" name="Google Shape;1328;p125"/>
          <p:cNvSpPr/>
          <p:nvPr/>
        </p:nvSpPr>
        <p:spPr>
          <a:xfrm>
            <a:off x="5061125" y="1957588"/>
            <a:ext cx="310200" cy="214200"/>
          </a:xfrm>
          <a:prstGeom prst="rect">
            <a:avLst/>
          </a:prstGeom>
          <a:solidFill>
            <a:schemeClr val="lt2"/>
          </a:solid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a:t>
            </a:r>
            <a:endParaRPr/>
          </a:p>
        </p:txBody>
      </p:sp>
      <p:sp>
        <p:nvSpPr>
          <p:cNvPr id="1329" name="Google Shape;1329;p125"/>
          <p:cNvSpPr/>
          <p:nvPr/>
        </p:nvSpPr>
        <p:spPr>
          <a:xfrm>
            <a:off x="5070850" y="2349850"/>
            <a:ext cx="310200" cy="214200"/>
          </a:xfrm>
          <a:prstGeom prst="rect">
            <a:avLst/>
          </a:prstGeom>
          <a:solidFill>
            <a:schemeClr val="lt2"/>
          </a:solid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a:t>
            </a:r>
            <a:endParaRPr/>
          </a:p>
        </p:txBody>
      </p:sp>
      <p:sp>
        <p:nvSpPr>
          <p:cNvPr id="1330" name="Google Shape;1330;p125"/>
          <p:cNvSpPr/>
          <p:nvPr/>
        </p:nvSpPr>
        <p:spPr>
          <a:xfrm>
            <a:off x="5056625" y="2713850"/>
            <a:ext cx="310200" cy="214200"/>
          </a:xfrm>
          <a:prstGeom prst="rect">
            <a:avLst/>
          </a:prstGeom>
          <a:solidFill>
            <a:schemeClr val="lt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T</a:t>
            </a:r>
            <a:endParaRPr/>
          </a:p>
        </p:txBody>
      </p:sp>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4" name="Shape 1334"/>
        <p:cNvGrpSpPr/>
        <p:nvPr/>
      </p:nvGrpSpPr>
      <p:grpSpPr>
        <a:xfrm>
          <a:off x="0" y="0"/>
          <a:ext cx="0" cy="0"/>
          <a:chOff x="0" y="0"/>
          <a:chExt cx="0" cy="0"/>
        </a:xfrm>
      </p:grpSpPr>
      <p:sp>
        <p:nvSpPr>
          <p:cNvPr id="1335" name="Google Shape;1335;p1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VCF</a:t>
            </a:r>
            <a:endParaRPr/>
          </a:p>
        </p:txBody>
      </p:sp>
      <p:sp>
        <p:nvSpPr>
          <p:cNvPr id="1336" name="Google Shape;1336;p126"/>
          <p:cNvSpPr txBox="1"/>
          <p:nvPr>
            <p:ph idx="1" type="body"/>
          </p:nvPr>
        </p:nvSpPr>
        <p:spPr>
          <a:xfrm>
            <a:off x="225325" y="1017725"/>
            <a:ext cx="8607000" cy="713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t>#CHROM POS ID REF ALT QUAL FILTER INFO FORMAT NA00001 NA00002</a:t>
            </a:r>
            <a:br>
              <a:rPr lang="en" sz="1200"/>
            </a:br>
            <a:r>
              <a:rPr lang="en" sz="1200"/>
              <a:t>20 14370 rs6054257 G A 29 PASS NS=3;DP=14;AF=0.5;DB;H2 GT:GQ:DP:HQ 0|0:48:1:51,51 1|0:48:8:51,51</a:t>
            </a:r>
            <a:endParaRPr sz="1200"/>
          </a:p>
        </p:txBody>
      </p:sp>
      <p:graphicFrame>
        <p:nvGraphicFramePr>
          <p:cNvPr id="1337" name="Google Shape;1337;p126"/>
          <p:cNvGraphicFramePr/>
          <p:nvPr/>
        </p:nvGraphicFramePr>
        <p:xfrm>
          <a:off x="311700" y="3333750"/>
          <a:ext cx="3000000" cy="3000000"/>
        </p:xfrm>
        <a:graphic>
          <a:graphicData uri="http://schemas.openxmlformats.org/drawingml/2006/table">
            <a:tbl>
              <a:tblPr>
                <a:noFill/>
                <a:tableStyleId>{0114EE08-D228-4DDB-AFAC-9181D4F78BFE}</a:tableStyleId>
              </a:tblPr>
              <a:tblGrid>
                <a:gridCol w="940475"/>
                <a:gridCol w="624425"/>
                <a:gridCol w="782450"/>
                <a:gridCol w="536650"/>
                <a:gridCol w="516150"/>
                <a:gridCol w="680050"/>
                <a:gridCol w="720975"/>
                <a:gridCol w="1458425"/>
                <a:gridCol w="782450"/>
                <a:gridCol w="782450"/>
                <a:gridCol w="782450"/>
              </a:tblGrid>
              <a:tr h="568550">
                <a:tc>
                  <a:txBody>
                    <a:bodyPr/>
                    <a:lstStyle/>
                    <a:p>
                      <a:pPr indent="0" lvl="0" marL="0" rtl="0" algn="l">
                        <a:spcBef>
                          <a:spcPts val="0"/>
                        </a:spcBef>
                        <a:spcAft>
                          <a:spcPts val="0"/>
                        </a:spcAft>
                        <a:buNone/>
                      </a:pPr>
                      <a:r>
                        <a:rPr lang="en" sz="1300"/>
                        <a:t>CHROM</a:t>
                      </a:r>
                      <a:endParaRPr sz="1300"/>
                    </a:p>
                  </a:txBody>
                  <a:tcPr marT="91425" marB="91425" marR="91425" marL="91425"/>
                </a:tc>
                <a:tc>
                  <a:txBody>
                    <a:bodyPr/>
                    <a:lstStyle/>
                    <a:p>
                      <a:pPr indent="0" lvl="0" marL="0" rtl="0" algn="l">
                        <a:spcBef>
                          <a:spcPts val="0"/>
                        </a:spcBef>
                        <a:spcAft>
                          <a:spcPts val="0"/>
                        </a:spcAft>
                        <a:buNone/>
                      </a:pPr>
                      <a:r>
                        <a:rPr lang="en" sz="1300"/>
                        <a:t>POS</a:t>
                      </a:r>
                      <a:endParaRPr sz="1300"/>
                    </a:p>
                  </a:txBody>
                  <a:tcPr marT="91425" marB="91425" marR="91425" marL="91425"/>
                </a:tc>
                <a:tc>
                  <a:txBody>
                    <a:bodyPr/>
                    <a:lstStyle/>
                    <a:p>
                      <a:pPr indent="0" lvl="0" marL="0" rtl="0" algn="l">
                        <a:spcBef>
                          <a:spcPts val="0"/>
                        </a:spcBef>
                        <a:spcAft>
                          <a:spcPts val="0"/>
                        </a:spcAft>
                        <a:buNone/>
                      </a:pPr>
                      <a:r>
                        <a:rPr lang="en" sz="1300"/>
                        <a:t>ID</a:t>
                      </a:r>
                      <a:endParaRPr sz="1300"/>
                    </a:p>
                  </a:txBody>
                  <a:tcPr marT="91425" marB="91425" marR="91425" marL="91425"/>
                </a:tc>
                <a:tc>
                  <a:txBody>
                    <a:bodyPr/>
                    <a:lstStyle/>
                    <a:p>
                      <a:pPr indent="0" lvl="0" marL="0" rtl="0" algn="l">
                        <a:spcBef>
                          <a:spcPts val="0"/>
                        </a:spcBef>
                        <a:spcAft>
                          <a:spcPts val="0"/>
                        </a:spcAft>
                        <a:buNone/>
                      </a:pPr>
                      <a:r>
                        <a:rPr lang="en" sz="1300"/>
                        <a:t>REF</a:t>
                      </a:r>
                      <a:endParaRPr sz="1300"/>
                    </a:p>
                  </a:txBody>
                  <a:tcPr marT="91425" marB="91425" marR="91425" marL="91425"/>
                </a:tc>
                <a:tc>
                  <a:txBody>
                    <a:bodyPr/>
                    <a:lstStyle/>
                    <a:p>
                      <a:pPr indent="0" lvl="0" marL="0" rtl="0" algn="l">
                        <a:spcBef>
                          <a:spcPts val="0"/>
                        </a:spcBef>
                        <a:spcAft>
                          <a:spcPts val="0"/>
                        </a:spcAft>
                        <a:buNone/>
                      </a:pPr>
                      <a:r>
                        <a:rPr lang="en" sz="1300"/>
                        <a:t>ALT</a:t>
                      </a:r>
                      <a:endParaRPr sz="1300"/>
                    </a:p>
                  </a:txBody>
                  <a:tcPr marT="91425" marB="91425" marR="91425" marL="91425"/>
                </a:tc>
                <a:tc>
                  <a:txBody>
                    <a:bodyPr/>
                    <a:lstStyle/>
                    <a:p>
                      <a:pPr indent="0" lvl="0" marL="0" rtl="0" algn="l">
                        <a:spcBef>
                          <a:spcPts val="0"/>
                        </a:spcBef>
                        <a:spcAft>
                          <a:spcPts val="0"/>
                        </a:spcAft>
                        <a:buNone/>
                      </a:pPr>
                      <a:r>
                        <a:rPr lang="en" sz="1300"/>
                        <a:t>QUAL</a:t>
                      </a:r>
                      <a:endParaRPr sz="1300"/>
                    </a:p>
                  </a:txBody>
                  <a:tcPr marT="91425" marB="91425" marR="91425" marL="91425"/>
                </a:tc>
                <a:tc>
                  <a:txBody>
                    <a:bodyPr/>
                    <a:lstStyle/>
                    <a:p>
                      <a:pPr indent="0" lvl="0" marL="0" rtl="0" algn="l">
                        <a:spcBef>
                          <a:spcPts val="0"/>
                        </a:spcBef>
                        <a:spcAft>
                          <a:spcPts val="0"/>
                        </a:spcAft>
                        <a:buNone/>
                      </a:pPr>
                      <a:r>
                        <a:rPr lang="en" sz="1200"/>
                        <a:t>FILTER</a:t>
                      </a:r>
                      <a:endParaRPr sz="1200"/>
                    </a:p>
                  </a:txBody>
                  <a:tcPr marT="91425" marB="91425" marR="91425" marL="91425"/>
                </a:tc>
                <a:tc>
                  <a:txBody>
                    <a:bodyPr/>
                    <a:lstStyle/>
                    <a:p>
                      <a:pPr indent="0" lvl="0" marL="0" rtl="0" algn="l">
                        <a:spcBef>
                          <a:spcPts val="0"/>
                        </a:spcBef>
                        <a:spcAft>
                          <a:spcPts val="0"/>
                        </a:spcAft>
                        <a:buNone/>
                      </a:pPr>
                      <a:r>
                        <a:rPr lang="en" sz="1300"/>
                        <a:t>INFO</a:t>
                      </a:r>
                      <a:endParaRPr sz="1300"/>
                    </a:p>
                  </a:txBody>
                  <a:tcPr marT="91425" marB="91425" marR="91425" marL="91425"/>
                </a:tc>
                <a:tc>
                  <a:txBody>
                    <a:bodyPr/>
                    <a:lstStyle/>
                    <a:p>
                      <a:pPr indent="0" lvl="0" marL="0" rtl="0" algn="l">
                        <a:spcBef>
                          <a:spcPts val="0"/>
                        </a:spcBef>
                        <a:spcAft>
                          <a:spcPts val="0"/>
                        </a:spcAft>
                        <a:buNone/>
                      </a:pPr>
                      <a:r>
                        <a:rPr lang="en" sz="1000"/>
                        <a:t>FORMAT</a:t>
                      </a:r>
                      <a:endParaRPr sz="1000"/>
                    </a:p>
                  </a:txBody>
                  <a:tcPr marT="91425" marB="91425" marR="91425" marL="91425"/>
                </a:tc>
                <a:tc>
                  <a:txBody>
                    <a:bodyPr/>
                    <a:lstStyle/>
                    <a:p>
                      <a:pPr indent="0" lvl="0" marL="0" rtl="0" algn="l">
                        <a:spcBef>
                          <a:spcPts val="0"/>
                        </a:spcBef>
                        <a:spcAft>
                          <a:spcPts val="0"/>
                        </a:spcAft>
                        <a:buNone/>
                      </a:pPr>
                      <a:r>
                        <a:rPr lang="en" sz="1300"/>
                        <a:t>NA..1</a:t>
                      </a:r>
                      <a:endParaRPr sz="1300"/>
                    </a:p>
                  </a:txBody>
                  <a:tcPr marT="91425" marB="91425" marR="91425" marL="91425"/>
                </a:tc>
                <a:tc>
                  <a:txBody>
                    <a:bodyPr/>
                    <a:lstStyle/>
                    <a:p>
                      <a:pPr indent="0" lvl="0" marL="0" rtl="0" algn="l">
                        <a:spcBef>
                          <a:spcPts val="0"/>
                        </a:spcBef>
                        <a:spcAft>
                          <a:spcPts val="0"/>
                        </a:spcAft>
                        <a:buNone/>
                      </a:pPr>
                      <a:r>
                        <a:rPr lang="en" sz="1300">
                          <a:solidFill>
                            <a:schemeClr val="dk1"/>
                          </a:solidFill>
                        </a:rPr>
                        <a:t>NA..2</a:t>
                      </a:r>
                      <a:endParaRPr sz="1300"/>
                    </a:p>
                  </a:txBody>
                  <a:tcPr marT="91425" marB="91425" marR="91425" marL="91425"/>
                </a:tc>
              </a:tr>
              <a:tr h="859600">
                <a:tc>
                  <a:txBody>
                    <a:bodyPr/>
                    <a:lstStyle/>
                    <a:p>
                      <a:pPr indent="0" lvl="0" marL="0" rtl="0" algn="l">
                        <a:spcBef>
                          <a:spcPts val="0"/>
                        </a:spcBef>
                        <a:spcAft>
                          <a:spcPts val="0"/>
                        </a:spcAft>
                        <a:buNone/>
                      </a:pPr>
                      <a:r>
                        <a:rPr lang="en" sz="1300"/>
                        <a:t>20</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14370</a:t>
                      </a:r>
                      <a:endParaRPr sz="1300"/>
                    </a:p>
                  </a:txBody>
                  <a:tcPr marT="91425" marB="91425" marR="91425" marL="91425"/>
                </a:tc>
                <a:tc>
                  <a:txBody>
                    <a:bodyPr/>
                    <a:lstStyle/>
                    <a:p>
                      <a:pPr indent="0" lvl="0" marL="0" rtl="0" algn="l">
                        <a:lnSpc>
                          <a:spcPct val="115000"/>
                        </a:lnSpc>
                        <a:spcBef>
                          <a:spcPts val="0"/>
                        </a:spcBef>
                        <a:spcAft>
                          <a:spcPts val="1200"/>
                        </a:spcAft>
                        <a:buNone/>
                      </a:pPr>
                      <a:r>
                        <a:rPr lang="en" sz="900">
                          <a:solidFill>
                            <a:schemeClr val="dk2"/>
                          </a:solidFill>
                        </a:rPr>
                        <a:t>rs6054257</a:t>
                      </a:r>
                      <a:endParaRPr sz="1000"/>
                    </a:p>
                  </a:txBody>
                  <a:tcPr marT="91425" marB="91425" marR="91425" marL="91425"/>
                </a:tc>
                <a:tc>
                  <a:txBody>
                    <a:bodyPr/>
                    <a:lstStyle/>
                    <a:p>
                      <a:pPr indent="0" lvl="0" marL="0" rtl="0" algn="l">
                        <a:spcBef>
                          <a:spcPts val="0"/>
                        </a:spcBef>
                        <a:spcAft>
                          <a:spcPts val="0"/>
                        </a:spcAft>
                        <a:buNone/>
                      </a:pPr>
                      <a:r>
                        <a:rPr lang="en" sz="1300"/>
                        <a:t>G</a:t>
                      </a:r>
                      <a:endParaRPr sz="1300"/>
                    </a:p>
                  </a:txBody>
                  <a:tcPr marT="91425" marB="91425" marR="91425" marL="91425"/>
                </a:tc>
                <a:tc>
                  <a:txBody>
                    <a:bodyPr/>
                    <a:lstStyle/>
                    <a:p>
                      <a:pPr indent="0" lvl="0" marL="0" rtl="0" algn="l">
                        <a:spcBef>
                          <a:spcPts val="0"/>
                        </a:spcBef>
                        <a:spcAft>
                          <a:spcPts val="0"/>
                        </a:spcAft>
                        <a:buNone/>
                      </a:pPr>
                      <a:r>
                        <a:rPr lang="en" sz="1300"/>
                        <a:t>A</a:t>
                      </a:r>
                      <a:endParaRPr sz="1300"/>
                    </a:p>
                  </a:txBody>
                  <a:tcPr marT="91425" marB="91425" marR="91425" marL="91425"/>
                </a:tc>
                <a:tc>
                  <a:txBody>
                    <a:bodyPr/>
                    <a:lstStyle/>
                    <a:p>
                      <a:pPr indent="0" lvl="0" marL="0" rtl="0" algn="l">
                        <a:spcBef>
                          <a:spcPts val="0"/>
                        </a:spcBef>
                        <a:spcAft>
                          <a:spcPts val="0"/>
                        </a:spcAft>
                        <a:buNone/>
                      </a:pPr>
                      <a:r>
                        <a:rPr lang="en" sz="1300"/>
                        <a:t>29</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PASS</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NS=3;</a:t>
                      </a:r>
                      <a:br>
                        <a:rPr lang="en" sz="1200">
                          <a:solidFill>
                            <a:schemeClr val="dk2"/>
                          </a:solidFill>
                        </a:rPr>
                      </a:br>
                      <a:r>
                        <a:rPr lang="en" sz="1200">
                          <a:solidFill>
                            <a:schemeClr val="dk2"/>
                          </a:solidFill>
                        </a:rPr>
                        <a:t>DP=14;</a:t>
                      </a:r>
                      <a:br>
                        <a:rPr lang="en" sz="1200">
                          <a:solidFill>
                            <a:schemeClr val="dk2"/>
                          </a:solidFill>
                        </a:rPr>
                      </a:br>
                      <a:r>
                        <a:rPr lang="en" sz="1200">
                          <a:solidFill>
                            <a:schemeClr val="dk2"/>
                          </a:solidFill>
                        </a:rPr>
                        <a:t>AF=0.5;</a:t>
                      </a:r>
                      <a:br>
                        <a:rPr lang="en" sz="1200">
                          <a:solidFill>
                            <a:schemeClr val="dk2"/>
                          </a:solidFill>
                        </a:rPr>
                      </a:br>
                      <a:r>
                        <a:rPr lang="en" sz="1200">
                          <a:solidFill>
                            <a:schemeClr val="dk2"/>
                          </a:solidFill>
                        </a:rPr>
                        <a:t>DB;H2</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GT:</a:t>
                      </a:r>
                      <a:br>
                        <a:rPr lang="en" sz="1200">
                          <a:solidFill>
                            <a:schemeClr val="dk2"/>
                          </a:solidFill>
                        </a:rPr>
                      </a:br>
                      <a:r>
                        <a:rPr lang="en" sz="1200">
                          <a:solidFill>
                            <a:schemeClr val="dk2"/>
                          </a:solidFill>
                        </a:rPr>
                        <a:t>GQ:</a:t>
                      </a:r>
                      <a:br>
                        <a:rPr lang="en" sz="1200">
                          <a:solidFill>
                            <a:schemeClr val="dk2"/>
                          </a:solidFill>
                        </a:rPr>
                      </a:br>
                      <a:r>
                        <a:rPr lang="en" sz="1200">
                          <a:solidFill>
                            <a:schemeClr val="dk2"/>
                          </a:solidFill>
                        </a:rPr>
                        <a:t>DP:</a:t>
                      </a:r>
                      <a:br>
                        <a:rPr lang="en" sz="1200">
                          <a:solidFill>
                            <a:schemeClr val="dk2"/>
                          </a:solidFill>
                        </a:rPr>
                      </a:br>
                      <a:r>
                        <a:rPr lang="en" sz="1200">
                          <a:solidFill>
                            <a:schemeClr val="dk2"/>
                          </a:solidFill>
                        </a:rPr>
                        <a:t>HQ</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0|0: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1:</a:t>
                      </a:r>
                      <a:br>
                        <a:rPr lang="en" sz="1200">
                          <a:solidFill>
                            <a:schemeClr val="dk2"/>
                          </a:solidFill>
                        </a:rPr>
                      </a:br>
                      <a:r>
                        <a:rPr lang="en" sz="1200">
                          <a:solidFill>
                            <a:schemeClr val="dk2"/>
                          </a:solidFill>
                        </a:rPr>
                        <a:t>51,51</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8:</a:t>
                      </a:r>
                      <a:br>
                        <a:rPr lang="en" sz="1200">
                          <a:solidFill>
                            <a:schemeClr val="dk2"/>
                          </a:solidFill>
                        </a:rPr>
                      </a:br>
                      <a:r>
                        <a:rPr lang="en" sz="1200">
                          <a:solidFill>
                            <a:schemeClr val="dk2"/>
                          </a:solidFill>
                        </a:rPr>
                        <a:t>51,51</a:t>
                      </a:r>
                      <a:endParaRPr sz="1300">
                        <a:solidFill>
                          <a:schemeClr val="dk1"/>
                        </a:solidFill>
                      </a:endParaRPr>
                    </a:p>
                  </a:txBody>
                  <a:tcPr marT="91425" marB="91425" marR="91425" marL="91425"/>
                </a:tc>
              </a:tr>
            </a:tbl>
          </a:graphicData>
        </a:graphic>
      </p:graphicFrame>
      <p:sp>
        <p:nvSpPr>
          <p:cNvPr id="1338" name="Google Shape;1338;p126"/>
          <p:cNvSpPr/>
          <p:nvPr/>
        </p:nvSpPr>
        <p:spPr>
          <a:xfrm>
            <a:off x="840275" y="1495300"/>
            <a:ext cx="33528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Phred scale Quality score for call</a:t>
            </a:r>
            <a:endParaRPr>
              <a:solidFill>
                <a:schemeClr val="lt1"/>
              </a:solidFill>
            </a:endParaRPr>
          </a:p>
        </p:txBody>
      </p:sp>
      <p:sp>
        <p:nvSpPr>
          <p:cNvPr id="1339" name="Google Shape;1339;p126"/>
          <p:cNvSpPr/>
          <p:nvPr/>
        </p:nvSpPr>
        <p:spPr>
          <a:xfrm rot="3872255">
            <a:off x="2750911" y="2429797"/>
            <a:ext cx="1596580" cy="416657"/>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40" name="Google Shape;1340;p126"/>
          <p:cNvSpPr/>
          <p:nvPr/>
        </p:nvSpPr>
        <p:spPr>
          <a:xfrm>
            <a:off x="4475725" y="1977700"/>
            <a:ext cx="3728100" cy="9831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rPr>
              <a:t>Think</a:t>
            </a:r>
            <a:endParaRPr b="1">
              <a:solidFill>
                <a:schemeClr val="lt1"/>
              </a:solidFill>
            </a:endParaRPr>
          </a:p>
          <a:p>
            <a:pPr indent="0" lvl="0" marL="0" rtl="0" algn="ctr">
              <a:spcBef>
                <a:spcPts val="0"/>
              </a:spcBef>
              <a:spcAft>
                <a:spcPts val="0"/>
              </a:spcAft>
              <a:buNone/>
            </a:pPr>
            <a:r>
              <a:rPr lang="en">
                <a:solidFill>
                  <a:schemeClr val="lt1"/>
                </a:solidFill>
              </a:rPr>
              <a:t>Chance the call is event call is wrong</a:t>
            </a:r>
            <a:endParaRPr>
              <a:solidFill>
                <a:schemeClr val="lt1"/>
              </a:solidFill>
            </a:endParaRPr>
          </a:p>
        </p:txBody>
      </p:sp>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4" name="Shape 1344"/>
        <p:cNvGrpSpPr/>
        <p:nvPr/>
      </p:nvGrpSpPr>
      <p:grpSpPr>
        <a:xfrm>
          <a:off x="0" y="0"/>
          <a:ext cx="0" cy="0"/>
          <a:chOff x="0" y="0"/>
          <a:chExt cx="0" cy="0"/>
        </a:xfrm>
      </p:grpSpPr>
      <p:sp>
        <p:nvSpPr>
          <p:cNvPr id="1345" name="Google Shape;1345;p1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VCF</a:t>
            </a:r>
            <a:endParaRPr/>
          </a:p>
        </p:txBody>
      </p:sp>
      <p:sp>
        <p:nvSpPr>
          <p:cNvPr id="1346" name="Google Shape;1346;p127"/>
          <p:cNvSpPr txBox="1"/>
          <p:nvPr>
            <p:ph idx="1" type="body"/>
          </p:nvPr>
        </p:nvSpPr>
        <p:spPr>
          <a:xfrm>
            <a:off x="225325" y="1017725"/>
            <a:ext cx="8607000" cy="713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t>#CHROM POS ID REF ALT QUAL FILTER INFO FORMAT NA00001 NA00002</a:t>
            </a:r>
            <a:br>
              <a:rPr lang="en" sz="1200"/>
            </a:br>
            <a:r>
              <a:rPr lang="en" sz="1200"/>
              <a:t>20 14370 rs6054257 G A 29 PASS NS=3;DP=14;AF=0.5;DB;H2 GT:GQ:DP:HQ 0|0:48:1:51,51 1|0:48:8:51,51</a:t>
            </a:r>
            <a:endParaRPr sz="1200"/>
          </a:p>
        </p:txBody>
      </p:sp>
      <p:graphicFrame>
        <p:nvGraphicFramePr>
          <p:cNvPr id="1347" name="Google Shape;1347;p127"/>
          <p:cNvGraphicFramePr/>
          <p:nvPr/>
        </p:nvGraphicFramePr>
        <p:xfrm>
          <a:off x="311700" y="3333750"/>
          <a:ext cx="3000000" cy="3000000"/>
        </p:xfrm>
        <a:graphic>
          <a:graphicData uri="http://schemas.openxmlformats.org/drawingml/2006/table">
            <a:tbl>
              <a:tblPr>
                <a:noFill/>
                <a:tableStyleId>{0114EE08-D228-4DDB-AFAC-9181D4F78BFE}</a:tableStyleId>
              </a:tblPr>
              <a:tblGrid>
                <a:gridCol w="940475"/>
                <a:gridCol w="624425"/>
                <a:gridCol w="782450"/>
                <a:gridCol w="536650"/>
                <a:gridCol w="516150"/>
                <a:gridCol w="680050"/>
                <a:gridCol w="720975"/>
                <a:gridCol w="1458425"/>
                <a:gridCol w="782450"/>
                <a:gridCol w="782450"/>
                <a:gridCol w="782450"/>
              </a:tblGrid>
              <a:tr h="568550">
                <a:tc>
                  <a:txBody>
                    <a:bodyPr/>
                    <a:lstStyle/>
                    <a:p>
                      <a:pPr indent="0" lvl="0" marL="0" rtl="0" algn="l">
                        <a:spcBef>
                          <a:spcPts val="0"/>
                        </a:spcBef>
                        <a:spcAft>
                          <a:spcPts val="0"/>
                        </a:spcAft>
                        <a:buNone/>
                      </a:pPr>
                      <a:r>
                        <a:rPr lang="en" sz="1300"/>
                        <a:t>CHROM</a:t>
                      </a:r>
                      <a:endParaRPr sz="1300"/>
                    </a:p>
                  </a:txBody>
                  <a:tcPr marT="91425" marB="91425" marR="91425" marL="91425"/>
                </a:tc>
                <a:tc>
                  <a:txBody>
                    <a:bodyPr/>
                    <a:lstStyle/>
                    <a:p>
                      <a:pPr indent="0" lvl="0" marL="0" rtl="0" algn="l">
                        <a:spcBef>
                          <a:spcPts val="0"/>
                        </a:spcBef>
                        <a:spcAft>
                          <a:spcPts val="0"/>
                        </a:spcAft>
                        <a:buNone/>
                      </a:pPr>
                      <a:r>
                        <a:rPr lang="en" sz="1300"/>
                        <a:t>POS</a:t>
                      </a:r>
                      <a:endParaRPr sz="1300"/>
                    </a:p>
                  </a:txBody>
                  <a:tcPr marT="91425" marB="91425" marR="91425" marL="91425"/>
                </a:tc>
                <a:tc>
                  <a:txBody>
                    <a:bodyPr/>
                    <a:lstStyle/>
                    <a:p>
                      <a:pPr indent="0" lvl="0" marL="0" rtl="0" algn="l">
                        <a:spcBef>
                          <a:spcPts val="0"/>
                        </a:spcBef>
                        <a:spcAft>
                          <a:spcPts val="0"/>
                        </a:spcAft>
                        <a:buNone/>
                      </a:pPr>
                      <a:r>
                        <a:rPr lang="en" sz="1300"/>
                        <a:t>ID</a:t>
                      </a:r>
                      <a:endParaRPr sz="1300"/>
                    </a:p>
                  </a:txBody>
                  <a:tcPr marT="91425" marB="91425" marR="91425" marL="91425"/>
                </a:tc>
                <a:tc>
                  <a:txBody>
                    <a:bodyPr/>
                    <a:lstStyle/>
                    <a:p>
                      <a:pPr indent="0" lvl="0" marL="0" rtl="0" algn="l">
                        <a:spcBef>
                          <a:spcPts val="0"/>
                        </a:spcBef>
                        <a:spcAft>
                          <a:spcPts val="0"/>
                        </a:spcAft>
                        <a:buNone/>
                      </a:pPr>
                      <a:r>
                        <a:rPr lang="en" sz="1300"/>
                        <a:t>REF</a:t>
                      </a:r>
                      <a:endParaRPr sz="1300"/>
                    </a:p>
                  </a:txBody>
                  <a:tcPr marT="91425" marB="91425" marR="91425" marL="91425"/>
                </a:tc>
                <a:tc>
                  <a:txBody>
                    <a:bodyPr/>
                    <a:lstStyle/>
                    <a:p>
                      <a:pPr indent="0" lvl="0" marL="0" rtl="0" algn="l">
                        <a:spcBef>
                          <a:spcPts val="0"/>
                        </a:spcBef>
                        <a:spcAft>
                          <a:spcPts val="0"/>
                        </a:spcAft>
                        <a:buNone/>
                      </a:pPr>
                      <a:r>
                        <a:rPr lang="en" sz="1300"/>
                        <a:t>ALT</a:t>
                      </a:r>
                      <a:endParaRPr sz="1300"/>
                    </a:p>
                  </a:txBody>
                  <a:tcPr marT="91425" marB="91425" marR="91425" marL="91425"/>
                </a:tc>
                <a:tc>
                  <a:txBody>
                    <a:bodyPr/>
                    <a:lstStyle/>
                    <a:p>
                      <a:pPr indent="0" lvl="0" marL="0" rtl="0" algn="l">
                        <a:spcBef>
                          <a:spcPts val="0"/>
                        </a:spcBef>
                        <a:spcAft>
                          <a:spcPts val="0"/>
                        </a:spcAft>
                        <a:buNone/>
                      </a:pPr>
                      <a:r>
                        <a:rPr lang="en" sz="1300"/>
                        <a:t>QUAL</a:t>
                      </a:r>
                      <a:endParaRPr sz="1300"/>
                    </a:p>
                  </a:txBody>
                  <a:tcPr marT="91425" marB="91425" marR="91425" marL="91425"/>
                </a:tc>
                <a:tc>
                  <a:txBody>
                    <a:bodyPr/>
                    <a:lstStyle/>
                    <a:p>
                      <a:pPr indent="0" lvl="0" marL="0" rtl="0" algn="l">
                        <a:spcBef>
                          <a:spcPts val="0"/>
                        </a:spcBef>
                        <a:spcAft>
                          <a:spcPts val="0"/>
                        </a:spcAft>
                        <a:buNone/>
                      </a:pPr>
                      <a:r>
                        <a:rPr lang="en" sz="1200"/>
                        <a:t>FILTER</a:t>
                      </a:r>
                      <a:endParaRPr sz="1200"/>
                    </a:p>
                  </a:txBody>
                  <a:tcPr marT="91425" marB="91425" marR="91425" marL="91425"/>
                </a:tc>
                <a:tc>
                  <a:txBody>
                    <a:bodyPr/>
                    <a:lstStyle/>
                    <a:p>
                      <a:pPr indent="0" lvl="0" marL="0" rtl="0" algn="l">
                        <a:spcBef>
                          <a:spcPts val="0"/>
                        </a:spcBef>
                        <a:spcAft>
                          <a:spcPts val="0"/>
                        </a:spcAft>
                        <a:buNone/>
                      </a:pPr>
                      <a:r>
                        <a:rPr lang="en" sz="1300"/>
                        <a:t>INFO</a:t>
                      </a:r>
                      <a:endParaRPr sz="1300"/>
                    </a:p>
                  </a:txBody>
                  <a:tcPr marT="91425" marB="91425" marR="91425" marL="91425"/>
                </a:tc>
                <a:tc>
                  <a:txBody>
                    <a:bodyPr/>
                    <a:lstStyle/>
                    <a:p>
                      <a:pPr indent="0" lvl="0" marL="0" rtl="0" algn="l">
                        <a:spcBef>
                          <a:spcPts val="0"/>
                        </a:spcBef>
                        <a:spcAft>
                          <a:spcPts val="0"/>
                        </a:spcAft>
                        <a:buNone/>
                      </a:pPr>
                      <a:r>
                        <a:rPr lang="en" sz="1000"/>
                        <a:t>FORMAT</a:t>
                      </a:r>
                      <a:endParaRPr sz="1000"/>
                    </a:p>
                  </a:txBody>
                  <a:tcPr marT="91425" marB="91425" marR="91425" marL="91425"/>
                </a:tc>
                <a:tc>
                  <a:txBody>
                    <a:bodyPr/>
                    <a:lstStyle/>
                    <a:p>
                      <a:pPr indent="0" lvl="0" marL="0" rtl="0" algn="l">
                        <a:spcBef>
                          <a:spcPts val="0"/>
                        </a:spcBef>
                        <a:spcAft>
                          <a:spcPts val="0"/>
                        </a:spcAft>
                        <a:buNone/>
                      </a:pPr>
                      <a:r>
                        <a:rPr lang="en" sz="1300"/>
                        <a:t>NA..1</a:t>
                      </a:r>
                      <a:endParaRPr sz="1300"/>
                    </a:p>
                  </a:txBody>
                  <a:tcPr marT="91425" marB="91425" marR="91425" marL="91425"/>
                </a:tc>
                <a:tc>
                  <a:txBody>
                    <a:bodyPr/>
                    <a:lstStyle/>
                    <a:p>
                      <a:pPr indent="0" lvl="0" marL="0" rtl="0" algn="l">
                        <a:spcBef>
                          <a:spcPts val="0"/>
                        </a:spcBef>
                        <a:spcAft>
                          <a:spcPts val="0"/>
                        </a:spcAft>
                        <a:buNone/>
                      </a:pPr>
                      <a:r>
                        <a:rPr lang="en" sz="1300">
                          <a:solidFill>
                            <a:schemeClr val="dk1"/>
                          </a:solidFill>
                        </a:rPr>
                        <a:t>NA..2</a:t>
                      </a:r>
                      <a:endParaRPr sz="1300"/>
                    </a:p>
                  </a:txBody>
                  <a:tcPr marT="91425" marB="91425" marR="91425" marL="91425"/>
                </a:tc>
              </a:tr>
              <a:tr h="859600">
                <a:tc>
                  <a:txBody>
                    <a:bodyPr/>
                    <a:lstStyle/>
                    <a:p>
                      <a:pPr indent="0" lvl="0" marL="0" rtl="0" algn="l">
                        <a:spcBef>
                          <a:spcPts val="0"/>
                        </a:spcBef>
                        <a:spcAft>
                          <a:spcPts val="0"/>
                        </a:spcAft>
                        <a:buNone/>
                      </a:pPr>
                      <a:r>
                        <a:rPr lang="en" sz="1300"/>
                        <a:t>20</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14370</a:t>
                      </a:r>
                      <a:endParaRPr sz="1300"/>
                    </a:p>
                  </a:txBody>
                  <a:tcPr marT="91425" marB="91425" marR="91425" marL="91425"/>
                </a:tc>
                <a:tc>
                  <a:txBody>
                    <a:bodyPr/>
                    <a:lstStyle/>
                    <a:p>
                      <a:pPr indent="0" lvl="0" marL="0" rtl="0" algn="l">
                        <a:lnSpc>
                          <a:spcPct val="115000"/>
                        </a:lnSpc>
                        <a:spcBef>
                          <a:spcPts val="0"/>
                        </a:spcBef>
                        <a:spcAft>
                          <a:spcPts val="1200"/>
                        </a:spcAft>
                        <a:buNone/>
                      </a:pPr>
                      <a:r>
                        <a:rPr lang="en" sz="900">
                          <a:solidFill>
                            <a:schemeClr val="dk2"/>
                          </a:solidFill>
                        </a:rPr>
                        <a:t>rs6054257</a:t>
                      </a:r>
                      <a:endParaRPr sz="1000"/>
                    </a:p>
                  </a:txBody>
                  <a:tcPr marT="91425" marB="91425" marR="91425" marL="91425"/>
                </a:tc>
                <a:tc>
                  <a:txBody>
                    <a:bodyPr/>
                    <a:lstStyle/>
                    <a:p>
                      <a:pPr indent="0" lvl="0" marL="0" rtl="0" algn="l">
                        <a:spcBef>
                          <a:spcPts val="0"/>
                        </a:spcBef>
                        <a:spcAft>
                          <a:spcPts val="0"/>
                        </a:spcAft>
                        <a:buNone/>
                      </a:pPr>
                      <a:r>
                        <a:rPr lang="en" sz="1300"/>
                        <a:t>G</a:t>
                      </a:r>
                      <a:endParaRPr sz="1300"/>
                    </a:p>
                  </a:txBody>
                  <a:tcPr marT="91425" marB="91425" marR="91425" marL="91425"/>
                </a:tc>
                <a:tc>
                  <a:txBody>
                    <a:bodyPr/>
                    <a:lstStyle/>
                    <a:p>
                      <a:pPr indent="0" lvl="0" marL="0" rtl="0" algn="l">
                        <a:spcBef>
                          <a:spcPts val="0"/>
                        </a:spcBef>
                        <a:spcAft>
                          <a:spcPts val="0"/>
                        </a:spcAft>
                        <a:buNone/>
                      </a:pPr>
                      <a:r>
                        <a:rPr lang="en" sz="1300"/>
                        <a:t>A</a:t>
                      </a:r>
                      <a:endParaRPr sz="1300"/>
                    </a:p>
                  </a:txBody>
                  <a:tcPr marT="91425" marB="91425" marR="91425" marL="91425"/>
                </a:tc>
                <a:tc>
                  <a:txBody>
                    <a:bodyPr/>
                    <a:lstStyle/>
                    <a:p>
                      <a:pPr indent="0" lvl="0" marL="0" rtl="0" algn="l">
                        <a:spcBef>
                          <a:spcPts val="0"/>
                        </a:spcBef>
                        <a:spcAft>
                          <a:spcPts val="0"/>
                        </a:spcAft>
                        <a:buNone/>
                      </a:pPr>
                      <a:r>
                        <a:rPr lang="en" sz="1300"/>
                        <a:t>29</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PASS</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NS=3;</a:t>
                      </a:r>
                      <a:br>
                        <a:rPr lang="en" sz="1200">
                          <a:solidFill>
                            <a:schemeClr val="dk2"/>
                          </a:solidFill>
                        </a:rPr>
                      </a:br>
                      <a:r>
                        <a:rPr lang="en" sz="1200">
                          <a:solidFill>
                            <a:schemeClr val="dk2"/>
                          </a:solidFill>
                        </a:rPr>
                        <a:t>DP=14;</a:t>
                      </a:r>
                      <a:br>
                        <a:rPr lang="en" sz="1200">
                          <a:solidFill>
                            <a:schemeClr val="dk2"/>
                          </a:solidFill>
                        </a:rPr>
                      </a:br>
                      <a:r>
                        <a:rPr lang="en" sz="1200">
                          <a:solidFill>
                            <a:schemeClr val="dk2"/>
                          </a:solidFill>
                        </a:rPr>
                        <a:t>AF=0.5;</a:t>
                      </a:r>
                      <a:br>
                        <a:rPr lang="en" sz="1200">
                          <a:solidFill>
                            <a:schemeClr val="dk2"/>
                          </a:solidFill>
                        </a:rPr>
                      </a:br>
                      <a:r>
                        <a:rPr lang="en" sz="1200">
                          <a:solidFill>
                            <a:schemeClr val="dk2"/>
                          </a:solidFill>
                        </a:rPr>
                        <a:t>DB;H2</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GT:</a:t>
                      </a:r>
                      <a:br>
                        <a:rPr lang="en" sz="1200">
                          <a:solidFill>
                            <a:schemeClr val="dk2"/>
                          </a:solidFill>
                        </a:rPr>
                      </a:br>
                      <a:r>
                        <a:rPr lang="en" sz="1200">
                          <a:solidFill>
                            <a:schemeClr val="dk2"/>
                          </a:solidFill>
                        </a:rPr>
                        <a:t>GQ:</a:t>
                      </a:r>
                      <a:br>
                        <a:rPr lang="en" sz="1200">
                          <a:solidFill>
                            <a:schemeClr val="dk2"/>
                          </a:solidFill>
                        </a:rPr>
                      </a:br>
                      <a:r>
                        <a:rPr lang="en" sz="1200">
                          <a:solidFill>
                            <a:schemeClr val="dk2"/>
                          </a:solidFill>
                        </a:rPr>
                        <a:t>DP:</a:t>
                      </a:r>
                      <a:br>
                        <a:rPr lang="en" sz="1200">
                          <a:solidFill>
                            <a:schemeClr val="dk2"/>
                          </a:solidFill>
                        </a:rPr>
                      </a:br>
                      <a:r>
                        <a:rPr lang="en" sz="1200">
                          <a:solidFill>
                            <a:schemeClr val="dk2"/>
                          </a:solidFill>
                        </a:rPr>
                        <a:t>HQ</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0|0: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1:</a:t>
                      </a:r>
                      <a:br>
                        <a:rPr lang="en" sz="1200">
                          <a:solidFill>
                            <a:schemeClr val="dk2"/>
                          </a:solidFill>
                        </a:rPr>
                      </a:br>
                      <a:r>
                        <a:rPr lang="en" sz="1200">
                          <a:solidFill>
                            <a:schemeClr val="dk2"/>
                          </a:solidFill>
                        </a:rPr>
                        <a:t>51,51</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8:</a:t>
                      </a:r>
                      <a:br>
                        <a:rPr lang="en" sz="1200">
                          <a:solidFill>
                            <a:schemeClr val="dk2"/>
                          </a:solidFill>
                        </a:rPr>
                      </a:br>
                      <a:r>
                        <a:rPr lang="en" sz="1200">
                          <a:solidFill>
                            <a:schemeClr val="dk2"/>
                          </a:solidFill>
                        </a:rPr>
                        <a:t>51,51</a:t>
                      </a:r>
                      <a:endParaRPr sz="1300">
                        <a:solidFill>
                          <a:schemeClr val="dk1"/>
                        </a:solidFill>
                      </a:endParaRPr>
                    </a:p>
                  </a:txBody>
                  <a:tcPr marT="91425" marB="91425" marR="91425" marL="91425"/>
                </a:tc>
              </a:tr>
            </a:tbl>
          </a:graphicData>
        </a:graphic>
      </p:graphicFrame>
      <p:sp>
        <p:nvSpPr>
          <p:cNvPr id="1348" name="Google Shape;1348;p127"/>
          <p:cNvSpPr/>
          <p:nvPr/>
        </p:nvSpPr>
        <p:spPr>
          <a:xfrm rot="3872979">
            <a:off x="3935425" y="2760272"/>
            <a:ext cx="910341" cy="416657"/>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49" name="Google Shape;1349;p127"/>
          <p:cNvSpPr/>
          <p:nvPr/>
        </p:nvSpPr>
        <p:spPr>
          <a:xfrm>
            <a:off x="2438025" y="2155050"/>
            <a:ext cx="33528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QC status</a:t>
            </a:r>
            <a:endParaRPr>
              <a:solidFill>
                <a:schemeClr val="lt1"/>
              </a:solidFill>
            </a:endParaRPr>
          </a:p>
        </p:txBody>
      </p:sp>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3" name="Shape 1353"/>
        <p:cNvGrpSpPr/>
        <p:nvPr/>
      </p:nvGrpSpPr>
      <p:grpSpPr>
        <a:xfrm>
          <a:off x="0" y="0"/>
          <a:ext cx="0" cy="0"/>
          <a:chOff x="0" y="0"/>
          <a:chExt cx="0" cy="0"/>
        </a:xfrm>
      </p:grpSpPr>
      <p:sp>
        <p:nvSpPr>
          <p:cNvPr id="1354" name="Google Shape;1354;p1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VCF</a:t>
            </a:r>
            <a:endParaRPr/>
          </a:p>
        </p:txBody>
      </p:sp>
      <p:sp>
        <p:nvSpPr>
          <p:cNvPr id="1355" name="Google Shape;1355;p128"/>
          <p:cNvSpPr txBox="1"/>
          <p:nvPr>
            <p:ph idx="1" type="body"/>
          </p:nvPr>
        </p:nvSpPr>
        <p:spPr>
          <a:xfrm>
            <a:off x="225325" y="1017725"/>
            <a:ext cx="8607000" cy="713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t>#CHROM POS ID REF ALT QUAL FILTER INFO FORMAT NA00001 NA00002</a:t>
            </a:r>
            <a:br>
              <a:rPr lang="en" sz="1200"/>
            </a:br>
            <a:r>
              <a:rPr lang="en" sz="1200"/>
              <a:t>20 14370 rs6054257 G A 29 PASS NS=3;DP=14;AF=0.5;DB;H2 GT:GQ:DP:HQ 0|0:48:1:51,51 1|0:48:8:51,51</a:t>
            </a:r>
            <a:endParaRPr sz="1200"/>
          </a:p>
        </p:txBody>
      </p:sp>
      <p:graphicFrame>
        <p:nvGraphicFramePr>
          <p:cNvPr id="1356" name="Google Shape;1356;p128"/>
          <p:cNvGraphicFramePr/>
          <p:nvPr/>
        </p:nvGraphicFramePr>
        <p:xfrm>
          <a:off x="311700" y="3333750"/>
          <a:ext cx="3000000" cy="3000000"/>
        </p:xfrm>
        <a:graphic>
          <a:graphicData uri="http://schemas.openxmlformats.org/drawingml/2006/table">
            <a:tbl>
              <a:tblPr>
                <a:noFill/>
                <a:tableStyleId>{0114EE08-D228-4DDB-AFAC-9181D4F78BFE}</a:tableStyleId>
              </a:tblPr>
              <a:tblGrid>
                <a:gridCol w="940475"/>
                <a:gridCol w="624425"/>
                <a:gridCol w="782450"/>
                <a:gridCol w="536650"/>
                <a:gridCol w="516150"/>
                <a:gridCol w="680050"/>
                <a:gridCol w="720975"/>
                <a:gridCol w="1458425"/>
                <a:gridCol w="782450"/>
                <a:gridCol w="782450"/>
                <a:gridCol w="782450"/>
              </a:tblGrid>
              <a:tr h="568550">
                <a:tc>
                  <a:txBody>
                    <a:bodyPr/>
                    <a:lstStyle/>
                    <a:p>
                      <a:pPr indent="0" lvl="0" marL="0" rtl="0" algn="l">
                        <a:spcBef>
                          <a:spcPts val="0"/>
                        </a:spcBef>
                        <a:spcAft>
                          <a:spcPts val="0"/>
                        </a:spcAft>
                        <a:buNone/>
                      </a:pPr>
                      <a:r>
                        <a:rPr lang="en" sz="1300"/>
                        <a:t>CHROM</a:t>
                      </a:r>
                      <a:endParaRPr sz="1300"/>
                    </a:p>
                  </a:txBody>
                  <a:tcPr marT="91425" marB="91425" marR="91425" marL="91425"/>
                </a:tc>
                <a:tc>
                  <a:txBody>
                    <a:bodyPr/>
                    <a:lstStyle/>
                    <a:p>
                      <a:pPr indent="0" lvl="0" marL="0" rtl="0" algn="l">
                        <a:spcBef>
                          <a:spcPts val="0"/>
                        </a:spcBef>
                        <a:spcAft>
                          <a:spcPts val="0"/>
                        </a:spcAft>
                        <a:buNone/>
                      </a:pPr>
                      <a:r>
                        <a:rPr lang="en" sz="1300"/>
                        <a:t>POS</a:t>
                      </a:r>
                      <a:endParaRPr sz="1300"/>
                    </a:p>
                  </a:txBody>
                  <a:tcPr marT="91425" marB="91425" marR="91425" marL="91425"/>
                </a:tc>
                <a:tc>
                  <a:txBody>
                    <a:bodyPr/>
                    <a:lstStyle/>
                    <a:p>
                      <a:pPr indent="0" lvl="0" marL="0" rtl="0" algn="l">
                        <a:spcBef>
                          <a:spcPts val="0"/>
                        </a:spcBef>
                        <a:spcAft>
                          <a:spcPts val="0"/>
                        </a:spcAft>
                        <a:buNone/>
                      </a:pPr>
                      <a:r>
                        <a:rPr lang="en" sz="1300"/>
                        <a:t>ID</a:t>
                      </a:r>
                      <a:endParaRPr sz="1300"/>
                    </a:p>
                  </a:txBody>
                  <a:tcPr marT="91425" marB="91425" marR="91425" marL="91425"/>
                </a:tc>
                <a:tc>
                  <a:txBody>
                    <a:bodyPr/>
                    <a:lstStyle/>
                    <a:p>
                      <a:pPr indent="0" lvl="0" marL="0" rtl="0" algn="l">
                        <a:spcBef>
                          <a:spcPts val="0"/>
                        </a:spcBef>
                        <a:spcAft>
                          <a:spcPts val="0"/>
                        </a:spcAft>
                        <a:buNone/>
                      </a:pPr>
                      <a:r>
                        <a:rPr lang="en" sz="1300"/>
                        <a:t>REF</a:t>
                      </a:r>
                      <a:endParaRPr sz="1300"/>
                    </a:p>
                  </a:txBody>
                  <a:tcPr marT="91425" marB="91425" marR="91425" marL="91425"/>
                </a:tc>
                <a:tc>
                  <a:txBody>
                    <a:bodyPr/>
                    <a:lstStyle/>
                    <a:p>
                      <a:pPr indent="0" lvl="0" marL="0" rtl="0" algn="l">
                        <a:spcBef>
                          <a:spcPts val="0"/>
                        </a:spcBef>
                        <a:spcAft>
                          <a:spcPts val="0"/>
                        </a:spcAft>
                        <a:buNone/>
                      </a:pPr>
                      <a:r>
                        <a:rPr lang="en" sz="1300"/>
                        <a:t>ALT</a:t>
                      </a:r>
                      <a:endParaRPr sz="1300"/>
                    </a:p>
                  </a:txBody>
                  <a:tcPr marT="91425" marB="91425" marR="91425" marL="91425"/>
                </a:tc>
                <a:tc>
                  <a:txBody>
                    <a:bodyPr/>
                    <a:lstStyle/>
                    <a:p>
                      <a:pPr indent="0" lvl="0" marL="0" rtl="0" algn="l">
                        <a:spcBef>
                          <a:spcPts val="0"/>
                        </a:spcBef>
                        <a:spcAft>
                          <a:spcPts val="0"/>
                        </a:spcAft>
                        <a:buNone/>
                      </a:pPr>
                      <a:r>
                        <a:rPr lang="en" sz="1300"/>
                        <a:t>QUAL</a:t>
                      </a:r>
                      <a:endParaRPr sz="1300"/>
                    </a:p>
                  </a:txBody>
                  <a:tcPr marT="91425" marB="91425" marR="91425" marL="91425"/>
                </a:tc>
                <a:tc>
                  <a:txBody>
                    <a:bodyPr/>
                    <a:lstStyle/>
                    <a:p>
                      <a:pPr indent="0" lvl="0" marL="0" rtl="0" algn="l">
                        <a:spcBef>
                          <a:spcPts val="0"/>
                        </a:spcBef>
                        <a:spcAft>
                          <a:spcPts val="0"/>
                        </a:spcAft>
                        <a:buNone/>
                      </a:pPr>
                      <a:r>
                        <a:rPr lang="en" sz="1200"/>
                        <a:t>FILTER</a:t>
                      </a:r>
                      <a:endParaRPr sz="1200"/>
                    </a:p>
                  </a:txBody>
                  <a:tcPr marT="91425" marB="91425" marR="91425" marL="91425"/>
                </a:tc>
                <a:tc>
                  <a:txBody>
                    <a:bodyPr/>
                    <a:lstStyle/>
                    <a:p>
                      <a:pPr indent="0" lvl="0" marL="0" rtl="0" algn="l">
                        <a:spcBef>
                          <a:spcPts val="0"/>
                        </a:spcBef>
                        <a:spcAft>
                          <a:spcPts val="0"/>
                        </a:spcAft>
                        <a:buNone/>
                      </a:pPr>
                      <a:r>
                        <a:rPr lang="en" sz="1300"/>
                        <a:t>INFO</a:t>
                      </a:r>
                      <a:endParaRPr sz="1300"/>
                    </a:p>
                  </a:txBody>
                  <a:tcPr marT="91425" marB="91425" marR="91425" marL="91425"/>
                </a:tc>
                <a:tc>
                  <a:txBody>
                    <a:bodyPr/>
                    <a:lstStyle/>
                    <a:p>
                      <a:pPr indent="0" lvl="0" marL="0" rtl="0" algn="l">
                        <a:spcBef>
                          <a:spcPts val="0"/>
                        </a:spcBef>
                        <a:spcAft>
                          <a:spcPts val="0"/>
                        </a:spcAft>
                        <a:buNone/>
                      </a:pPr>
                      <a:r>
                        <a:rPr lang="en" sz="1000"/>
                        <a:t>FORMAT</a:t>
                      </a:r>
                      <a:endParaRPr sz="1000"/>
                    </a:p>
                  </a:txBody>
                  <a:tcPr marT="91425" marB="91425" marR="91425" marL="91425"/>
                </a:tc>
                <a:tc>
                  <a:txBody>
                    <a:bodyPr/>
                    <a:lstStyle/>
                    <a:p>
                      <a:pPr indent="0" lvl="0" marL="0" rtl="0" algn="l">
                        <a:spcBef>
                          <a:spcPts val="0"/>
                        </a:spcBef>
                        <a:spcAft>
                          <a:spcPts val="0"/>
                        </a:spcAft>
                        <a:buNone/>
                      </a:pPr>
                      <a:r>
                        <a:rPr lang="en" sz="1300"/>
                        <a:t>NA..1</a:t>
                      </a:r>
                      <a:endParaRPr sz="1300"/>
                    </a:p>
                  </a:txBody>
                  <a:tcPr marT="91425" marB="91425" marR="91425" marL="91425"/>
                </a:tc>
                <a:tc>
                  <a:txBody>
                    <a:bodyPr/>
                    <a:lstStyle/>
                    <a:p>
                      <a:pPr indent="0" lvl="0" marL="0" rtl="0" algn="l">
                        <a:spcBef>
                          <a:spcPts val="0"/>
                        </a:spcBef>
                        <a:spcAft>
                          <a:spcPts val="0"/>
                        </a:spcAft>
                        <a:buNone/>
                      </a:pPr>
                      <a:r>
                        <a:rPr lang="en" sz="1300">
                          <a:solidFill>
                            <a:schemeClr val="dk1"/>
                          </a:solidFill>
                        </a:rPr>
                        <a:t>NA..2</a:t>
                      </a:r>
                      <a:endParaRPr sz="1300"/>
                    </a:p>
                  </a:txBody>
                  <a:tcPr marT="91425" marB="91425" marR="91425" marL="91425"/>
                </a:tc>
              </a:tr>
              <a:tr h="859600">
                <a:tc>
                  <a:txBody>
                    <a:bodyPr/>
                    <a:lstStyle/>
                    <a:p>
                      <a:pPr indent="0" lvl="0" marL="0" rtl="0" algn="l">
                        <a:spcBef>
                          <a:spcPts val="0"/>
                        </a:spcBef>
                        <a:spcAft>
                          <a:spcPts val="0"/>
                        </a:spcAft>
                        <a:buNone/>
                      </a:pPr>
                      <a:r>
                        <a:rPr lang="en" sz="1300"/>
                        <a:t>20</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14370</a:t>
                      </a:r>
                      <a:endParaRPr sz="1300"/>
                    </a:p>
                  </a:txBody>
                  <a:tcPr marT="91425" marB="91425" marR="91425" marL="91425"/>
                </a:tc>
                <a:tc>
                  <a:txBody>
                    <a:bodyPr/>
                    <a:lstStyle/>
                    <a:p>
                      <a:pPr indent="0" lvl="0" marL="0" rtl="0" algn="l">
                        <a:lnSpc>
                          <a:spcPct val="115000"/>
                        </a:lnSpc>
                        <a:spcBef>
                          <a:spcPts val="0"/>
                        </a:spcBef>
                        <a:spcAft>
                          <a:spcPts val="1200"/>
                        </a:spcAft>
                        <a:buNone/>
                      </a:pPr>
                      <a:r>
                        <a:rPr lang="en" sz="900">
                          <a:solidFill>
                            <a:schemeClr val="dk2"/>
                          </a:solidFill>
                        </a:rPr>
                        <a:t>rs6054257</a:t>
                      </a:r>
                      <a:endParaRPr sz="1000"/>
                    </a:p>
                  </a:txBody>
                  <a:tcPr marT="91425" marB="91425" marR="91425" marL="91425"/>
                </a:tc>
                <a:tc>
                  <a:txBody>
                    <a:bodyPr/>
                    <a:lstStyle/>
                    <a:p>
                      <a:pPr indent="0" lvl="0" marL="0" rtl="0" algn="l">
                        <a:spcBef>
                          <a:spcPts val="0"/>
                        </a:spcBef>
                        <a:spcAft>
                          <a:spcPts val="0"/>
                        </a:spcAft>
                        <a:buNone/>
                      </a:pPr>
                      <a:r>
                        <a:rPr lang="en" sz="1300"/>
                        <a:t>G</a:t>
                      </a:r>
                      <a:endParaRPr sz="1300"/>
                    </a:p>
                  </a:txBody>
                  <a:tcPr marT="91425" marB="91425" marR="91425" marL="91425"/>
                </a:tc>
                <a:tc>
                  <a:txBody>
                    <a:bodyPr/>
                    <a:lstStyle/>
                    <a:p>
                      <a:pPr indent="0" lvl="0" marL="0" rtl="0" algn="l">
                        <a:spcBef>
                          <a:spcPts val="0"/>
                        </a:spcBef>
                        <a:spcAft>
                          <a:spcPts val="0"/>
                        </a:spcAft>
                        <a:buNone/>
                      </a:pPr>
                      <a:r>
                        <a:rPr lang="en" sz="1300"/>
                        <a:t>A</a:t>
                      </a:r>
                      <a:endParaRPr sz="1300"/>
                    </a:p>
                  </a:txBody>
                  <a:tcPr marT="91425" marB="91425" marR="91425" marL="91425"/>
                </a:tc>
                <a:tc>
                  <a:txBody>
                    <a:bodyPr/>
                    <a:lstStyle/>
                    <a:p>
                      <a:pPr indent="0" lvl="0" marL="0" rtl="0" algn="l">
                        <a:spcBef>
                          <a:spcPts val="0"/>
                        </a:spcBef>
                        <a:spcAft>
                          <a:spcPts val="0"/>
                        </a:spcAft>
                        <a:buNone/>
                      </a:pPr>
                      <a:r>
                        <a:rPr lang="en" sz="1300"/>
                        <a:t>29</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PASS</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NS=3;</a:t>
                      </a:r>
                      <a:br>
                        <a:rPr lang="en" sz="1200">
                          <a:solidFill>
                            <a:schemeClr val="dk2"/>
                          </a:solidFill>
                        </a:rPr>
                      </a:br>
                      <a:r>
                        <a:rPr lang="en" sz="1200">
                          <a:solidFill>
                            <a:schemeClr val="dk2"/>
                          </a:solidFill>
                        </a:rPr>
                        <a:t>DP=14;</a:t>
                      </a:r>
                      <a:br>
                        <a:rPr lang="en" sz="1200">
                          <a:solidFill>
                            <a:schemeClr val="dk2"/>
                          </a:solidFill>
                        </a:rPr>
                      </a:br>
                      <a:r>
                        <a:rPr lang="en" sz="1200">
                          <a:solidFill>
                            <a:schemeClr val="dk2"/>
                          </a:solidFill>
                        </a:rPr>
                        <a:t>AF=0.5;</a:t>
                      </a:r>
                      <a:br>
                        <a:rPr lang="en" sz="1200">
                          <a:solidFill>
                            <a:schemeClr val="dk2"/>
                          </a:solidFill>
                        </a:rPr>
                      </a:br>
                      <a:r>
                        <a:rPr lang="en" sz="1200">
                          <a:solidFill>
                            <a:schemeClr val="dk2"/>
                          </a:solidFill>
                        </a:rPr>
                        <a:t>DB;H2</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GT:</a:t>
                      </a:r>
                      <a:br>
                        <a:rPr lang="en" sz="1200">
                          <a:solidFill>
                            <a:schemeClr val="dk2"/>
                          </a:solidFill>
                        </a:rPr>
                      </a:br>
                      <a:r>
                        <a:rPr lang="en" sz="1200">
                          <a:solidFill>
                            <a:schemeClr val="dk2"/>
                          </a:solidFill>
                        </a:rPr>
                        <a:t>GQ:</a:t>
                      </a:r>
                      <a:br>
                        <a:rPr lang="en" sz="1200">
                          <a:solidFill>
                            <a:schemeClr val="dk2"/>
                          </a:solidFill>
                        </a:rPr>
                      </a:br>
                      <a:r>
                        <a:rPr lang="en" sz="1200">
                          <a:solidFill>
                            <a:schemeClr val="dk2"/>
                          </a:solidFill>
                        </a:rPr>
                        <a:t>DP:</a:t>
                      </a:r>
                      <a:br>
                        <a:rPr lang="en" sz="1200">
                          <a:solidFill>
                            <a:schemeClr val="dk2"/>
                          </a:solidFill>
                        </a:rPr>
                      </a:br>
                      <a:r>
                        <a:rPr lang="en" sz="1200">
                          <a:solidFill>
                            <a:schemeClr val="dk2"/>
                          </a:solidFill>
                        </a:rPr>
                        <a:t>HQ</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0|0: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1:</a:t>
                      </a:r>
                      <a:br>
                        <a:rPr lang="en" sz="1200">
                          <a:solidFill>
                            <a:schemeClr val="dk2"/>
                          </a:solidFill>
                        </a:rPr>
                      </a:br>
                      <a:r>
                        <a:rPr lang="en" sz="1200">
                          <a:solidFill>
                            <a:schemeClr val="dk2"/>
                          </a:solidFill>
                        </a:rPr>
                        <a:t>51,51</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8:</a:t>
                      </a:r>
                      <a:br>
                        <a:rPr lang="en" sz="1200">
                          <a:solidFill>
                            <a:schemeClr val="dk2"/>
                          </a:solidFill>
                        </a:rPr>
                      </a:br>
                      <a:r>
                        <a:rPr lang="en" sz="1200">
                          <a:solidFill>
                            <a:schemeClr val="dk2"/>
                          </a:solidFill>
                        </a:rPr>
                        <a:t>51,51</a:t>
                      </a:r>
                      <a:endParaRPr sz="1300">
                        <a:solidFill>
                          <a:schemeClr val="dk1"/>
                        </a:solidFill>
                      </a:endParaRPr>
                    </a:p>
                  </a:txBody>
                  <a:tcPr marT="91425" marB="91425" marR="91425" marL="91425"/>
                </a:tc>
              </a:tr>
            </a:tbl>
          </a:graphicData>
        </a:graphic>
      </p:graphicFrame>
      <p:sp>
        <p:nvSpPr>
          <p:cNvPr id="1357" name="Google Shape;1357;p128"/>
          <p:cNvSpPr/>
          <p:nvPr/>
        </p:nvSpPr>
        <p:spPr>
          <a:xfrm>
            <a:off x="225325" y="4353675"/>
            <a:ext cx="6779700" cy="614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rPr>
              <a:t>PASS</a:t>
            </a:r>
            <a:r>
              <a:rPr lang="en">
                <a:solidFill>
                  <a:schemeClr val="lt1"/>
                </a:solidFill>
              </a:rPr>
              <a:t>: This value indicates that the variant has passed all the quality filters applied. It is considered a reliable call.</a:t>
            </a:r>
            <a:endParaRPr>
              <a:solidFill>
                <a:schemeClr val="lt1"/>
              </a:solidFill>
            </a:endParaRPr>
          </a:p>
          <a:p>
            <a:pPr indent="0" lvl="0" marL="0" rtl="0" algn="l">
              <a:spcBef>
                <a:spcPts val="0"/>
              </a:spcBef>
              <a:spcAft>
                <a:spcPts val="0"/>
              </a:spcAft>
              <a:buNone/>
            </a:pPr>
            <a:r>
              <a:t/>
            </a:r>
            <a:endParaRPr>
              <a:solidFill>
                <a:schemeClr val="lt1"/>
              </a:solidFill>
            </a:endParaRPr>
          </a:p>
        </p:txBody>
      </p:sp>
      <p:sp>
        <p:nvSpPr>
          <p:cNvPr id="1358" name="Google Shape;1358;p128"/>
          <p:cNvSpPr/>
          <p:nvPr/>
        </p:nvSpPr>
        <p:spPr>
          <a:xfrm rot="3872979">
            <a:off x="3935425" y="2760272"/>
            <a:ext cx="910341" cy="416657"/>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59" name="Google Shape;1359;p128"/>
          <p:cNvSpPr/>
          <p:nvPr/>
        </p:nvSpPr>
        <p:spPr>
          <a:xfrm>
            <a:off x="225325" y="3400350"/>
            <a:ext cx="5653500" cy="8400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rPr>
              <a:t>Filter IDs</a:t>
            </a:r>
            <a:r>
              <a:rPr lang="en">
                <a:solidFill>
                  <a:schemeClr val="lt1"/>
                </a:solidFill>
              </a:rPr>
              <a:t>: If a variant does not pass all filters, the FILTER field will contain one or more filter IDs that describe the specific filters it failed. These IDs correspond to the criteria set in the VCF header.</a:t>
            </a:r>
            <a:endParaRPr>
              <a:solidFill>
                <a:schemeClr val="lt1"/>
              </a:solidFill>
            </a:endParaRPr>
          </a:p>
        </p:txBody>
      </p:sp>
      <p:sp>
        <p:nvSpPr>
          <p:cNvPr id="1360" name="Google Shape;1360;p128"/>
          <p:cNvSpPr/>
          <p:nvPr/>
        </p:nvSpPr>
        <p:spPr>
          <a:xfrm>
            <a:off x="2438025" y="2155050"/>
            <a:ext cx="33528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QC status</a:t>
            </a:r>
            <a:endParaRPr>
              <a:solidFill>
                <a:schemeClr val="lt1"/>
              </a:solidFill>
            </a:endParaRPr>
          </a:p>
        </p:txBody>
      </p:sp>
    </p:spTree>
  </p:cSld>
  <p:clrMapOvr>
    <a:masterClrMapping/>
  </p:clrMapOvr>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4" name="Shape 1364"/>
        <p:cNvGrpSpPr/>
        <p:nvPr/>
      </p:nvGrpSpPr>
      <p:grpSpPr>
        <a:xfrm>
          <a:off x="0" y="0"/>
          <a:ext cx="0" cy="0"/>
          <a:chOff x="0" y="0"/>
          <a:chExt cx="0" cy="0"/>
        </a:xfrm>
      </p:grpSpPr>
      <p:sp>
        <p:nvSpPr>
          <p:cNvPr id="1365" name="Google Shape;1365;p1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VCF</a:t>
            </a:r>
            <a:endParaRPr/>
          </a:p>
        </p:txBody>
      </p:sp>
      <p:sp>
        <p:nvSpPr>
          <p:cNvPr id="1366" name="Google Shape;1366;p129"/>
          <p:cNvSpPr txBox="1"/>
          <p:nvPr>
            <p:ph idx="1" type="body"/>
          </p:nvPr>
        </p:nvSpPr>
        <p:spPr>
          <a:xfrm>
            <a:off x="225325" y="1017725"/>
            <a:ext cx="8607000" cy="713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t>#CHROM POS ID REF ALT QUAL FILTER INFO FORMAT NA00001 NA00002</a:t>
            </a:r>
            <a:br>
              <a:rPr lang="en" sz="1200"/>
            </a:br>
            <a:r>
              <a:rPr lang="en" sz="1200"/>
              <a:t>20 14370 rs6054257 G A 29 PASS NS=3;DP=14;AF=0.5;DB;H2 GT:GQ:DP:HQ 0|0:48:1:51,51 1|0:48:8:51,51</a:t>
            </a:r>
            <a:endParaRPr sz="1200"/>
          </a:p>
        </p:txBody>
      </p:sp>
      <p:graphicFrame>
        <p:nvGraphicFramePr>
          <p:cNvPr id="1367" name="Google Shape;1367;p129"/>
          <p:cNvGraphicFramePr/>
          <p:nvPr/>
        </p:nvGraphicFramePr>
        <p:xfrm>
          <a:off x="311700" y="3333750"/>
          <a:ext cx="3000000" cy="3000000"/>
        </p:xfrm>
        <a:graphic>
          <a:graphicData uri="http://schemas.openxmlformats.org/drawingml/2006/table">
            <a:tbl>
              <a:tblPr>
                <a:noFill/>
                <a:tableStyleId>{0114EE08-D228-4DDB-AFAC-9181D4F78BFE}</a:tableStyleId>
              </a:tblPr>
              <a:tblGrid>
                <a:gridCol w="940475"/>
                <a:gridCol w="624425"/>
                <a:gridCol w="782450"/>
                <a:gridCol w="536650"/>
                <a:gridCol w="516150"/>
                <a:gridCol w="680050"/>
                <a:gridCol w="720975"/>
                <a:gridCol w="1458425"/>
                <a:gridCol w="782450"/>
                <a:gridCol w="782450"/>
                <a:gridCol w="782450"/>
              </a:tblGrid>
              <a:tr h="568550">
                <a:tc>
                  <a:txBody>
                    <a:bodyPr/>
                    <a:lstStyle/>
                    <a:p>
                      <a:pPr indent="0" lvl="0" marL="0" rtl="0" algn="l">
                        <a:spcBef>
                          <a:spcPts val="0"/>
                        </a:spcBef>
                        <a:spcAft>
                          <a:spcPts val="0"/>
                        </a:spcAft>
                        <a:buNone/>
                      </a:pPr>
                      <a:r>
                        <a:rPr lang="en" sz="1300"/>
                        <a:t>CHROM</a:t>
                      </a:r>
                      <a:endParaRPr sz="1300"/>
                    </a:p>
                  </a:txBody>
                  <a:tcPr marT="91425" marB="91425" marR="91425" marL="91425"/>
                </a:tc>
                <a:tc>
                  <a:txBody>
                    <a:bodyPr/>
                    <a:lstStyle/>
                    <a:p>
                      <a:pPr indent="0" lvl="0" marL="0" rtl="0" algn="l">
                        <a:spcBef>
                          <a:spcPts val="0"/>
                        </a:spcBef>
                        <a:spcAft>
                          <a:spcPts val="0"/>
                        </a:spcAft>
                        <a:buNone/>
                      </a:pPr>
                      <a:r>
                        <a:rPr lang="en" sz="1300"/>
                        <a:t>POS</a:t>
                      </a:r>
                      <a:endParaRPr sz="1300"/>
                    </a:p>
                  </a:txBody>
                  <a:tcPr marT="91425" marB="91425" marR="91425" marL="91425"/>
                </a:tc>
                <a:tc>
                  <a:txBody>
                    <a:bodyPr/>
                    <a:lstStyle/>
                    <a:p>
                      <a:pPr indent="0" lvl="0" marL="0" rtl="0" algn="l">
                        <a:spcBef>
                          <a:spcPts val="0"/>
                        </a:spcBef>
                        <a:spcAft>
                          <a:spcPts val="0"/>
                        </a:spcAft>
                        <a:buNone/>
                      </a:pPr>
                      <a:r>
                        <a:rPr lang="en" sz="1300"/>
                        <a:t>ID</a:t>
                      </a:r>
                      <a:endParaRPr sz="1300"/>
                    </a:p>
                  </a:txBody>
                  <a:tcPr marT="91425" marB="91425" marR="91425" marL="91425"/>
                </a:tc>
                <a:tc>
                  <a:txBody>
                    <a:bodyPr/>
                    <a:lstStyle/>
                    <a:p>
                      <a:pPr indent="0" lvl="0" marL="0" rtl="0" algn="l">
                        <a:spcBef>
                          <a:spcPts val="0"/>
                        </a:spcBef>
                        <a:spcAft>
                          <a:spcPts val="0"/>
                        </a:spcAft>
                        <a:buNone/>
                      </a:pPr>
                      <a:r>
                        <a:rPr lang="en" sz="1300"/>
                        <a:t>REF</a:t>
                      </a:r>
                      <a:endParaRPr sz="1300"/>
                    </a:p>
                  </a:txBody>
                  <a:tcPr marT="91425" marB="91425" marR="91425" marL="91425"/>
                </a:tc>
                <a:tc>
                  <a:txBody>
                    <a:bodyPr/>
                    <a:lstStyle/>
                    <a:p>
                      <a:pPr indent="0" lvl="0" marL="0" rtl="0" algn="l">
                        <a:spcBef>
                          <a:spcPts val="0"/>
                        </a:spcBef>
                        <a:spcAft>
                          <a:spcPts val="0"/>
                        </a:spcAft>
                        <a:buNone/>
                      </a:pPr>
                      <a:r>
                        <a:rPr lang="en" sz="1300"/>
                        <a:t>ALT</a:t>
                      </a:r>
                      <a:endParaRPr sz="1300"/>
                    </a:p>
                  </a:txBody>
                  <a:tcPr marT="91425" marB="91425" marR="91425" marL="91425"/>
                </a:tc>
                <a:tc>
                  <a:txBody>
                    <a:bodyPr/>
                    <a:lstStyle/>
                    <a:p>
                      <a:pPr indent="0" lvl="0" marL="0" rtl="0" algn="l">
                        <a:spcBef>
                          <a:spcPts val="0"/>
                        </a:spcBef>
                        <a:spcAft>
                          <a:spcPts val="0"/>
                        </a:spcAft>
                        <a:buNone/>
                      </a:pPr>
                      <a:r>
                        <a:rPr lang="en" sz="1300"/>
                        <a:t>QUAL</a:t>
                      </a:r>
                      <a:endParaRPr sz="1300"/>
                    </a:p>
                  </a:txBody>
                  <a:tcPr marT="91425" marB="91425" marR="91425" marL="91425"/>
                </a:tc>
                <a:tc>
                  <a:txBody>
                    <a:bodyPr/>
                    <a:lstStyle/>
                    <a:p>
                      <a:pPr indent="0" lvl="0" marL="0" rtl="0" algn="l">
                        <a:spcBef>
                          <a:spcPts val="0"/>
                        </a:spcBef>
                        <a:spcAft>
                          <a:spcPts val="0"/>
                        </a:spcAft>
                        <a:buNone/>
                      </a:pPr>
                      <a:r>
                        <a:rPr lang="en" sz="1200"/>
                        <a:t>FILTER</a:t>
                      </a:r>
                      <a:endParaRPr sz="1200"/>
                    </a:p>
                  </a:txBody>
                  <a:tcPr marT="91425" marB="91425" marR="91425" marL="91425"/>
                </a:tc>
                <a:tc>
                  <a:txBody>
                    <a:bodyPr/>
                    <a:lstStyle/>
                    <a:p>
                      <a:pPr indent="0" lvl="0" marL="0" rtl="0" algn="l">
                        <a:spcBef>
                          <a:spcPts val="0"/>
                        </a:spcBef>
                        <a:spcAft>
                          <a:spcPts val="0"/>
                        </a:spcAft>
                        <a:buNone/>
                      </a:pPr>
                      <a:r>
                        <a:rPr lang="en" sz="1300"/>
                        <a:t>INFO</a:t>
                      </a:r>
                      <a:endParaRPr sz="1300"/>
                    </a:p>
                  </a:txBody>
                  <a:tcPr marT="91425" marB="91425" marR="91425" marL="91425"/>
                </a:tc>
                <a:tc>
                  <a:txBody>
                    <a:bodyPr/>
                    <a:lstStyle/>
                    <a:p>
                      <a:pPr indent="0" lvl="0" marL="0" rtl="0" algn="l">
                        <a:spcBef>
                          <a:spcPts val="0"/>
                        </a:spcBef>
                        <a:spcAft>
                          <a:spcPts val="0"/>
                        </a:spcAft>
                        <a:buNone/>
                      </a:pPr>
                      <a:r>
                        <a:rPr lang="en" sz="1000"/>
                        <a:t>FORMAT</a:t>
                      </a:r>
                      <a:endParaRPr sz="1000"/>
                    </a:p>
                  </a:txBody>
                  <a:tcPr marT="91425" marB="91425" marR="91425" marL="91425"/>
                </a:tc>
                <a:tc>
                  <a:txBody>
                    <a:bodyPr/>
                    <a:lstStyle/>
                    <a:p>
                      <a:pPr indent="0" lvl="0" marL="0" rtl="0" algn="l">
                        <a:spcBef>
                          <a:spcPts val="0"/>
                        </a:spcBef>
                        <a:spcAft>
                          <a:spcPts val="0"/>
                        </a:spcAft>
                        <a:buNone/>
                      </a:pPr>
                      <a:r>
                        <a:rPr lang="en" sz="1300"/>
                        <a:t>NA..1</a:t>
                      </a:r>
                      <a:endParaRPr sz="1300"/>
                    </a:p>
                  </a:txBody>
                  <a:tcPr marT="91425" marB="91425" marR="91425" marL="91425"/>
                </a:tc>
                <a:tc>
                  <a:txBody>
                    <a:bodyPr/>
                    <a:lstStyle/>
                    <a:p>
                      <a:pPr indent="0" lvl="0" marL="0" rtl="0" algn="l">
                        <a:spcBef>
                          <a:spcPts val="0"/>
                        </a:spcBef>
                        <a:spcAft>
                          <a:spcPts val="0"/>
                        </a:spcAft>
                        <a:buNone/>
                      </a:pPr>
                      <a:r>
                        <a:rPr lang="en" sz="1300">
                          <a:solidFill>
                            <a:schemeClr val="dk1"/>
                          </a:solidFill>
                        </a:rPr>
                        <a:t>NA..2</a:t>
                      </a:r>
                      <a:endParaRPr sz="1300"/>
                    </a:p>
                  </a:txBody>
                  <a:tcPr marT="91425" marB="91425" marR="91425" marL="91425"/>
                </a:tc>
              </a:tr>
              <a:tr h="859600">
                <a:tc>
                  <a:txBody>
                    <a:bodyPr/>
                    <a:lstStyle/>
                    <a:p>
                      <a:pPr indent="0" lvl="0" marL="0" rtl="0" algn="l">
                        <a:spcBef>
                          <a:spcPts val="0"/>
                        </a:spcBef>
                        <a:spcAft>
                          <a:spcPts val="0"/>
                        </a:spcAft>
                        <a:buNone/>
                      </a:pPr>
                      <a:r>
                        <a:rPr lang="en" sz="1300"/>
                        <a:t>20</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14370</a:t>
                      </a:r>
                      <a:endParaRPr sz="1300"/>
                    </a:p>
                  </a:txBody>
                  <a:tcPr marT="91425" marB="91425" marR="91425" marL="91425"/>
                </a:tc>
                <a:tc>
                  <a:txBody>
                    <a:bodyPr/>
                    <a:lstStyle/>
                    <a:p>
                      <a:pPr indent="0" lvl="0" marL="0" rtl="0" algn="l">
                        <a:lnSpc>
                          <a:spcPct val="115000"/>
                        </a:lnSpc>
                        <a:spcBef>
                          <a:spcPts val="0"/>
                        </a:spcBef>
                        <a:spcAft>
                          <a:spcPts val="1200"/>
                        </a:spcAft>
                        <a:buNone/>
                      </a:pPr>
                      <a:r>
                        <a:rPr lang="en" sz="900">
                          <a:solidFill>
                            <a:schemeClr val="dk2"/>
                          </a:solidFill>
                        </a:rPr>
                        <a:t>rs6054257</a:t>
                      </a:r>
                      <a:endParaRPr sz="1000"/>
                    </a:p>
                  </a:txBody>
                  <a:tcPr marT="91425" marB="91425" marR="91425" marL="91425"/>
                </a:tc>
                <a:tc>
                  <a:txBody>
                    <a:bodyPr/>
                    <a:lstStyle/>
                    <a:p>
                      <a:pPr indent="0" lvl="0" marL="0" rtl="0" algn="l">
                        <a:spcBef>
                          <a:spcPts val="0"/>
                        </a:spcBef>
                        <a:spcAft>
                          <a:spcPts val="0"/>
                        </a:spcAft>
                        <a:buNone/>
                      </a:pPr>
                      <a:r>
                        <a:rPr lang="en" sz="1300"/>
                        <a:t>G</a:t>
                      </a:r>
                      <a:endParaRPr sz="1300"/>
                    </a:p>
                  </a:txBody>
                  <a:tcPr marT="91425" marB="91425" marR="91425" marL="91425"/>
                </a:tc>
                <a:tc>
                  <a:txBody>
                    <a:bodyPr/>
                    <a:lstStyle/>
                    <a:p>
                      <a:pPr indent="0" lvl="0" marL="0" rtl="0" algn="l">
                        <a:spcBef>
                          <a:spcPts val="0"/>
                        </a:spcBef>
                        <a:spcAft>
                          <a:spcPts val="0"/>
                        </a:spcAft>
                        <a:buNone/>
                      </a:pPr>
                      <a:r>
                        <a:rPr lang="en" sz="1300"/>
                        <a:t>A</a:t>
                      </a:r>
                      <a:endParaRPr sz="1300"/>
                    </a:p>
                  </a:txBody>
                  <a:tcPr marT="91425" marB="91425" marR="91425" marL="91425"/>
                </a:tc>
                <a:tc>
                  <a:txBody>
                    <a:bodyPr/>
                    <a:lstStyle/>
                    <a:p>
                      <a:pPr indent="0" lvl="0" marL="0" rtl="0" algn="l">
                        <a:spcBef>
                          <a:spcPts val="0"/>
                        </a:spcBef>
                        <a:spcAft>
                          <a:spcPts val="0"/>
                        </a:spcAft>
                        <a:buNone/>
                      </a:pPr>
                      <a:r>
                        <a:rPr lang="en" sz="1300"/>
                        <a:t>29</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PASS</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NS=3;</a:t>
                      </a:r>
                      <a:br>
                        <a:rPr lang="en" sz="1200">
                          <a:solidFill>
                            <a:schemeClr val="dk2"/>
                          </a:solidFill>
                        </a:rPr>
                      </a:br>
                      <a:r>
                        <a:rPr lang="en" sz="1200">
                          <a:solidFill>
                            <a:schemeClr val="dk2"/>
                          </a:solidFill>
                        </a:rPr>
                        <a:t>DP=14;</a:t>
                      </a:r>
                      <a:br>
                        <a:rPr lang="en" sz="1200">
                          <a:solidFill>
                            <a:schemeClr val="dk2"/>
                          </a:solidFill>
                        </a:rPr>
                      </a:br>
                      <a:r>
                        <a:rPr lang="en" sz="1200">
                          <a:solidFill>
                            <a:schemeClr val="dk2"/>
                          </a:solidFill>
                        </a:rPr>
                        <a:t>AF=0.5;</a:t>
                      </a:r>
                      <a:br>
                        <a:rPr lang="en" sz="1200">
                          <a:solidFill>
                            <a:schemeClr val="dk2"/>
                          </a:solidFill>
                        </a:rPr>
                      </a:br>
                      <a:r>
                        <a:rPr lang="en" sz="1200">
                          <a:solidFill>
                            <a:schemeClr val="dk2"/>
                          </a:solidFill>
                        </a:rPr>
                        <a:t>DB;H2</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GT:</a:t>
                      </a:r>
                      <a:br>
                        <a:rPr lang="en" sz="1200">
                          <a:solidFill>
                            <a:schemeClr val="dk2"/>
                          </a:solidFill>
                        </a:rPr>
                      </a:br>
                      <a:r>
                        <a:rPr lang="en" sz="1200">
                          <a:solidFill>
                            <a:schemeClr val="dk2"/>
                          </a:solidFill>
                        </a:rPr>
                        <a:t>GQ:</a:t>
                      </a:r>
                      <a:br>
                        <a:rPr lang="en" sz="1200">
                          <a:solidFill>
                            <a:schemeClr val="dk2"/>
                          </a:solidFill>
                        </a:rPr>
                      </a:br>
                      <a:r>
                        <a:rPr lang="en" sz="1200">
                          <a:solidFill>
                            <a:schemeClr val="dk2"/>
                          </a:solidFill>
                        </a:rPr>
                        <a:t>DP:</a:t>
                      </a:r>
                      <a:br>
                        <a:rPr lang="en" sz="1200">
                          <a:solidFill>
                            <a:schemeClr val="dk2"/>
                          </a:solidFill>
                        </a:rPr>
                      </a:br>
                      <a:r>
                        <a:rPr lang="en" sz="1200">
                          <a:solidFill>
                            <a:schemeClr val="dk2"/>
                          </a:solidFill>
                        </a:rPr>
                        <a:t>HQ</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0|0: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1:</a:t>
                      </a:r>
                      <a:br>
                        <a:rPr lang="en" sz="1200">
                          <a:solidFill>
                            <a:schemeClr val="dk2"/>
                          </a:solidFill>
                        </a:rPr>
                      </a:br>
                      <a:r>
                        <a:rPr lang="en" sz="1200">
                          <a:solidFill>
                            <a:schemeClr val="dk2"/>
                          </a:solidFill>
                        </a:rPr>
                        <a:t>51,51</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8:</a:t>
                      </a:r>
                      <a:br>
                        <a:rPr lang="en" sz="1200">
                          <a:solidFill>
                            <a:schemeClr val="dk2"/>
                          </a:solidFill>
                        </a:rPr>
                      </a:br>
                      <a:r>
                        <a:rPr lang="en" sz="1200">
                          <a:solidFill>
                            <a:schemeClr val="dk2"/>
                          </a:solidFill>
                        </a:rPr>
                        <a:t>51,51</a:t>
                      </a:r>
                      <a:endParaRPr sz="1300">
                        <a:solidFill>
                          <a:schemeClr val="dk1"/>
                        </a:solidFill>
                      </a:endParaRPr>
                    </a:p>
                  </a:txBody>
                  <a:tcPr marT="91425" marB="91425" marR="91425" marL="91425"/>
                </a:tc>
              </a:tr>
            </a:tbl>
          </a:graphicData>
        </a:graphic>
      </p:graphicFrame>
      <p:sp>
        <p:nvSpPr>
          <p:cNvPr id="1368" name="Google Shape;1368;p129"/>
          <p:cNvSpPr/>
          <p:nvPr/>
        </p:nvSpPr>
        <p:spPr>
          <a:xfrm>
            <a:off x="310175" y="1698875"/>
            <a:ext cx="33528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Additional Information</a:t>
            </a:r>
            <a:endParaRPr>
              <a:solidFill>
                <a:schemeClr val="lt1"/>
              </a:solidFill>
            </a:endParaRPr>
          </a:p>
        </p:txBody>
      </p:sp>
      <p:sp>
        <p:nvSpPr>
          <p:cNvPr id="1369" name="Google Shape;1369;p129"/>
          <p:cNvSpPr/>
          <p:nvPr/>
        </p:nvSpPr>
        <p:spPr>
          <a:xfrm rot="1104629">
            <a:off x="595672" y="2511880"/>
            <a:ext cx="4666858" cy="416472"/>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3" name="Shape 1373"/>
        <p:cNvGrpSpPr/>
        <p:nvPr/>
      </p:nvGrpSpPr>
      <p:grpSpPr>
        <a:xfrm>
          <a:off x="0" y="0"/>
          <a:ext cx="0" cy="0"/>
          <a:chOff x="0" y="0"/>
          <a:chExt cx="0" cy="0"/>
        </a:xfrm>
      </p:grpSpPr>
      <p:sp>
        <p:nvSpPr>
          <p:cNvPr id="1374" name="Google Shape;1374;p1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VCF</a:t>
            </a:r>
            <a:endParaRPr/>
          </a:p>
        </p:txBody>
      </p:sp>
      <p:sp>
        <p:nvSpPr>
          <p:cNvPr id="1375" name="Google Shape;1375;p130"/>
          <p:cNvSpPr txBox="1"/>
          <p:nvPr>
            <p:ph idx="1" type="body"/>
          </p:nvPr>
        </p:nvSpPr>
        <p:spPr>
          <a:xfrm>
            <a:off x="225325" y="1017725"/>
            <a:ext cx="8607000" cy="713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t>#CHROM POS ID REF ALT QUAL FILTER INFO FORMAT NA00001 NA00002</a:t>
            </a:r>
            <a:br>
              <a:rPr lang="en" sz="1200"/>
            </a:br>
            <a:r>
              <a:rPr lang="en" sz="1200"/>
              <a:t>20 14370 rs6054257 G A 29 PASS NS=3;DP=14;AF=0.5;DB;H2 GT:GQ:DP:HQ 0|0:48:1:51,51 1|0:48:8:51,51</a:t>
            </a:r>
            <a:endParaRPr sz="1200"/>
          </a:p>
        </p:txBody>
      </p:sp>
      <p:graphicFrame>
        <p:nvGraphicFramePr>
          <p:cNvPr id="1376" name="Google Shape;1376;p130"/>
          <p:cNvGraphicFramePr/>
          <p:nvPr/>
        </p:nvGraphicFramePr>
        <p:xfrm>
          <a:off x="311700" y="3333750"/>
          <a:ext cx="3000000" cy="3000000"/>
        </p:xfrm>
        <a:graphic>
          <a:graphicData uri="http://schemas.openxmlformats.org/drawingml/2006/table">
            <a:tbl>
              <a:tblPr>
                <a:noFill/>
                <a:tableStyleId>{0114EE08-D228-4DDB-AFAC-9181D4F78BFE}</a:tableStyleId>
              </a:tblPr>
              <a:tblGrid>
                <a:gridCol w="940475"/>
                <a:gridCol w="624425"/>
                <a:gridCol w="782450"/>
                <a:gridCol w="536650"/>
                <a:gridCol w="516150"/>
                <a:gridCol w="680050"/>
                <a:gridCol w="720975"/>
                <a:gridCol w="1458425"/>
                <a:gridCol w="782450"/>
                <a:gridCol w="782450"/>
                <a:gridCol w="782450"/>
              </a:tblGrid>
              <a:tr h="568550">
                <a:tc>
                  <a:txBody>
                    <a:bodyPr/>
                    <a:lstStyle/>
                    <a:p>
                      <a:pPr indent="0" lvl="0" marL="0" rtl="0" algn="l">
                        <a:spcBef>
                          <a:spcPts val="0"/>
                        </a:spcBef>
                        <a:spcAft>
                          <a:spcPts val="0"/>
                        </a:spcAft>
                        <a:buNone/>
                      </a:pPr>
                      <a:r>
                        <a:rPr lang="en" sz="1300"/>
                        <a:t>CHROM</a:t>
                      </a:r>
                      <a:endParaRPr sz="1300"/>
                    </a:p>
                  </a:txBody>
                  <a:tcPr marT="91425" marB="91425" marR="91425" marL="91425"/>
                </a:tc>
                <a:tc>
                  <a:txBody>
                    <a:bodyPr/>
                    <a:lstStyle/>
                    <a:p>
                      <a:pPr indent="0" lvl="0" marL="0" rtl="0" algn="l">
                        <a:spcBef>
                          <a:spcPts val="0"/>
                        </a:spcBef>
                        <a:spcAft>
                          <a:spcPts val="0"/>
                        </a:spcAft>
                        <a:buNone/>
                      </a:pPr>
                      <a:r>
                        <a:rPr lang="en" sz="1300"/>
                        <a:t>POS</a:t>
                      </a:r>
                      <a:endParaRPr sz="1300"/>
                    </a:p>
                  </a:txBody>
                  <a:tcPr marT="91425" marB="91425" marR="91425" marL="91425"/>
                </a:tc>
                <a:tc>
                  <a:txBody>
                    <a:bodyPr/>
                    <a:lstStyle/>
                    <a:p>
                      <a:pPr indent="0" lvl="0" marL="0" rtl="0" algn="l">
                        <a:spcBef>
                          <a:spcPts val="0"/>
                        </a:spcBef>
                        <a:spcAft>
                          <a:spcPts val="0"/>
                        </a:spcAft>
                        <a:buNone/>
                      </a:pPr>
                      <a:r>
                        <a:rPr lang="en" sz="1300"/>
                        <a:t>ID</a:t>
                      </a:r>
                      <a:endParaRPr sz="1300"/>
                    </a:p>
                  </a:txBody>
                  <a:tcPr marT="91425" marB="91425" marR="91425" marL="91425"/>
                </a:tc>
                <a:tc>
                  <a:txBody>
                    <a:bodyPr/>
                    <a:lstStyle/>
                    <a:p>
                      <a:pPr indent="0" lvl="0" marL="0" rtl="0" algn="l">
                        <a:spcBef>
                          <a:spcPts val="0"/>
                        </a:spcBef>
                        <a:spcAft>
                          <a:spcPts val="0"/>
                        </a:spcAft>
                        <a:buNone/>
                      </a:pPr>
                      <a:r>
                        <a:rPr lang="en" sz="1300"/>
                        <a:t>REF</a:t>
                      </a:r>
                      <a:endParaRPr sz="1300"/>
                    </a:p>
                  </a:txBody>
                  <a:tcPr marT="91425" marB="91425" marR="91425" marL="91425"/>
                </a:tc>
                <a:tc>
                  <a:txBody>
                    <a:bodyPr/>
                    <a:lstStyle/>
                    <a:p>
                      <a:pPr indent="0" lvl="0" marL="0" rtl="0" algn="l">
                        <a:spcBef>
                          <a:spcPts val="0"/>
                        </a:spcBef>
                        <a:spcAft>
                          <a:spcPts val="0"/>
                        </a:spcAft>
                        <a:buNone/>
                      </a:pPr>
                      <a:r>
                        <a:rPr lang="en" sz="1300"/>
                        <a:t>ALT</a:t>
                      </a:r>
                      <a:endParaRPr sz="1300"/>
                    </a:p>
                  </a:txBody>
                  <a:tcPr marT="91425" marB="91425" marR="91425" marL="91425"/>
                </a:tc>
                <a:tc>
                  <a:txBody>
                    <a:bodyPr/>
                    <a:lstStyle/>
                    <a:p>
                      <a:pPr indent="0" lvl="0" marL="0" rtl="0" algn="l">
                        <a:spcBef>
                          <a:spcPts val="0"/>
                        </a:spcBef>
                        <a:spcAft>
                          <a:spcPts val="0"/>
                        </a:spcAft>
                        <a:buNone/>
                      </a:pPr>
                      <a:r>
                        <a:rPr lang="en" sz="1300"/>
                        <a:t>QUAL</a:t>
                      </a:r>
                      <a:endParaRPr sz="1300"/>
                    </a:p>
                  </a:txBody>
                  <a:tcPr marT="91425" marB="91425" marR="91425" marL="91425"/>
                </a:tc>
                <a:tc>
                  <a:txBody>
                    <a:bodyPr/>
                    <a:lstStyle/>
                    <a:p>
                      <a:pPr indent="0" lvl="0" marL="0" rtl="0" algn="l">
                        <a:spcBef>
                          <a:spcPts val="0"/>
                        </a:spcBef>
                        <a:spcAft>
                          <a:spcPts val="0"/>
                        </a:spcAft>
                        <a:buNone/>
                      </a:pPr>
                      <a:r>
                        <a:rPr lang="en" sz="1200"/>
                        <a:t>FILTER</a:t>
                      </a:r>
                      <a:endParaRPr sz="1200"/>
                    </a:p>
                  </a:txBody>
                  <a:tcPr marT="91425" marB="91425" marR="91425" marL="91425"/>
                </a:tc>
                <a:tc>
                  <a:txBody>
                    <a:bodyPr/>
                    <a:lstStyle/>
                    <a:p>
                      <a:pPr indent="0" lvl="0" marL="0" rtl="0" algn="l">
                        <a:spcBef>
                          <a:spcPts val="0"/>
                        </a:spcBef>
                        <a:spcAft>
                          <a:spcPts val="0"/>
                        </a:spcAft>
                        <a:buNone/>
                      </a:pPr>
                      <a:r>
                        <a:rPr lang="en" sz="1300"/>
                        <a:t>INFO</a:t>
                      </a:r>
                      <a:endParaRPr sz="1300"/>
                    </a:p>
                  </a:txBody>
                  <a:tcPr marT="91425" marB="91425" marR="91425" marL="91425"/>
                </a:tc>
                <a:tc>
                  <a:txBody>
                    <a:bodyPr/>
                    <a:lstStyle/>
                    <a:p>
                      <a:pPr indent="0" lvl="0" marL="0" rtl="0" algn="l">
                        <a:spcBef>
                          <a:spcPts val="0"/>
                        </a:spcBef>
                        <a:spcAft>
                          <a:spcPts val="0"/>
                        </a:spcAft>
                        <a:buNone/>
                      </a:pPr>
                      <a:r>
                        <a:rPr lang="en" sz="1000"/>
                        <a:t>FORMAT</a:t>
                      </a:r>
                      <a:endParaRPr sz="1000"/>
                    </a:p>
                  </a:txBody>
                  <a:tcPr marT="91425" marB="91425" marR="91425" marL="91425"/>
                </a:tc>
                <a:tc>
                  <a:txBody>
                    <a:bodyPr/>
                    <a:lstStyle/>
                    <a:p>
                      <a:pPr indent="0" lvl="0" marL="0" rtl="0" algn="l">
                        <a:spcBef>
                          <a:spcPts val="0"/>
                        </a:spcBef>
                        <a:spcAft>
                          <a:spcPts val="0"/>
                        </a:spcAft>
                        <a:buNone/>
                      </a:pPr>
                      <a:r>
                        <a:rPr lang="en" sz="1300"/>
                        <a:t>NA..1</a:t>
                      </a:r>
                      <a:endParaRPr sz="1300"/>
                    </a:p>
                  </a:txBody>
                  <a:tcPr marT="91425" marB="91425" marR="91425" marL="91425"/>
                </a:tc>
                <a:tc>
                  <a:txBody>
                    <a:bodyPr/>
                    <a:lstStyle/>
                    <a:p>
                      <a:pPr indent="0" lvl="0" marL="0" rtl="0" algn="l">
                        <a:spcBef>
                          <a:spcPts val="0"/>
                        </a:spcBef>
                        <a:spcAft>
                          <a:spcPts val="0"/>
                        </a:spcAft>
                        <a:buNone/>
                      </a:pPr>
                      <a:r>
                        <a:rPr lang="en" sz="1300">
                          <a:solidFill>
                            <a:schemeClr val="dk1"/>
                          </a:solidFill>
                        </a:rPr>
                        <a:t>NA..2</a:t>
                      </a:r>
                      <a:endParaRPr sz="1300"/>
                    </a:p>
                  </a:txBody>
                  <a:tcPr marT="91425" marB="91425" marR="91425" marL="91425"/>
                </a:tc>
              </a:tr>
              <a:tr h="859600">
                <a:tc>
                  <a:txBody>
                    <a:bodyPr/>
                    <a:lstStyle/>
                    <a:p>
                      <a:pPr indent="0" lvl="0" marL="0" rtl="0" algn="l">
                        <a:spcBef>
                          <a:spcPts val="0"/>
                        </a:spcBef>
                        <a:spcAft>
                          <a:spcPts val="0"/>
                        </a:spcAft>
                        <a:buNone/>
                      </a:pPr>
                      <a:r>
                        <a:rPr lang="en" sz="1300"/>
                        <a:t>20</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14370</a:t>
                      </a:r>
                      <a:endParaRPr sz="1300"/>
                    </a:p>
                  </a:txBody>
                  <a:tcPr marT="91425" marB="91425" marR="91425" marL="91425"/>
                </a:tc>
                <a:tc>
                  <a:txBody>
                    <a:bodyPr/>
                    <a:lstStyle/>
                    <a:p>
                      <a:pPr indent="0" lvl="0" marL="0" rtl="0" algn="l">
                        <a:lnSpc>
                          <a:spcPct val="115000"/>
                        </a:lnSpc>
                        <a:spcBef>
                          <a:spcPts val="0"/>
                        </a:spcBef>
                        <a:spcAft>
                          <a:spcPts val="1200"/>
                        </a:spcAft>
                        <a:buNone/>
                      </a:pPr>
                      <a:r>
                        <a:rPr lang="en" sz="900">
                          <a:solidFill>
                            <a:schemeClr val="dk2"/>
                          </a:solidFill>
                        </a:rPr>
                        <a:t>rs6054257</a:t>
                      </a:r>
                      <a:endParaRPr sz="1000"/>
                    </a:p>
                  </a:txBody>
                  <a:tcPr marT="91425" marB="91425" marR="91425" marL="91425"/>
                </a:tc>
                <a:tc>
                  <a:txBody>
                    <a:bodyPr/>
                    <a:lstStyle/>
                    <a:p>
                      <a:pPr indent="0" lvl="0" marL="0" rtl="0" algn="l">
                        <a:spcBef>
                          <a:spcPts val="0"/>
                        </a:spcBef>
                        <a:spcAft>
                          <a:spcPts val="0"/>
                        </a:spcAft>
                        <a:buNone/>
                      </a:pPr>
                      <a:r>
                        <a:rPr lang="en" sz="1300"/>
                        <a:t>G</a:t>
                      </a:r>
                      <a:endParaRPr sz="1300"/>
                    </a:p>
                  </a:txBody>
                  <a:tcPr marT="91425" marB="91425" marR="91425" marL="91425"/>
                </a:tc>
                <a:tc>
                  <a:txBody>
                    <a:bodyPr/>
                    <a:lstStyle/>
                    <a:p>
                      <a:pPr indent="0" lvl="0" marL="0" rtl="0" algn="l">
                        <a:spcBef>
                          <a:spcPts val="0"/>
                        </a:spcBef>
                        <a:spcAft>
                          <a:spcPts val="0"/>
                        </a:spcAft>
                        <a:buNone/>
                      </a:pPr>
                      <a:r>
                        <a:rPr lang="en" sz="1300"/>
                        <a:t>A</a:t>
                      </a:r>
                      <a:endParaRPr sz="1300"/>
                    </a:p>
                  </a:txBody>
                  <a:tcPr marT="91425" marB="91425" marR="91425" marL="91425"/>
                </a:tc>
                <a:tc>
                  <a:txBody>
                    <a:bodyPr/>
                    <a:lstStyle/>
                    <a:p>
                      <a:pPr indent="0" lvl="0" marL="0" rtl="0" algn="l">
                        <a:spcBef>
                          <a:spcPts val="0"/>
                        </a:spcBef>
                        <a:spcAft>
                          <a:spcPts val="0"/>
                        </a:spcAft>
                        <a:buNone/>
                      </a:pPr>
                      <a:r>
                        <a:rPr lang="en" sz="1300"/>
                        <a:t>29</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PASS</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NS=3;</a:t>
                      </a:r>
                      <a:br>
                        <a:rPr lang="en" sz="1200">
                          <a:solidFill>
                            <a:schemeClr val="dk2"/>
                          </a:solidFill>
                        </a:rPr>
                      </a:br>
                      <a:r>
                        <a:rPr lang="en" sz="1200">
                          <a:solidFill>
                            <a:schemeClr val="dk2"/>
                          </a:solidFill>
                        </a:rPr>
                        <a:t>DP=14;</a:t>
                      </a:r>
                      <a:br>
                        <a:rPr lang="en" sz="1200">
                          <a:solidFill>
                            <a:schemeClr val="dk2"/>
                          </a:solidFill>
                        </a:rPr>
                      </a:br>
                      <a:r>
                        <a:rPr lang="en" sz="1200">
                          <a:solidFill>
                            <a:schemeClr val="dk2"/>
                          </a:solidFill>
                        </a:rPr>
                        <a:t>AF=0.5;</a:t>
                      </a:r>
                      <a:br>
                        <a:rPr lang="en" sz="1200">
                          <a:solidFill>
                            <a:schemeClr val="dk2"/>
                          </a:solidFill>
                        </a:rPr>
                      </a:br>
                      <a:r>
                        <a:rPr lang="en" sz="1200">
                          <a:solidFill>
                            <a:schemeClr val="dk2"/>
                          </a:solidFill>
                        </a:rPr>
                        <a:t>DB;H2</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GT:</a:t>
                      </a:r>
                      <a:br>
                        <a:rPr lang="en" sz="1200">
                          <a:solidFill>
                            <a:schemeClr val="dk2"/>
                          </a:solidFill>
                        </a:rPr>
                      </a:br>
                      <a:r>
                        <a:rPr lang="en" sz="1200">
                          <a:solidFill>
                            <a:schemeClr val="dk2"/>
                          </a:solidFill>
                        </a:rPr>
                        <a:t>GQ:</a:t>
                      </a:r>
                      <a:br>
                        <a:rPr lang="en" sz="1200">
                          <a:solidFill>
                            <a:schemeClr val="dk2"/>
                          </a:solidFill>
                        </a:rPr>
                      </a:br>
                      <a:r>
                        <a:rPr lang="en" sz="1200">
                          <a:solidFill>
                            <a:schemeClr val="dk2"/>
                          </a:solidFill>
                        </a:rPr>
                        <a:t>DP:</a:t>
                      </a:r>
                      <a:br>
                        <a:rPr lang="en" sz="1200">
                          <a:solidFill>
                            <a:schemeClr val="dk2"/>
                          </a:solidFill>
                        </a:rPr>
                      </a:br>
                      <a:r>
                        <a:rPr lang="en" sz="1200">
                          <a:solidFill>
                            <a:schemeClr val="dk2"/>
                          </a:solidFill>
                        </a:rPr>
                        <a:t>HQ</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0|0: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1:</a:t>
                      </a:r>
                      <a:br>
                        <a:rPr lang="en" sz="1200">
                          <a:solidFill>
                            <a:schemeClr val="dk2"/>
                          </a:solidFill>
                        </a:rPr>
                      </a:br>
                      <a:r>
                        <a:rPr lang="en" sz="1200">
                          <a:solidFill>
                            <a:schemeClr val="dk2"/>
                          </a:solidFill>
                        </a:rPr>
                        <a:t>51,51</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8:</a:t>
                      </a:r>
                      <a:br>
                        <a:rPr lang="en" sz="1200">
                          <a:solidFill>
                            <a:schemeClr val="dk2"/>
                          </a:solidFill>
                        </a:rPr>
                      </a:br>
                      <a:r>
                        <a:rPr lang="en" sz="1200">
                          <a:solidFill>
                            <a:schemeClr val="dk2"/>
                          </a:solidFill>
                        </a:rPr>
                        <a:t>51,51</a:t>
                      </a:r>
                      <a:endParaRPr sz="1300">
                        <a:solidFill>
                          <a:schemeClr val="dk1"/>
                        </a:solidFill>
                      </a:endParaRPr>
                    </a:p>
                  </a:txBody>
                  <a:tcPr marT="91425" marB="91425" marR="91425" marL="91425"/>
                </a:tc>
              </a:tr>
            </a:tbl>
          </a:graphicData>
        </a:graphic>
      </p:graphicFrame>
      <p:sp>
        <p:nvSpPr>
          <p:cNvPr id="1377" name="Google Shape;1377;p130"/>
          <p:cNvSpPr/>
          <p:nvPr/>
        </p:nvSpPr>
        <p:spPr>
          <a:xfrm>
            <a:off x="310175" y="1698875"/>
            <a:ext cx="33528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Additional Information</a:t>
            </a:r>
            <a:endParaRPr>
              <a:solidFill>
                <a:schemeClr val="lt1"/>
              </a:solidFill>
            </a:endParaRPr>
          </a:p>
        </p:txBody>
      </p:sp>
      <p:sp>
        <p:nvSpPr>
          <p:cNvPr id="1378" name="Google Shape;1378;p130"/>
          <p:cNvSpPr/>
          <p:nvPr/>
        </p:nvSpPr>
        <p:spPr>
          <a:xfrm rot="1104629">
            <a:off x="595672" y="2511880"/>
            <a:ext cx="4666858" cy="416472"/>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79" name="Google Shape;1379;p130"/>
          <p:cNvSpPr/>
          <p:nvPr/>
        </p:nvSpPr>
        <p:spPr>
          <a:xfrm>
            <a:off x="819350" y="2350675"/>
            <a:ext cx="8013300" cy="1869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t>INFO fields specified in Header</a:t>
            </a:r>
            <a:endParaRPr/>
          </a:p>
          <a:p>
            <a:pPr indent="0" lvl="0" marL="0" rtl="0" algn="l">
              <a:spcBef>
                <a:spcPts val="0"/>
              </a:spcBef>
              <a:spcAft>
                <a:spcPts val="0"/>
              </a:spcAft>
              <a:buNone/>
            </a:pPr>
            <a:r>
              <a:rPr lang="en"/>
              <a:t>—</a:t>
            </a:r>
            <a:br>
              <a:rPr lang="en"/>
            </a:br>
            <a:r>
              <a:rPr lang="en"/>
              <a:t>##INFO=&lt;ID=NS,Number=1,Type=Integer,Description="Number of Samples With Data"&gt;</a:t>
            </a:r>
            <a:endParaRPr/>
          </a:p>
          <a:p>
            <a:pPr indent="0" lvl="0" marL="0" rtl="0" algn="l">
              <a:spcBef>
                <a:spcPts val="0"/>
              </a:spcBef>
              <a:spcAft>
                <a:spcPts val="0"/>
              </a:spcAft>
              <a:buNone/>
            </a:pPr>
            <a:r>
              <a:rPr lang="en"/>
              <a:t>##INFO=&lt;ID=DP,Number=1,Type=Integer,Description="Total Depth"&gt;</a:t>
            </a:r>
            <a:endParaRPr/>
          </a:p>
          <a:p>
            <a:pPr indent="0" lvl="0" marL="0" rtl="0" algn="l">
              <a:spcBef>
                <a:spcPts val="0"/>
              </a:spcBef>
              <a:spcAft>
                <a:spcPts val="0"/>
              </a:spcAft>
              <a:buNone/>
            </a:pPr>
            <a:r>
              <a:rPr lang="en"/>
              <a:t>##INFO=&lt;ID=AF,Number=A,Type=Float,Description="Allele Frequency"&gt;</a:t>
            </a:r>
            <a:endParaRPr/>
          </a:p>
          <a:p>
            <a:pPr indent="0" lvl="0" marL="0" rtl="0" algn="l">
              <a:spcBef>
                <a:spcPts val="0"/>
              </a:spcBef>
              <a:spcAft>
                <a:spcPts val="0"/>
              </a:spcAft>
              <a:buNone/>
            </a:pPr>
            <a:r>
              <a:rPr lang="en"/>
              <a:t>##INFO=&lt;ID=AA,Number=1,Type=String,Description="Ancestral Allele"&gt;</a:t>
            </a:r>
            <a:endParaRPr/>
          </a:p>
          <a:p>
            <a:pPr indent="0" lvl="0" marL="0" rtl="0" algn="l">
              <a:spcBef>
                <a:spcPts val="0"/>
              </a:spcBef>
              <a:spcAft>
                <a:spcPts val="0"/>
              </a:spcAft>
              <a:buNone/>
            </a:pPr>
            <a:r>
              <a:rPr lang="en"/>
              <a:t>##INFO=&lt;ID=DB,Number=0,Type=Flag,Description="dbSNP membership, build 129"&gt;</a:t>
            </a:r>
            <a:endParaRPr/>
          </a:p>
          <a:p>
            <a:pPr indent="0" lvl="0" marL="0" rtl="0" algn="l">
              <a:spcBef>
                <a:spcPts val="0"/>
              </a:spcBef>
              <a:spcAft>
                <a:spcPts val="0"/>
              </a:spcAft>
              <a:buNone/>
            </a:pPr>
            <a:r>
              <a:rPr lang="en"/>
              <a:t>##INFO=&lt;ID=H2,Number=0,Type=Flag,Description="HapMap2 membership"&gt;</a:t>
            </a:r>
            <a:endParaRPr/>
          </a:p>
          <a:p>
            <a:pPr indent="0" lvl="0" marL="0" rtl="0" algn="l">
              <a:spcBef>
                <a:spcPts val="0"/>
              </a:spcBef>
              <a:spcAft>
                <a:spcPts val="0"/>
              </a:spcAft>
              <a:buNone/>
            </a:pPr>
            <a:r>
              <a:t/>
            </a:r>
            <a:endParaRPr/>
          </a:p>
        </p:txBody>
      </p:sp>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3" name="Shape 1383"/>
        <p:cNvGrpSpPr/>
        <p:nvPr/>
      </p:nvGrpSpPr>
      <p:grpSpPr>
        <a:xfrm>
          <a:off x="0" y="0"/>
          <a:ext cx="0" cy="0"/>
          <a:chOff x="0" y="0"/>
          <a:chExt cx="0" cy="0"/>
        </a:xfrm>
      </p:grpSpPr>
      <p:sp>
        <p:nvSpPr>
          <p:cNvPr id="1384" name="Google Shape;1384;p1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VCF</a:t>
            </a:r>
            <a:endParaRPr/>
          </a:p>
        </p:txBody>
      </p:sp>
      <p:sp>
        <p:nvSpPr>
          <p:cNvPr id="1385" name="Google Shape;1385;p131"/>
          <p:cNvSpPr txBox="1"/>
          <p:nvPr>
            <p:ph idx="1" type="body"/>
          </p:nvPr>
        </p:nvSpPr>
        <p:spPr>
          <a:xfrm>
            <a:off x="225325" y="1017725"/>
            <a:ext cx="8607000" cy="713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t>#CHROM POS ID REF ALT QUAL FILTER INFO FORMAT NA00001 NA00002</a:t>
            </a:r>
            <a:br>
              <a:rPr lang="en" sz="1200"/>
            </a:br>
            <a:r>
              <a:rPr lang="en" sz="1200"/>
              <a:t>20 14370 rs6054257 G A 29 PASS NS=3;DP=14;AF=0.5;DB;H2 GT:GQ:DP:HQ 0|0:48:1:51,51 1|0:48:8:51,51</a:t>
            </a:r>
            <a:endParaRPr sz="1200"/>
          </a:p>
        </p:txBody>
      </p:sp>
      <p:graphicFrame>
        <p:nvGraphicFramePr>
          <p:cNvPr id="1386" name="Google Shape;1386;p131"/>
          <p:cNvGraphicFramePr/>
          <p:nvPr/>
        </p:nvGraphicFramePr>
        <p:xfrm>
          <a:off x="311700" y="3333750"/>
          <a:ext cx="3000000" cy="3000000"/>
        </p:xfrm>
        <a:graphic>
          <a:graphicData uri="http://schemas.openxmlformats.org/drawingml/2006/table">
            <a:tbl>
              <a:tblPr>
                <a:noFill/>
                <a:tableStyleId>{0114EE08-D228-4DDB-AFAC-9181D4F78BFE}</a:tableStyleId>
              </a:tblPr>
              <a:tblGrid>
                <a:gridCol w="940475"/>
                <a:gridCol w="624425"/>
                <a:gridCol w="782450"/>
                <a:gridCol w="536650"/>
                <a:gridCol w="516150"/>
                <a:gridCol w="680050"/>
                <a:gridCol w="720975"/>
                <a:gridCol w="1458425"/>
                <a:gridCol w="782450"/>
                <a:gridCol w="782450"/>
                <a:gridCol w="782450"/>
              </a:tblGrid>
              <a:tr h="568550">
                <a:tc>
                  <a:txBody>
                    <a:bodyPr/>
                    <a:lstStyle/>
                    <a:p>
                      <a:pPr indent="0" lvl="0" marL="0" rtl="0" algn="l">
                        <a:spcBef>
                          <a:spcPts val="0"/>
                        </a:spcBef>
                        <a:spcAft>
                          <a:spcPts val="0"/>
                        </a:spcAft>
                        <a:buNone/>
                      </a:pPr>
                      <a:r>
                        <a:rPr lang="en" sz="1300"/>
                        <a:t>CHROM</a:t>
                      </a:r>
                      <a:endParaRPr sz="1300"/>
                    </a:p>
                  </a:txBody>
                  <a:tcPr marT="91425" marB="91425" marR="91425" marL="91425"/>
                </a:tc>
                <a:tc>
                  <a:txBody>
                    <a:bodyPr/>
                    <a:lstStyle/>
                    <a:p>
                      <a:pPr indent="0" lvl="0" marL="0" rtl="0" algn="l">
                        <a:spcBef>
                          <a:spcPts val="0"/>
                        </a:spcBef>
                        <a:spcAft>
                          <a:spcPts val="0"/>
                        </a:spcAft>
                        <a:buNone/>
                      </a:pPr>
                      <a:r>
                        <a:rPr lang="en" sz="1300"/>
                        <a:t>POS</a:t>
                      </a:r>
                      <a:endParaRPr sz="1300"/>
                    </a:p>
                  </a:txBody>
                  <a:tcPr marT="91425" marB="91425" marR="91425" marL="91425"/>
                </a:tc>
                <a:tc>
                  <a:txBody>
                    <a:bodyPr/>
                    <a:lstStyle/>
                    <a:p>
                      <a:pPr indent="0" lvl="0" marL="0" rtl="0" algn="l">
                        <a:spcBef>
                          <a:spcPts val="0"/>
                        </a:spcBef>
                        <a:spcAft>
                          <a:spcPts val="0"/>
                        </a:spcAft>
                        <a:buNone/>
                      </a:pPr>
                      <a:r>
                        <a:rPr lang="en" sz="1300"/>
                        <a:t>ID</a:t>
                      </a:r>
                      <a:endParaRPr sz="1300"/>
                    </a:p>
                  </a:txBody>
                  <a:tcPr marT="91425" marB="91425" marR="91425" marL="91425"/>
                </a:tc>
                <a:tc>
                  <a:txBody>
                    <a:bodyPr/>
                    <a:lstStyle/>
                    <a:p>
                      <a:pPr indent="0" lvl="0" marL="0" rtl="0" algn="l">
                        <a:spcBef>
                          <a:spcPts val="0"/>
                        </a:spcBef>
                        <a:spcAft>
                          <a:spcPts val="0"/>
                        </a:spcAft>
                        <a:buNone/>
                      </a:pPr>
                      <a:r>
                        <a:rPr lang="en" sz="1300"/>
                        <a:t>REF</a:t>
                      </a:r>
                      <a:endParaRPr sz="1300"/>
                    </a:p>
                  </a:txBody>
                  <a:tcPr marT="91425" marB="91425" marR="91425" marL="91425"/>
                </a:tc>
                <a:tc>
                  <a:txBody>
                    <a:bodyPr/>
                    <a:lstStyle/>
                    <a:p>
                      <a:pPr indent="0" lvl="0" marL="0" rtl="0" algn="l">
                        <a:spcBef>
                          <a:spcPts val="0"/>
                        </a:spcBef>
                        <a:spcAft>
                          <a:spcPts val="0"/>
                        </a:spcAft>
                        <a:buNone/>
                      </a:pPr>
                      <a:r>
                        <a:rPr lang="en" sz="1300"/>
                        <a:t>ALT</a:t>
                      </a:r>
                      <a:endParaRPr sz="1300"/>
                    </a:p>
                  </a:txBody>
                  <a:tcPr marT="91425" marB="91425" marR="91425" marL="91425"/>
                </a:tc>
                <a:tc>
                  <a:txBody>
                    <a:bodyPr/>
                    <a:lstStyle/>
                    <a:p>
                      <a:pPr indent="0" lvl="0" marL="0" rtl="0" algn="l">
                        <a:spcBef>
                          <a:spcPts val="0"/>
                        </a:spcBef>
                        <a:spcAft>
                          <a:spcPts val="0"/>
                        </a:spcAft>
                        <a:buNone/>
                      </a:pPr>
                      <a:r>
                        <a:rPr lang="en" sz="1300"/>
                        <a:t>QUAL</a:t>
                      </a:r>
                      <a:endParaRPr sz="1300"/>
                    </a:p>
                  </a:txBody>
                  <a:tcPr marT="91425" marB="91425" marR="91425" marL="91425"/>
                </a:tc>
                <a:tc>
                  <a:txBody>
                    <a:bodyPr/>
                    <a:lstStyle/>
                    <a:p>
                      <a:pPr indent="0" lvl="0" marL="0" rtl="0" algn="l">
                        <a:spcBef>
                          <a:spcPts val="0"/>
                        </a:spcBef>
                        <a:spcAft>
                          <a:spcPts val="0"/>
                        </a:spcAft>
                        <a:buNone/>
                      </a:pPr>
                      <a:r>
                        <a:rPr lang="en" sz="1200"/>
                        <a:t>FILTER</a:t>
                      </a:r>
                      <a:endParaRPr sz="1200"/>
                    </a:p>
                  </a:txBody>
                  <a:tcPr marT="91425" marB="91425" marR="91425" marL="91425"/>
                </a:tc>
                <a:tc>
                  <a:txBody>
                    <a:bodyPr/>
                    <a:lstStyle/>
                    <a:p>
                      <a:pPr indent="0" lvl="0" marL="0" rtl="0" algn="l">
                        <a:spcBef>
                          <a:spcPts val="0"/>
                        </a:spcBef>
                        <a:spcAft>
                          <a:spcPts val="0"/>
                        </a:spcAft>
                        <a:buNone/>
                      </a:pPr>
                      <a:r>
                        <a:rPr lang="en" sz="1300"/>
                        <a:t>INFO</a:t>
                      </a:r>
                      <a:endParaRPr sz="1300"/>
                    </a:p>
                  </a:txBody>
                  <a:tcPr marT="91425" marB="91425" marR="91425" marL="91425"/>
                </a:tc>
                <a:tc>
                  <a:txBody>
                    <a:bodyPr/>
                    <a:lstStyle/>
                    <a:p>
                      <a:pPr indent="0" lvl="0" marL="0" rtl="0" algn="l">
                        <a:spcBef>
                          <a:spcPts val="0"/>
                        </a:spcBef>
                        <a:spcAft>
                          <a:spcPts val="0"/>
                        </a:spcAft>
                        <a:buNone/>
                      </a:pPr>
                      <a:r>
                        <a:rPr lang="en" sz="1000"/>
                        <a:t>FORMAT</a:t>
                      </a:r>
                      <a:endParaRPr sz="1000"/>
                    </a:p>
                  </a:txBody>
                  <a:tcPr marT="91425" marB="91425" marR="91425" marL="91425"/>
                </a:tc>
                <a:tc>
                  <a:txBody>
                    <a:bodyPr/>
                    <a:lstStyle/>
                    <a:p>
                      <a:pPr indent="0" lvl="0" marL="0" rtl="0" algn="l">
                        <a:spcBef>
                          <a:spcPts val="0"/>
                        </a:spcBef>
                        <a:spcAft>
                          <a:spcPts val="0"/>
                        </a:spcAft>
                        <a:buNone/>
                      </a:pPr>
                      <a:r>
                        <a:rPr lang="en" sz="1300"/>
                        <a:t>NA..1</a:t>
                      </a:r>
                      <a:endParaRPr sz="1300"/>
                    </a:p>
                  </a:txBody>
                  <a:tcPr marT="91425" marB="91425" marR="91425" marL="91425"/>
                </a:tc>
                <a:tc>
                  <a:txBody>
                    <a:bodyPr/>
                    <a:lstStyle/>
                    <a:p>
                      <a:pPr indent="0" lvl="0" marL="0" rtl="0" algn="l">
                        <a:spcBef>
                          <a:spcPts val="0"/>
                        </a:spcBef>
                        <a:spcAft>
                          <a:spcPts val="0"/>
                        </a:spcAft>
                        <a:buNone/>
                      </a:pPr>
                      <a:r>
                        <a:rPr lang="en" sz="1300">
                          <a:solidFill>
                            <a:schemeClr val="dk1"/>
                          </a:solidFill>
                        </a:rPr>
                        <a:t>NA..2</a:t>
                      </a:r>
                      <a:endParaRPr sz="1300"/>
                    </a:p>
                  </a:txBody>
                  <a:tcPr marT="91425" marB="91425" marR="91425" marL="91425"/>
                </a:tc>
              </a:tr>
              <a:tr h="859600">
                <a:tc>
                  <a:txBody>
                    <a:bodyPr/>
                    <a:lstStyle/>
                    <a:p>
                      <a:pPr indent="0" lvl="0" marL="0" rtl="0" algn="l">
                        <a:spcBef>
                          <a:spcPts val="0"/>
                        </a:spcBef>
                        <a:spcAft>
                          <a:spcPts val="0"/>
                        </a:spcAft>
                        <a:buNone/>
                      </a:pPr>
                      <a:r>
                        <a:rPr lang="en" sz="1300"/>
                        <a:t>20</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14370</a:t>
                      </a:r>
                      <a:endParaRPr sz="1300"/>
                    </a:p>
                  </a:txBody>
                  <a:tcPr marT="91425" marB="91425" marR="91425" marL="91425"/>
                </a:tc>
                <a:tc>
                  <a:txBody>
                    <a:bodyPr/>
                    <a:lstStyle/>
                    <a:p>
                      <a:pPr indent="0" lvl="0" marL="0" rtl="0" algn="l">
                        <a:lnSpc>
                          <a:spcPct val="115000"/>
                        </a:lnSpc>
                        <a:spcBef>
                          <a:spcPts val="0"/>
                        </a:spcBef>
                        <a:spcAft>
                          <a:spcPts val="1200"/>
                        </a:spcAft>
                        <a:buNone/>
                      </a:pPr>
                      <a:r>
                        <a:rPr lang="en" sz="900">
                          <a:solidFill>
                            <a:schemeClr val="dk2"/>
                          </a:solidFill>
                        </a:rPr>
                        <a:t>rs6054257</a:t>
                      </a:r>
                      <a:endParaRPr sz="1000"/>
                    </a:p>
                  </a:txBody>
                  <a:tcPr marT="91425" marB="91425" marR="91425" marL="91425"/>
                </a:tc>
                <a:tc>
                  <a:txBody>
                    <a:bodyPr/>
                    <a:lstStyle/>
                    <a:p>
                      <a:pPr indent="0" lvl="0" marL="0" rtl="0" algn="l">
                        <a:spcBef>
                          <a:spcPts val="0"/>
                        </a:spcBef>
                        <a:spcAft>
                          <a:spcPts val="0"/>
                        </a:spcAft>
                        <a:buNone/>
                      </a:pPr>
                      <a:r>
                        <a:rPr lang="en" sz="1300"/>
                        <a:t>G</a:t>
                      </a:r>
                      <a:endParaRPr sz="1300"/>
                    </a:p>
                  </a:txBody>
                  <a:tcPr marT="91425" marB="91425" marR="91425" marL="91425"/>
                </a:tc>
                <a:tc>
                  <a:txBody>
                    <a:bodyPr/>
                    <a:lstStyle/>
                    <a:p>
                      <a:pPr indent="0" lvl="0" marL="0" rtl="0" algn="l">
                        <a:spcBef>
                          <a:spcPts val="0"/>
                        </a:spcBef>
                        <a:spcAft>
                          <a:spcPts val="0"/>
                        </a:spcAft>
                        <a:buNone/>
                      </a:pPr>
                      <a:r>
                        <a:rPr lang="en" sz="1300"/>
                        <a:t>A</a:t>
                      </a:r>
                      <a:endParaRPr sz="1300"/>
                    </a:p>
                  </a:txBody>
                  <a:tcPr marT="91425" marB="91425" marR="91425" marL="91425"/>
                </a:tc>
                <a:tc>
                  <a:txBody>
                    <a:bodyPr/>
                    <a:lstStyle/>
                    <a:p>
                      <a:pPr indent="0" lvl="0" marL="0" rtl="0" algn="l">
                        <a:spcBef>
                          <a:spcPts val="0"/>
                        </a:spcBef>
                        <a:spcAft>
                          <a:spcPts val="0"/>
                        </a:spcAft>
                        <a:buNone/>
                      </a:pPr>
                      <a:r>
                        <a:rPr lang="en" sz="1300"/>
                        <a:t>29</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PASS</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NS=3;</a:t>
                      </a:r>
                      <a:br>
                        <a:rPr lang="en" sz="1200">
                          <a:solidFill>
                            <a:schemeClr val="dk2"/>
                          </a:solidFill>
                        </a:rPr>
                      </a:br>
                      <a:r>
                        <a:rPr lang="en" sz="1200">
                          <a:solidFill>
                            <a:schemeClr val="dk2"/>
                          </a:solidFill>
                        </a:rPr>
                        <a:t>DP=14;</a:t>
                      </a:r>
                      <a:br>
                        <a:rPr lang="en" sz="1200">
                          <a:solidFill>
                            <a:schemeClr val="dk2"/>
                          </a:solidFill>
                        </a:rPr>
                      </a:br>
                      <a:r>
                        <a:rPr lang="en" sz="1200">
                          <a:solidFill>
                            <a:schemeClr val="dk2"/>
                          </a:solidFill>
                        </a:rPr>
                        <a:t>AF=0.5;</a:t>
                      </a:r>
                      <a:br>
                        <a:rPr lang="en" sz="1200">
                          <a:solidFill>
                            <a:schemeClr val="dk2"/>
                          </a:solidFill>
                        </a:rPr>
                      </a:br>
                      <a:r>
                        <a:rPr lang="en" sz="1200">
                          <a:solidFill>
                            <a:schemeClr val="dk2"/>
                          </a:solidFill>
                        </a:rPr>
                        <a:t>DB;H2</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GT:</a:t>
                      </a:r>
                      <a:br>
                        <a:rPr lang="en" sz="1200">
                          <a:solidFill>
                            <a:schemeClr val="dk2"/>
                          </a:solidFill>
                        </a:rPr>
                      </a:br>
                      <a:r>
                        <a:rPr lang="en" sz="1200">
                          <a:solidFill>
                            <a:schemeClr val="dk2"/>
                          </a:solidFill>
                        </a:rPr>
                        <a:t>GQ:</a:t>
                      </a:r>
                      <a:br>
                        <a:rPr lang="en" sz="1200">
                          <a:solidFill>
                            <a:schemeClr val="dk2"/>
                          </a:solidFill>
                        </a:rPr>
                      </a:br>
                      <a:r>
                        <a:rPr lang="en" sz="1200">
                          <a:solidFill>
                            <a:schemeClr val="dk2"/>
                          </a:solidFill>
                        </a:rPr>
                        <a:t>DP:</a:t>
                      </a:r>
                      <a:br>
                        <a:rPr lang="en" sz="1200">
                          <a:solidFill>
                            <a:schemeClr val="dk2"/>
                          </a:solidFill>
                        </a:rPr>
                      </a:br>
                      <a:r>
                        <a:rPr lang="en" sz="1200">
                          <a:solidFill>
                            <a:schemeClr val="dk2"/>
                          </a:solidFill>
                        </a:rPr>
                        <a:t>HQ</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0|0: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1:</a:t>
                      </a:r>
                      <a:br>
                        <a:rPr lang="en" sz="1200">
                          <a:solidFill>
                            <a:schemeClr val="dk2"/>
                          </a:solidFill>
                        </a:rPr>
                      </a:br>
                      <a:r>
                        <a:rPr lang="en" sz="1200">
                          <a:solidFill>
                            <a:schemeClr val="dk2"/>
                          </a:solidFill>
                        </a:rPr>
                        <a:t>51,51</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8:</a:t>
                      </a:r>
                      <a:br>
                        <a:rPr lang="en" sz="1200">
                          <a:solidFill>
                            <a:schemeClr val="dk2"/>
                          </a:solidFill>
                        </a:rPr>
                      </a:br>
                      <a:r>
                        <a:rPr lang="en" sz="1200">
                          <a:solidFill>
                            <a:schemeClr val="dk2"/>
                          </a:solidFill>
                        </a:rPr>
                        <a:t>51,51</a:t>
                      </a:r>
                      <a:endParaRPr sz="1300">
                        <a:solidFill>
                          <a:schemeClr val="dk1"/>
                        </a:solidFill>
                      </a:endParaRPr>
                    </a:p>
                  </a:txBody>
                  <a:tcPr marT="91425" marB="91425" marR="91425" marL="91425"/>
                </a:tc>
              </a:tr>
            </a:tbl>
          </a:graphicData>
        </a:graphic>
      </p:graphicFrame>
      <p:sp>
        <p:nvSpPr>
          <p:cNvPr id="1387" name="Google Shape;1387;p131"/>
          <p:cNvSpPr/>
          <p:nvPr/>
        </p:nvSpPr>
        <p:spPr>
          <a:xfrm>
            <a:off x="310175" y="1546475"/>
            <a:ext cx="33528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Genotype and Sample specific data</a:t>
            </a:r>
            <a:endParaRPr>
              <a:solidFill>
                <a:schemeClr val="lt1"/>
              </a:solidFill>
            </a:endParaRPr>
          </a:p>
        </p:txBody>
      </p:sp>
      <p:sp>
        <p:nvSpPr>
          <p:cNvPr id="1388" name="Google Shape;1388;p131"/>
          <p:cNvSpPr/>
          <p:nvPr/>
        </p:nvSpPr>
        <p:spPr>
          <a:xfrm rot="1768795">
            <a:off x="3360744" y="2483439"/>
            <a:ext cx="3556461" cy="416723"/>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89" name="Google Shape;1389;p131"/>
          <p:cNvSpPr txBox="1"/>
          <p:nvPr/>
        </p:nvSpPr>
        <p:spPr>
          <a:xfrm>
            <a:off x="4892525" y="1861825"/>
            <a:ext cx="1526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This column</a:t>
            </a:r>
            <a:endParaRPr sz="1800">
              <a:solidFill>
                <a:schemeClr val="dk2"/>
              </a:solidFill>
            </a:endParaRPr>
          </a:p>
        </p:txBody>
      </p:sp>
      <p:sp>
        <p:nvSpPr>
          <p:cNvPr id="1390" name="Google Shape;1390;p131"/>
          <p:cNvSpPr/>
          <p:nvPr/>
        </p:nvSpPr>
        <p:spPr>
          <a:xfrm rot="3652287">
            <a:off x="5704928" y="2720738"/>
            <a:ext cx="1241858" cy="268454"/>
          </a:xfrm>
          <a:prstGeom prst="rightArrow">
            <a:avLst>
              <a:gd fmla="val 50000" name="adj1"/>
              <a:gd fmla="val 50000" name="adj2"/>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91" name="Google Shape;1391;p131"/>
          <p:cNvSpPr txBox="1"/>
          <p:nvPr/>
        </p:nvSpPr>
        <p:spPr>
          <a:xfrm>
            <a:off x="6611925" y="1799425"/>
            <a:ext cx="25635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Describes fields in these columns</a:t>
            </a:r>
            <a:endParaRPr sz="1800">
              <a:solidFill>
                <a:schemeClr val="dk2"/>
              </a:solidFill>
            </a:endParaRPr>
          </a:p>
        </p:txBody>
      </p:sp>
      <p:sp>
        <p:nvSpPr>
          <p:cNvPr id="1392" name="Google Shape;1392;p131"/>
          <p:cNvSpPr/>
          <p:nvPr/>
        </p:nvSpPr>
        <p:spPr>
          <a:xfrm rot="4514726">
            <a:off x="6791493" y="2803662"/>
            <a:ext cx="1033065" cy="238526"/>
          </a:xfrm>
          <a:prstGeom prst="rightArrow">
            <a:avLst>
              <a:gd fmla="val 50000" name="adj1"/>
              <a:gd fmla="val 50000" name="adj2"/>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93" name="Google Shape;1393;p131"/>
          <p:cNvSpPr/>
          <p:nvPr/>
        </p:nvSpPr>
        <p:spPr>
          <a:xfrm rot="2919311">
            <a:off x="7325059" y="2777572"/>
            <a:ext cx="1221183" cy="238304"/>
          </a:xfrm>
          <a:prstGeom prst="rightArrow">
            <a:avLst>
              <a:gd fmla="val 50000" name="adj1"/>
              <a:gd fmla="val 50000" name="adj2"/>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94" name="Google Shape;1394;p131"/>
          <p:cNvSpPr/>
          <p:nvPr/>
        </p:nvSpPr>
        <p:spPr>
          <a:xfrm rot="2919311">
            <a:off x="8018509" y="2665172"/>
            <a:ext cx="1221183" cy="238304"/>
          </a:xfrm>
          <a:prstGeom prst="rightArrow">
            <a:avLst>
              <a:gd fmla="val 50000" name="adj1"/>
              <a:gd fmla="val 50000" name="adj2"/>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Aside: Sequencing the insert</a:t>
            </a:r>
            <a:endParaRPr/>
          </a:p>
        </p:txBody>
      </p:sp>
      <p:sp>
        <p:nvSpPr>
          <p:cNvPr id="186" name="Google Shape;186;p24"/>
          <p:cNvSpPr/>
          <p:nvPr/>
        </p:nvSpPr>
        <p:spPr>
          <a:xfrm>
            <a:off x="813225" y="1397500"/>
            <a:ext cx="742500" cy="4878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grpSp>
        <p:nvGrpSpPr>
          <p:cNvPr id="187" name="Google Shape;187;p24"/>
          <p:cNvGrpSpPr/>
          <p:nvPr/>
        </p:nvGrpSpPr>
        <p:grpSpPr>
          <a:xfrm>
            <a:off x="1555800" y="1397500"/>
            <a:ext cx="3902400" cy="487800"/>
            <a:chOff x="2551425" y="2968175"/>
            <a:chExt cx="3902400" cy="487800"/>
          </a:xfrm>
        </p:grpSpPr>
        <p:sp>
          <p:nvSpPr>
            <p:cNvPr id="188" name="Google Shape;188;p24"/>
            <p:cNvSpPr/>
            <p:nvPr/>
          </p:nvSpPr>
          <p:spPr>
            <a:xfrm>
              <a:off x="2551425" y="2968175"/>
              <a:ext cx="487800" cy="4878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a:t>
              </a:r>
              <a:endParaRPr/>
            </a:p>
          </p:txBody>
        </p:sp>
        <p:sp>
          <p:nvSpPr>
            <p:cNvPr id="189" name="Google Shape;189;p24"/>
            <p:cNvSpPr/>
            <p:nvPr/>
          </p:nvSpPr>
          <p:spPr>
            <a:xfrm>
              <a:off x="3039225" y="2968175"/>
              <a:ext cx="487800" cy="48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G</a:t>
              </a:r>
              <a:endParaRPr/>
            </a:p>
          </p:txBody>
        </p:sp>
        <p:sp>
          <p:nvSpPr>
            <p:cNvPr id="190" name="Google Shape;190;p24"/>
            <p:cNvSpPr/>
            <p:nvPr/>
          </p:nvSpPr>
          <p:spPr>
            <a:xfrm>
              <a:off x="3527025" y="2968175"/>
              <a:ext cx="487800" cy="4878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91" name="Google Shape;191;p24"/>
            <p:cNvSpPr/>
            <p:nvPr/>
          </p:nvSpPr>
          <p:spPr>
            <a:xfrm>
              <a:off x="4014825" y="2968175"/>
              <a:ext cx="487800" cy="4878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a:t>
              </a:r>
              <a:endParaRPr>
                <a:solidFill>
                  <a:schemeClr val="lt1"/>
                </a:solidFill>
              </a:endParaRPr>
            </a:p>
          </p:txBody>
        </p:sp>
        <p:sp>
          <p:nvSpPr>
            <p:cNvPr id="192" name="Google Shape;192;p24"/>
            <p:cNvSpPr/>
            <p:nvPr/>
          </p:nvSpPr>
          <p:spPr>
            <a:xfrm>
              <a:off x="4502625" y="2968175"/>
              <a:ext cx="487800" cy="4878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a:t>
              </a:r>
              <a:endParaRPr/>
            </a:p>
          </p:txBody>
        </p:sp>
        <p:sp>
          <p:nvSpPr>
            <p:cNvPr id="193" name="Google Shape;193;p24"/>
            <p:cNvSpPr/>
            <p:nvPr/>
          </p:nvSpPr>
          <p:spPr>
            <a:xfrm>
              <a:off x="4990425" y="2968175"/>
              <a:ext cx="487800" cy="48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G</a:t>
              </a:r>
              <a:endParaRPr/>
            </a:p>
          </p:txBody>
        </p:sp>
        <p:sp>
          <p:nvSpPr>
            <p:cNvPr id="194" name="Google Shape;194;p24"/>
            <p:cNvSpPr/>
            <p:nvPr/>
          </p:nvSpPr>
          <p:spPr>
            <a:xfrm>
              <a:off x="5478225" y="2968175"/>
              <a:ext cx="487800" cy="4878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95" name="Google Shape;195;p24"/>
            <p:cNvSpPr/>
            <p:nvPr/>
          </p:nvSpPr>
          <p:spPr>
            <a:xfrm>
              <a:off x="5966025" y="2968175"/>
              <a:ext cx="487800" cy="4878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a:t>
              </a:r>
              <a:endParaRPr>
                <a:solidFill>
                  <a:schemeClr val="lt1"/>
                </a:solidFill>
              </a:endParaRPr>
            </a:p>
          </p:txBody>
        </p:sp>
      </p:grpSp>
      <p:sp>
        <p:nvSpPr>
          <p:cNvPr id="196" name="Google Shape;196;p24"/>
          <p:cNvSpPr/>
          <p:nvPr/>
        </p:nvSpPr>
        <p:spPr>
          <a:xfrm rot="-5400000">
            <a:off x="3426150" y="60850"/>
            <a:ext cx="162600" cy="39033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7" name="Google Shape;197;p24"/>
          <p:cNvSpPr/>
          <p:nvPr/>
        </p:nvSpPr>
        <p:spPr>
          <a:xfrm>
            <a:off x="1881000" y="2265075"/>
            <a:ext cx="3252000" cy="6903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Insert</a:t>
            </a:r>
            <a:endParaRPr b="1" sz="1200">
              <a:solidFill>
                <a:schemeClr val="lt1"/>
              </a:solidFill>
            </a:endParaRPr>
          </a:p>
        </p:txBody>
      </p:sp>
      <p:sp>
        <p:nvSpPr>
          <p:cNvPr id="198" name="Google Shape;198;p24"/>
          <p:cNvSpPr/>
          <p:nvPr/>
        </p:nvSpPr>
        <p:spPr>
          <a:xfrm>
            <a:off x="5459100" y="1397500"/>
            <a:ext cx="2143800" cy="4878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Platform Specific sequence</a:t>
            </a:r>
            <a:endParaRPr/>
          </a:p>
        </p:txBody>
      </p:sp>
      <p:sp>
        <p:nvSpPr>
          <p:cNvPr id="199" name="Google Shape;199;p24"/>
          <p:cNvSpPr txBox="1"/>
          <p:nvPr/>
        </p:nvSpPr>
        <p:spPr>
          <a:xfrm>
            <a:off x="620075" y="3517100"/>
            <a:ext cx="68457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dk2"/>
                </a:solidFill>
              </a:rPr>
              <a:t>Short read Seq </a:t>
            </a:r>
            <a:r>
              <a:rPr lang="en" sz="2100">
                <a:solidFill>
                  <a:srgbClr val="9900FF"/>
                </a:solidFill>
              </a:rPr>
              <a:t>How do we sequence the insert?</a:t>
            </a:r>
            <a:endParaRPr sz="2100">
              <a:solidFill>
                <a:srgbClr val="9900FF"/>
              </a:solidFill>
            </a:endParaRPr>
          </a:p>
        </p:txBody>
      </p:sp>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8" name="Shape 1398"/>
        <p:cNvGrpSpPr/>
        <p:nvPr/>
      </p:nvGrpSpPr>
      <p:grpSpPr>
        <a:xfrm>
          <a:off x="0" y="0"/>
          <a:ext cx="0" cy="0"/>
          <a:chOff x="0" y="0"/>
          <a:chExt cx="0" cy="0"/>
        </a:xfrm>
      </p:grpSpPr>
      <p:sp>
        <p:nvSpPr>
          <p:cNvPr id="1399" name="Google Shape;1399;p1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VCF</a:t>
            </a:r>
            <a:endParaRPr/>
          </a:p>
        </p:txBody>
      </p:sp>
      <p:sp>
        <p:nvSpPr>
          <p:cNvPr id="1400" name="Google Shape;1400;p132"/>
          <p:cNvSpPr txBox="1"/>
          <p:nvPr>
            <p:ph idx="1" type="body"/>
          </p:nvPr>
        </p:nvSpPr>
        <p:spPr>
          <a:xfrm>
            <a:off x="225325" y="1017725"/>
            <a:ext cx="8607000" cy="713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t>#CHROM POS ID REF ALT QUAL FILTER INFO FORMAT NA00001 NA00002</a:t>
            </a:r>
            <a:br>
              <a:rPr lang="en" sz="1200"/>
            </a:br>
            <a:r>
              <a:rPr lang="en" sz="1200"/>
              <a:t>20 14370 rs6054257 G A 29 PASS NS=3;DP=14;AF=0.5;DB;H2 GT:GQ:DP:HQ 0|0:48:1:51,51 1|0:48:8:51,51</a:t>
            </a:r>
            <a:endParaRPr sz="1200"/>
          </a:p>
        </p:txBody>
      </p:sp>
      <p:graphicFrame>
        <p:nvGraphicFramePr>
          <p:cNvPr id="1401" name="Google Shape;1401;p132"/>
          <p:cNvGraphicFramePr/>
          <p:nvPr/>
        </p:nvGraphicFramePr>
        <p:xfrm>
          <a:off x="311700" y="3333750"/>
          <a:ext cx="3000000" cy="3000000"/>
        </p:xfrm>
        <a:graphic>
          <a:graphicData uri="http://schemas.openxmlformats.org/drawingml/2006/table">
            <a:tbl>
              <a:tblPr>
                <a:noFill/>
                <a:tableStyleId>{0114EE08-D228-4DDB-AFAC-9181D4F78BFE}</a:tableStyleId>
              </a:tblPr>
              <a:tblGrid>
                <a:gridCol w="940475"/>
                <a:gridCol w="624425"/>
                <a:gridCol w="782450"/>
                <a:gridCol w="536650"/>
                <a:gridCol w="516150"/>
                <a:gridCol w="680050"/>
                <a:gridCol w="720975"/>
                <a:gridCol w="1458425"/>
                <a:gridCol w="782450"/>
                <a:gridCol w="782450"/>
                <a:gridCol w="782450"/>
              </a:tblGrid>
              <a:tr h="568550">
                <a:tc>
                  <a:txBody>
                    <a:bodyPr/>
                    <a:lstStyle/>
                    <a:p>
                      <a:pPr indent="0" lvl="0" marL="0" rtl="0" algn="l">
                        <a:spcBef>
                          <a:spcPts val="0"/>
                        </a:spcBef>
                        <a:spcAft>
                          <a:spcPts val="0"/>
                        </a:spcAft>
                        <a:buNone/>
                      </a:pPr>
                      <a:r>
                        <a:rPr lang="en" sz="1300"/>
                        <a:t>CHROM</a:t>
                      </a:r>
                      <a:endParaRPr sz="1300"/>
                    </a:p>
                  </a:txBody>
                  <a:tcPr marT="91425" marB="91425" marR="91425" marL="91425"/>
                </a:tc>
                <a:tc>
                  <a:txBody>
                    <a:bodyPr/>
                    <a:lstStyle/>
                    <a:p>
                      <a:pPr indent="0" lvl="0" marL="0" rtl="0" algn="l">
                        <a:spcBef>
                          <a:spcPts val="0"/>
                        </a:spcBef>
                        <a:spcAft>
                          <a:spcPts val="0"/>
                        </a:spcAft>
                        <a:buNone/>
                      </a:pPr>
                      <a:r>
                        <a:rPr lang="en" sz="1300"/>
                        <a:t>POS</a:t>
                      </a:r>
                      <a:endParaRPr sz="1300"/>
                    </a:p>
                  </a:txBody>
                  <a:tcPr marT="91425" marB="91425" marR="91425" marL="91425"/>
                </a:tc>
                <a:tc>
                  <a:txBody>
                    <a:bodyPr/>
                    <a:lstStyle/>
                    <a:p>
                      <a:pPr indent="0" lvl="0" marL="0" rtl="0" algn="l">
                        <a:spcBef>
                          <a:spcPts val="0"/>
                        </a:spcBef>
                        <a:spcAft>
                          <a:spcPts val="0"/>
                        </a:spcAft>
                        <a:buNone/>
                      </a:pPr>
                      <a:r>
                        <a:rPr lang="en" sz="1300"/>
                        <a:t>ID</a:t>
                      </a:r>
                      <a:endParaRPr sz="1300"/>
                    </a:p>
                  </a:txBody>
                  <a:tcPr marT="91425" marB="91425" marR="91425" marL="91425"/>
                </a:tc>
                <a:tc>
                  <a:txBody>
                    <a:bodyPr/>
                    <a:lstStyle/>
                    <a:p>
                      <a:pPr indent="0" lvl="0" marL="0" rtl="0" algn="l">
                        <a:spcBef>
                          <a:spcPts val="0"/>
                        </a:spcBef>
                        <a:spcAft>
                          <a:spcPts val="0"/>
                        </a:spcAft>
                        <a:buNone/>
                      </a:pPr>
                      <a:r>
                        <a:rPr lang="en" sz="1300"/>
                        <a:t>REF</a:t>
                      </a:r>
                      <a:endParaRPr sz="1300"/>
                    </a:p>
                  </a:txBody>
                  <a:tcPr marT="91425" marB="91425" marR="91425" marL="91425"/>
                </a:tc>
                <a:tc>
                  <a:txBody>
                    <a:bodyPr/>
                    <a:lstStyle/>
                    <a:p>
                      <a:pPr indent="0" lvl="0" marL="0" rtl="0" algn="l">
                        <a:spcBef>
                          <a:spcPts val="0"/>
                        </a:spcBef>
                        <a:spcAft>
                          <a:spcPts val="0"/>
                        </a:spcAft>
                        <a:buNone/>
                      </a:pPr>
                      <a:r>
                        <a:rPr lang="en" sz="1300"/>
                        <a:t>ALT</a:t>
                      </a:r>
                      <a:endParaRPr sz="1300"/>
                    </a:p>
                  </a:txBody>
                  <a:tcPr marT="91425" marB="91425" marR="91425" marL="91425"/>
                </a:tc>
                <a:tc>
                  <a:txBody>
                    <a:bodyPr/>
                    <a:lstStyle/>
                    <a:p>
                      <a:pPr indent="0" lvl="0" marL="0" rtl="0" algn="l">
                        <a:spcBef>
                          <a:spcPts val="0"/>
                        </a:spcBef>
                        <a:spcAft>
                          <a:spcPts val="0"/>
                        </a:spcAft>
                        <a:buNone/>
                      </a:pPr>
                      <a:r>
                        <a:rPr lang="en" sz="1300"/>
                        <a:t>QUAL</a:t>
                      </a:r>
                      <a:endParaRPr sz="1300"/>
                    </a:p>
                  </a:txBody>
                  <a:tcPr marT="91425" marB="91425" marR="91425" marL="91425"/>
                </a:tc>
                <a:tc>
                  <a:txBody>
                    <a:bodyPr/>
                    <a:lstStyle/>
                    <a:p>
                      <a:pPr indent="0" lvl="0" marL="0" rtl="0" algn="l">
                        <a:spcBef>
                          <a:spcPts val="0"/>
                        </a:spcBef>
                        <a:spcAft>
                          <a:spcPts val="0"/>
                        </a:spcAft>
                        <a:buNone/>
                      </a:pPr>
                      <a:r>
                        <a:rPr lang="en" sz="1200"/>
                        <a:t>FILTER</a:t>
                      </a:r>
                      <a:endParaRPr sz="1200"/>
                    </a:p>
                  </a:txBody>
                  <a:tcPr marT="91425" marB="91425" marR="91425" marL="91425"/>
                </a:tc>
                <a:tc>
                  <a:txBody>
                    <a:bodyPr/>
                    <a:lstStyle/>
                    <a:p>
                      <a:pPr indent="0" lvl="0" marL="0" rtl="0" algn="l">
                        <a:spcBef>
                          <a:spcPts val="0"/>
                        </a:spcBef>
                        <a:spcAft>
                          <a:spcPts val="0"/>
                        </a:spcAft>
                        <a:buNone/>
                      </a:pPr>
                      <a:r>
                        <a:rPr lang="en" sz="1300"/>
                        <a:t>INFO</a:t>
                      </a:r>
                      <a:endParaRPr sz="1300"/>
                    </a:p>
                  </a:txBody>
                  <a:tcPr marT="91425" marB="91425" marR="91425" marL="91425"/>
                </a:tc>
                <a:tc>
                  <a:txBody>
                    <a:bodyPr/>
                    <a:lstStyle/>
                    <a:p>
                      <a:pPr indent="0" lvl="0" marL="0" rtl="0" algn="l">
                        <a:spcBef>
                          <a:spcPts val="0"/>
                        </a:spcBef>
                        <a:spcAft>
                          <a:spcPts val="0"/>
                        </a:spcAft>
                        <a:buNone/>
                      </a:pPr>
                      <a:r>
                        <a:rPr lang="en" sz="1000"/>
                        <a:t>FORMAT</a:t>
                      </a:r>
                      <a:endParaRPr sz="1000"/>
                    </a:p>
                  </a:txBody>
                  <a:tcPr marT="91425" marB="91425" marR="91425" marL="91425"/>
                </a:tc>
                <a:tc>
                  <a:txBody>
                    <a:bodyPr/>
                    <a:lstStyle/>
                    <a:p>
                      <a:pPr indent="0" lvl="0" marL="0" rtl="0" algn="l">
                        <a:spcBef>
                          <a:spcPts val="0"/>
                        </a:spcBef>
                        <a:spcAft>
                          <a:spcPts val="0"/>
                        </a:spcAft>
                        <a:buNone/>
                      </a:pPr>
                      <a:r>
                        <a:rPr lang="en" sz="1300"/>
                        <a:t>NA..1</a:t>
                      </a:r>
                      <a:endParaRPr sz="1300"/>
                    </a:p>
                  </a:txBody>
                  <a:tcPr marT="91425" marB="91425" marR="91425" marL="91425"/>
                </a:tc>
                <a:tc>
                  <a:txBody>
                    <a:bodyPr/>
                    <a:lstStyle/>
                    <a:p>
                      <a:pPr indent="0" lvl="0" marL="0" rtl="0" algn="l">
                        <a:spcBef>
                          <a:spcPts val="0"/>
                        </a:spcBef>
                        <a:spcAft>
                          <a:spcPts val="0"/>
                        </a:spcAft>
                        <a:buNone/>
                      </a:pPr>
                      <a:r>
                        <a:rPr lang="en" sz="1300">
                          <a:solidFill>
                            <a:schemeClr val="dk1"/>
                          </a:solidFill>
                        </a:rPr>
                        <a:t>NA..2</a:t>
                      </a:r>
                      <a:endParaRPr sz="1300"/>
                    </a:p>
                  </a:txBody>
                  <a:tcPr marT="91425" marB="91425" marR="91425" marL="91425"/>
                </a:tc>
              </a:tr>
              <a:tr h="859600">
                <a:tc>
                  <a:txBody>
                    <a:bodyPr/>
                    <a:lstStyle/>
                    <a:p>
                      <a:pPr indent="0" lvl="0" marL="0" rtl="0" algn="l">
                        <a:spcBef>
                          <a:spcPts val="0"/>
                        </a:spcBef>
                        <a:spcAft>
                          <a:spcPts val="0"/>
                        </a:spcAft>
                        <a:buNone/>
                      </a:pPr>
                      <a:r>
                        <a:rPr lang="en" sz="1300"/>
                        <a:t>20</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14370</a:t>
                      </a:r>
                      <a:endParaRPr sz="1300"/>
                    </a:p>
                  </a:txBody>
                  <a:tcPr marT="91425" marB="91425" marR="91425" marL="91425"/>
                </a:tc>
                <a:tc>
                  <a:txBody>
                    <a:bodyPr/>
                    <a:lstStyle/>
                    <a:p>
                      <a:pPr indent="0" lvl="0" marL="0" rtl="0" algn="l">
                        <a:lnSpc>
                          <a:spcPct val="115000"/>
                        </a:lnSpc>
                        <a:spcBef>
                          <a:spcPts val="0"/>
                        </a:spcBef>
                        <a:spcAft>
                          <a:spcPts val="1200"/>
                        </a:spcAft>
                        <a:buNone/>
                      </a:pPr>
                      <a:r>
                        <a:rPr lang="en" sz="900">
                          <a:solidFill>
                            <a:schemeClr val="dk2"/>
                          </a:solidFill>
                        </a:rPr>
                        <a:t>rs6054257</a:t>
                      </a:r>
                      <a:endParaRPr sz="1000"/>
                    </a:p>
                  </a:txBody>
                  <a:tcPr marT="91425" marB="91425" marR="91425" marL="91425"/>
                </a:tc>
                <a:tc>
                  <a:txBody>
                    <a:bodyPr/>
                    <a:lstStyle/>
                    <a:p>
                      <a:pPr indent="0" lvl="0" marL="0" rtl="0" algn="l">
                        <a:spcBef>
                          <a:spcPts val="0"/>
                        </a:spcBef>
                        <a:spcAft>
                          <a:spcPts val="0"/>
                        </a:spcAft>
                        <a:buNone/>
                      </a:pPr>
                      <a:r>
                        <a:rPr lang="en" sz="1300"/>
                        <a:t>G</a:t>
                      </a:r>
                      <a:endParaRPr sz="1300"/>
                    </a:p>
                  </a:txBody>
                  <a:tcPr marT="91425" marB="91425" marR="91425" marL="91425"/>
                </a:tc>
                <a:tc>
                  <a:txBody>
                    <a:bodyPr/>
                    <a:lstStyle/>
                    <a:p>
                      <a:pPr indent="0" lvl="0" marL="0" rtl="0" algn="l">
                        <a:spcBef>
                          <a:spcPts val="0"/>
                        </a:spcBef>
                        <a:spcAft>
                          <a:spcPts val="0"/>
                        </a:spcAft>
                        <a:buNone/>
                      </a:pPr>
                      <a:r>
                        <a:rPr lang="en" sz="1300"/>
                        <a:t>A</a:t>
                      </a:r>
                      <a:endParaRPr sz="1300"/>
                    </a:p>
                  </a:txBody>
                  <a:tcPr marT="91425" marB="91425" marR="91425" marL="91425"/>
                </a:tc>
                <a:tc>
                  <a:txBody>
                    <a:bodyPr/>
                    <a:lstStyle/>
                    <a:p>
                      <a:pPr indent="0" lvl="0" marL="0" rtl="0" algn="l">
                        <a:spcBef>
                          <a:spcPts val="0"/>
                        </a:spcBef>
                        <a:spcAft>
                          <a:spcPts val="0"/>
                        </a:spcAft>
                        <a:buNone/>
                      </a:pPr>
                      <a:r>
                        <a:rPr lang="en" sz="1300"/>
                        <a:t>29</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PASS</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NS=3;</a:t>
                      </a:r>
                      <a:br>
                        <a:rPr lang="en" sz="1200">
                          <a:solidFill>
                            <a:schemeClr val="dk2"/>
                          </a:solidFill>
                        </a:rPr>
                      </a:br>
                      <a:r>
                        <a:rPr lang="en" sz="1200">
                          <a:solidFill>
                            <a:schemeClr val="dk2"/>
                          </a:solidFill>
                        </a:rPr>
                        <a:t>DP=14;</a:t>
                      </a:r>
                      <a:br>
                        <a:rPr lang="en" sz="1200">
                          <a:solidFill>
                            <a:schemeClr val="dk2"/>
                          </a:solidFill>
                        </a:rPr>
                      </a:br>
                      <a:r>
                        <a:rPr lang="en" sz="1200">
                          <a:solidFill>
                            <a:schemeClr val="dk2"/>
                          </a:solidFill>
                        </a:rPr>
                        <a:t>AF=0.5;</a:t>
                      </a:r>
                      <a:br>
                        <a:rPr lang="en" sz="1200">
                          <a:solidFill>
                            <a:schemeClr val="dk2"/>
                          </a:solidFill>
                        </a:rPr>
                      </a:br>
                      <a:r>
                        <a:rPr lang="en" sz="1200">
                          <a:solidFill>
                            <a:schemeClr val="dk2"/>
                          </a:solidFill>
                        </a:rPr>
                        <a:t>DB;H2</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GT:</a:t>
                      </a:r>
                      <a:br>
                        <a:rPr lang="en" sz="1200">
                          <a:solidFill>
                            <a:schemeClr val="dk2"/>
                          </a:solidFill>
                        </a:rPr>
                      </a:br>
                      <a:r>
                        <a:rPr lang="en" sz="1200">
                          <a:solidFill>
                            <a:schemeClr val="dk2"/>
                          </a:solidFill>
                        </a:rPr>
                        <a:t>GQ:</a:t>
                      </a:r>
                      <a:br>
                        <a:rPr lang="en" sz="1200">
                          <a:solidFill>
                            <a:schemeClr val="dk2"/>
                          </a:solidFill>
                        </a:rPr>
                      </a:br>
                      <a:r>
                        <a:rPr lang="en" sz="1200">
                          <a:solidFill>
                            <a:schemeClr val="dk2"/>
                          </a:solidFill>
                        </a:rPr>
                        <a:t>DP:</a:t>
                      </a:r>
                      <a:br>
                        <a:rPr lang="en" sz="1200">
                          <a:solidFill>
                            <a:schemeClr val="dk2"/>
                          </a:solidFill>
                        </a:rPr>
                      </a:br>
                      <a:r>
                        <a:rPr lang="en" sz="1200">
                          <a:solidFill>
                            <a:schemeClr val="dk2"/>
                          </a:solidFill>
                        </a:rPr>
                        <a:t>HQ</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0|0: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1:</a:t>
                      </a:r>
                      <a:br>
                        <a:rPr lang="en" sz="1200">
                          <a:solidFill>
                            <a:schemeClr val="dk2"/>
                          </a:solidFill>
                        </a:rPr>
                      </a:br>
                      <a:r>
                        <a:rPr lang="en" sz="1200">
                          <a:solidFill>
                            <a:schemeClr val="dk2"/>
                          </a:solidFill>
                        </a:rPr>
                        <a:t>51,51</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8:</a:t>
                      </a:r>
                      <a:br>
                        <a:rPr lang="en" sz="1200">
                          <a:solidFill>
                            <a:schemeClr val="dk2"/>
                          </a:solidFill>
                        </a:rPr>
                      </a:br>
                      <a:r>
                        <a:rPr lang="en" sz="1200">
                          <a:solidFill>
                            <a:schemeClr val="dk2"/>
                          </a:solidFill>
                        </a:rPr>
                        <a:t>51,51</a:t>
                      </a:r>
                      <a:endParaRPr sz="1300">
                        <a:solidFill>
                          <a:schemeClr val="dk1"/>
                        </a:solidFill>
                      </a:endParaRPr>
                    </a:p>
                  </a:txBody>
                  <a:tcPr marT="91425" marB="91425" marR="91425" marL="91425"/>
                </a:tc>
              </a:tr>
            </a:tbl>
          </a:graphicData>
        </a:graphic>
      </p:graphicFrame>
      <p:sp>
        <p:nvSpPr>
          <p:cNvPr id="1402" name="Google Shape;1402;p132"/>
          <p:cNvSpPr/>
          <p:nvPr/>
        </p:nvSpPr>
        <p:spPr>
          <a:xfrm>
            <a:off x="310175" y="1546475"/>
            <a:ext cx="33528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Genotype and Sample specific data</a:t>
            </a:r>
            <a:endParaRPr>
              <a:solidFill>
                <a:schemeClr val="lt1"/>
              </a:solidFill>
            </a:endParaRPr>
          </a:p>
        </p:txBody>
      </p:sp>
      <p:sp>
        <p:nvSpPr>
          <p:cNvPr id="1403" name="Google Shape;1403;p132"/>
          <p:cNvSpPr/>
          <p:nvPr/>
        </p:nvSpPr>
        <p:spPr>
          <a:xfrm rot="1768795">
            <a:off x="3360744" y="2483439"/>
            <a:ext cx="3556461" cy="416723"/>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04" name="Google Shape;1404;p132"/>
          <p:cNvSpPr txBox="1"/>
          <p:nvPr/>
        </p:nvSpPr>
        <p:spPr>
          <a:xfrm>
            <a:off x="4892525" y="1861825"/>
            <a:ext cx="1526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This column</a:t>
            </a:r>
            <a:endParaRPr sz="1800">
              <a:solidFill>
                <a:schemeClr val="dk2"/>
              </a:solidFill>
            </a:endParaRPr>
          </a:p>
        </p:txBody>
      </p:sp>
      <p:sp>
        <p:nvSpPr>
          <p:cNvPr id="1405" name="Google Shape;1405;p132"/>
          <p:cNvSpPr/>
          <p:nvPr/>
        </p:nvSpPr>
        <p:spPr>
          <a:xfrm rot="3652287">
            <a:off x="5704928" y="2720738"/>
            <a:ext cx="1241858" cy="268454"/>
          </a:xfrm>
          <a:prstGeom prst="rightArrow">
            <a:avLst>
              <a:gd fmla="val 50000" name="adj1"/>
              <a:gd fmla="val 50000" name="adj2"/>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06" name="Google Shape;1406;p132"/>
          <p:cNvSpPr txBox="1"/>
          <p:nvPr/>
        </p:nvSpPr>
        <p:spPr>
          <a:xfrm>
            <a:off x="6611925" y="1799425"/>
            <a:ext cx="25635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Describes fields in these columns</a:t>
            </a:r>
            <a:endParaRPr sz="1800">
              <a:solidFill>
                <a:schemeClr val="dk2"/>
              </a:solidFill>
            </a:endParaRPr>
          </a:p>
        </p:txBody>
      </p:sp>
      <p:sp>
        <p:nvSpPr>
          <p:cNvPr id="1407" name="Google Shape;1407;p132"/>
          <p:cNvSpPr/>
          <p:nvPr/>
        </p:nvSpPr>
        <p:spPr>
          <a:xfrm rot="4514726">
            <a:off x="6791493" y="2803662"/>
            <a:ext cx="1033065" cy="238526"/>
          </a:xfrm>
          <a:prstGeom prst="rightArrow">
            <a:avLst>
              <a:gd fmla="val 50000" name="adj1"/>
              <a:gd fmla="val 50000" name="adj2"/>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08" name="Google Shape;1408;p132"/>
          <p:cNvSpPr/>
          <p:nvPr/>
        </p:nvSpPr>
        <p:spPr>
          <a:xfrm rot="2919311">
            <a:off x="7325059" y="2777572"/>
            <a:ext cx="1221183" cy="238304"/>
          </a:xfrm>
          <a:prstGeom prst="rightArrow">
            <a:avLst>
              <a:gd fmla="val 50000" name="adj1"/>
              <a:gd fmla="val 50000" name="adj2"/>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09" name="Google Shape;1409;p132"/>
          <p:cNvSpPr/>
          <p:nvPr/>
        </p:nvSpPr>
        <p:spPr>
          <a:xfrm rot="2919311">
            <a:off x="8018509" y="2665172"/>
            <a:ext cx="1221183" cy="238304"/>
          </a:xfrm>
          <a:prstGeom prst="rightArrow">
            <a:avLst>
              <a:gd fmla="val 50000" name="adj1"/>
              <a:gd fmla="val 50000" name="adj2"/>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10" name="Google Shape;1410;p132"/>
          <p:cNvSpPr/>
          <p:nvPr/>
        </p:nvSpPr>
        <p:spPr>
          <a:xfrm>
            <a:off x="583800" y="2200250"/>
            <a:ext cx="8152500" cy="1702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t>FORMAT fields defined and describe in Header</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##FORMAT=&lt;ID=GT,Number=1,Type=String,Description="Genotype"&gt;</a:t>
            </a:r>
            <a:endParaRPr/>
          </a:p>
          <a:p>
            <a:pPr indent="0" lvl="0" marL="0" rtl="0" algn="l">
              <a:spcBef>
                <a:spcPts val="0"/>
              </a:spcBef>
              <a:spcAft>
                <a:spcPts val="0"/>
              </a:spcAft>
              <a:buClr>
                <a:schemeClr val="dk1"/>
              </a:buClr>
              <a:buSzPts val="1100"/>
              <a:buFont typeface="Arial"/>
              <a:buNone/>
            </a:pPr>
            <a:r>
              <a:rPr lang="en"/>
              <a:t>##FORMAT=&lt;ID=GQ,Number=1,Type=Integer,Description="Genotype Quality"&gt;</a:t>
            </a:r>
            <a:endParaRPr/>
          </a:p>
          <a:p>
            <a:pPr indent="0" lvl="0" marL="0" rtl="0" algn="l">
              <a:spcBef>
                <a:spcPts val="0"/>
              </a:spcBef>
              <a:spcAft>
                <a:spcPts val="0"/>
              </a:spcAft>
              <a:buClr>
                <a:schemeClr val="dk1"/>
              </a:buClr>
              <a:buSzPts val="1100"/>
              <a:buFont typeface="Arial"/>
              <a:buNone/>
            </a:pPr>
            <a:r>
              <a:rPr lang="en"/>
              <a:t>##FORMAT=&lt;ID=DP,Number=1,Type=Integer,Description="Read Depth"&gt;</a:t>
            </a:r>
            <a:endParaRPr/>
          </a:p>
          <a:p>
            <a:pPr indent="0" lvl="0" marL="0" rtl="0" algn="l">
              <a:spcBef>
                <a:spcPts val="0"/>
              </a:spcBef>
              <a:spcAft>
                <a:spcPts val="0"/>
              </a:spcAft>
              <a:buClr>
                <a:schemeClr val="dk1"/>
              </a:buClr>
              <a:buSzPts val="1100"/>
              <a:buFont typeface="Arial"/>
              <a:buNone/>
            </a:pPr>
            <a:r>
              <a:rPr lang="en"/>
              <a:t>##FORMAT=&lt;ID=HQ,Number=2,Type=Integer,Description="Haplotype Quality"&gt;</a:t>
            </a:r>
            <a:endParaRPr/>
          </a:p>
          <a:p>
            <a:pPr indent="0" lvl="0" marL="0" rtl="0" algn="l">
              <a:spcBef>
                <a:spcPts val="0"/>
              </a:spcBef>
              <a:spcAft>
                <a:spcPts val="0"/>
              </a:spcAft>
              <a:buNone/>
            </a:pPr>
            <a:r>
              <a:t/>
            </a:r>
            <a:endParaRPr/>
          </a:p>
        </p:txBody>
      </p:sp>
    </p:spTree>
  </p:cSld>
  <p:clrMapOvr>
    <a:masterClrMapping/>
  </p:clrMapOvr>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4" name="Shape 1414"/>
        <p:cNvGrpSpPr/>
        <p:nvPr/>
      </p:nvGrpSpPr>
      <p:grpSpPr>
        <a:xfrm>
          <a:off x="0" y="0"/>
          <a:ext cx="0" cy="0"/>
          <a:chOff x="0" y="0"/>
          <a:chExt cx="0" cy="0"/>
        </a:xfrm>
      </p:grpSpPr>
      <p:sp>
        <p:nvSpPr>
          <p:cNvPr id="1415" name="Google Shape;1415;p1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VCF</a:t>
            </a:r>
            <a:endParaRPr/>
          </a:p>
        </p:txBody>
      </p:sp>
      <p:sp>
        <p:nvSpPr>
          <p:cNvPr id="1416" name="Google Shape;1416;p133"/>
          <p:cNvSpPr txBox="1"/>
          <p:nvPr>
            <p:ph idx="1" type="body"/>
          </p:nvPr>
        </p:nvSpPr>
        <p:spPr>
          <a:xfrm>
            <a:off x="225325" y="1017725"/>
            <a:ext cx="8607000" cy="713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t>#CHROM POS ID REF ALT QUAL FILTER INFO FORMAT NA00001 NA00002</a:t>
            </a:r>
            <a:br>
              <a:rPr lang="en" sz="1200"/>
            </a:br>
            <a:r>
              <a:rPr lang="en" sz="1200"/>
              <a:t>20 14370 rs6054257 G A 29 PASS NS=3;DP=14;AF=0.5;DB;H2 GT:GQ:DP:HQ 0|0:48:1:51,51 1|0:48:8:51,51</a:t>
            </a:r>
            <a:endParaRPr sz="1200"/>
          </a:p>
        </p:txBody>
      </p:sp>
      <p:graphicFrame>
        <p:nvGraphicFramePr>
          <p:cNvPr id="1417" name="Google Shape;1417;p133"/>
          <p:cNvGraphicFramePr/>
          <p:nvPr/>
        </p:nvGraphicFramePr>
        <p:xfrm>
          <a:off x="311700" y="3333750"/>
          <a:ext cx="3000000" cy="3000000"/>
        </p:xfrm>
        <a:graphic>
          <a:graphicData uri="http://schemas.openxmlformats.org/drawingml/2006/table">
            <a:tbl>
              <a:tblPr>
                <a:noFill/>
                <a:tableStyleId>{0114EE08-D228-4DDB-AFAC-9181D4F78BFE}</a:tableStyleId>
              </a:tblPr>
              <a:tblGrid>
                <a:gridCol w="940475"/>
                <a:gridCol w="624425"/>
                <a:gridCol w="782450"/>
                <a:gridCol w="536650"/>
                <a:gridCol w="516150"/>
                <a:gridCol w="680050"/>
                <a:gridCol w="720975"/>
                <a:gridCol w="1458425"/>
                <a:gridCol w="782450"/>
                <a:gridCol w="782450"/>
                <a:gridCol w="782450"/>
              </a:tblGrid>
              <a:tr h="568550">
                <a:tc>
                  <a:txBody>
                    <a:bodyPr/>
                    <a:lstStyle/>
                    <a:p>
                      <a:pPr indent="0" lvl="0" marL="0" rtl="0" algn="l">
                        <a:spcBef>
                          <a:spcPts val="0"/>
                        </a:spcBef>
                        <a:spcAft>
                          <a:spcPts val="0"/>
                        </a:spcAft>
                        <a:buNone/>
                      </a:pPr>
                      <a:r>
                        <a:rPr lang="en" sz="1300"/>
                        <a:t>CHROM</a:t>
                      </a:r>
                      <a:endParaRPr sz="1300"/>
                    </a:p>
                  </a:txBody>
                  <a:tcPr marT="91425" marB="91425" marR="91425" marL="91425"/>
                </a:tc>
                <a:tc>
                  <a:txBody>
                    <a:bodyPr/>
                    <a:lstStyle/>
                    <a:p>
                      <a:pPr indent="0" lvl="0" marL="0" rtl="0" algn="l">
                        <a:spcBef>
                          <a:spcPts val="0"/>
                        </a:spcBef>
                        <a:spcAft>
                          <a:spcPts val="0"/>
                        </a:spcAft>
                        <a:buNone/>
                      </a:pPr>
                      <a:r>
                        <a:rPr lang="en" sz="1300"/>
                        <a:t>POS</a:t>
                      </a:r>
                      <a:endParaRPr sz="1300"/>
                    </a:p>
                  </a:txBody>
                  <a:tcPr marT="91425" marB="91425" marR="91425" marL="91425"/>
                </a:tc>
                <a:tc>
                  <a:txBody>
                    <a:bodyPr/>
                    <a:lstStyle/>
                    <a:p>
                      <a:pPr indent="0" lvl="0" marL="0" rtl="0" algn="l">
                        <a:spcBef>
                          <a:spcPts val="0"/>
                        </a:spcBef>
                        <a:spcAft>
                          <a:spcPts val="0"/>
                        </a:spcAft>
                        <a:buNone/>
                      </a:pPr>
                      <a:r>
                        <a:rPr lang="en" sz="1300"/>
                        <a:t>ID</a:t>
                      </a:r>
                      <a:endParaRPr sz="1300"/>
                    </a:p>
                  </a:txBody>
                  <a:tcPr marT="91425" marB="91425" marR="91425" marL="91425"/>
                </a:tc>
                <a:tc>
                  <a:txBody>
                    <a:bodyPr/>
                    <a:lstStyle/>
                    <a:p>
                      <a:pPr indent="0" lvl="0" marL="0" rtl="0" algn="l">
                        <a:spcBef>
                          <a:spcPts val="0"/>
                        </a:spcBef>
                        <a:spcAft>
                          <a:spcPts val="0"/>
                        </a:spcAft>
                        <a:buNone/>
                      </a:pPr>
                      <a:r>
                        <a:rPr lang="en" sz="1300"/>
                        <a:t>REF</a:t>
                      </a:r>
                      <a:endParaRPr sz="1300"/>
                    </a:p>
                  </a:txBody>
                  <a:tcPr marT="91425" marB="91425" marR="91425" marL="91425"/>
                </a:tc>
                <a:tc>
                  <a:txBody>
                    <a:bodyPr/>
                    <a:lstStyle/>
                    <a:p>
                      <a:pPr indent="0" lvl="0" marL="0" rtl="0" algn="l">
                        <a:spcBef>
                          <a:spcPts val="0"/>
                        </a:spcBef>
                        <a:spcAft>
                          <a:spcPts val="0"/>
                        </a:spcAft>
                        <a:buNone/>
                      </a:pPr>
                      <a:r>
                        <a:rPr lang="en" sz="1300"/>
                        <a:t>ALT</a:t>
                      </a:r>
                      <a:endParaRPr sz="1300"/>
                    </a:p>
                  </a:txBody>
                  <a:tcPr marT="91425" marB="91425" marR="91425" marL="91425"/>
                </a:tc>
                <a:tc>
                  <a:txBody>
                    <a:bodyPr/>
                    <a:lstStyle/>
                    <a:p>
                      <a:pPr indent="0" lvl="0" marL="0" rtl="0" algn="l">
                        <a:spcBef>
                          <a:spcPts val="0"/>
                        </a:spcBef>
                        <a:spcAft>
                          <a:spcPts val="0"/>
                        </a:spcAft>
                        <a:buNone/>
                      </a:pPr>
                      <a:r>
                        <a:rPr lang="en" sz="1300"/>
                        <a:t>QUAL</a:t>
                      </a:r>
                      <a:endParaRPr sz="1300"/>
                    </a:p>
                  </a:txBody>
                  <a:tcPr marT="91425" marB="91425" marR="91425" marL="91425"/>
                </a:tc>
                <a:tc>
                  <a:txBody>
                    <a:bodyPr/>
                    <a:lstStyle/>
                    <a:p>
                      <a:pPr indent="0" lvl="0" marL="0" rtl="0" algn="l">
                        <a:spcBef>
                          <a:spcPts val="0"/>
                        </a:spcBef>
                        <a:spcAft>
                          <a:spcPts val="0"/>
                        </a:spcAft>
                        <a:buNone/>
                      </a:pPr>
                      <a:r>
                        <a:rPr lang="en" sz="1200"/>
                        <a:t>FILTER</a:t>
                      </a:r>
                      <a:endParaRPr sz="1200"/>
                    </a:p>
                  </a:txBody>
                  <a:tcPr marT="91425" marB="91425" marR="91425" marL="91425"/>
                </a:tc>
                <a:tc>
                  <a:txBody>
                    <a:bodyPr/>
                    <a:lstStyle/>
                    <a:p>
                      <a:pPr indent="0" lvl="0" marL="0" rtl="0" algn="l">
                        <a:spcBef>
                          <a:spcPts val="0"/>
                        </a:spcBef>
                        <a:spcAft>
                          <a:spcPts val="0"/>
                        </a:spcAft>
                        <a:buNone/>
                      </a:pPr>
                      <a:r>
                        <a:rPr lang="en" sz="1300"/>
                        <a:t>INFO</a:t>
                      </a:r>
                      <a:endParaRPr sz="1300"/>
                    </a:p>
                  </a:txBody>
                  <a:tcPr marT="91425" marB="91425" marR="91425" marL="91425"/>
                </a:tc>
                <a:tc>
                  <a:txBody>
                    <a:bodyPr/>
                    <a:lstStyle/>
                    <a:p>
                      <a:pPr indent="0" lvl="0" marL="0" rtl="0" algn="l">
                        <a:spcBef>
                          <a:spcPts val="0"/>
                        </a:spcBef>
                        <a:spcAft>
                          <a:spcPts val="0"/>
                        </a:spcAft>
                        <a:buNone/>
                      </a:pPr>
                      <a:r>
                        <a:rPr lang="en" sz="1000"/>
                        <a:t>FORMAT</a:t>
                      </a:r>
                      <a:endParaRPr sz="1000"/>
                    </a:p>
                  </a:txBody>
                  <a:tcPr marT="91425" marB="91425" marR="91425" marL="91425"/>
                </a:tc>
                <a:tc>
                  <a:txBody>
                    <a:bodyPr/>
                    <a:lstStyle/>
                    <a:p>
                      <a:pPr indent="0" lvl="0" marL="0" rtl="0" algn="l">
                        <a:spcBef>
                          <a:spcPts val="0"/>
                        </a:spcBef>
                        <a:spcAft>
                          <a:spcPts val="0"/>
                        </a:spcAft>
                        <a:buNone/>
                      </a:pPr>
                      <a:r>
                        <a:rPr lang="en" sz="1300"/>
                        <a:t>NA..1</a:t>
                      </a:r>
                      <a:endParaRPr sz="1300"/>
                    </a:p>
                  </a:txBody>
                  <a:tcPr marT="91425" marB="91425" marR="91425" marL="91425"/>
                </a:tc>
                <a:tc>
                  <a:txBody>
                    <a:bodyPr/>
                    <a:lstStyle/>
                    <a:p>
                      <a:pPr indent="0" lvl="0" marL="0" rtl="0" algn="l">
                        <a:spcBef>
                          <a:spcPts val="0"/>
                        </a:spcBef>
                        <a:spcAft>
                          <a:spcPts val="0"/>
                        </a:spcAft>
                        <a:buNone/>
                      </a:pPr>
                      <a:r>
                        <a:rPr lang="en" sz="1300">
                          <a:solidFill>
                            <a:schemeClr val="dk1"/>
                          </a:solidFill>
                        </a:rPr>
                        <a:t>NA..2</a:t>
                      </a:r>
                      <a:endParaRPr sz="1300"/>
                    </a:p>
                  </a:txBody>
                  <a:tcPr marT="91425" marB="91425" marR="91425" marL="91425"/>
                </a:tc>
              </a:tr>
              <a:tr h="859600">
                <a:tc>
                  <a:txBody>
                    <a:bodyPr/>
                    <a:lstStyle/>
                    <a:p>
                      <a:pPr indent="0" lvl="0" marL="0" rtl="0" algn="l">
                        <a:spcBef>
                          <a:spcPts val="0"/>
                        </a:spcBef>
                        <a:spcAft>
                          <a:spcPts val="0"/>
                        </a:spcAft>
                        <a:buNone/>
                      </a:pPr>
                      <a:r>
                        <a:rPr lang="en" sz="1300"/>
                        <a:t>20</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14370</a:t>
                      </a:r>
                      <a:endParaRPr sz="1300"/>
                    </a:p>
                  </a:txBody>
                  <a:tcPr marT="91425" marB="91425" marR="91425" marL="91425"/>
                </a:tc>
                <a:tc>
                  <a:txBody>
                    <a:bodyPr/>
                    <a:lstStyle/>
                    <a:p>
                      <a:pPr indent="0" lvl="0" marL="0" rtl="0" algn="l">
                        <a:lnSpc>
                          <a:spcPct val="115000"/>
                        </a:lnSpc>
                        <a:spcBef>
                          <a:spcPts val="0"/>
                        </a:spcBef>
                        <a:spcAft>
                          <a:spcPts val="1200"/>
                        </a:spcAft>
                        <a:buNone/>
                      </a:pPr>
                      <a:r>
                        <a:rPr lang="en" sz="900">
                          <a:solidFill>
                            <a:schemeClr val="dk2"/>
                          </a:solidFill>
                        </a:rPr>
                        <a:t>rs6054257</a:t>
                      </a:r>
                      <a:endParaRPr sz="1000"/>
                    </a:p>
                  </a:txBody>
                  <a:tcPr marT="91425" marB="91425" marR="91425" marL="91425"/>
                </a:tc>
                <a:tc>
                  <a:txBody>
                    <a:bodyPr/>
                    <a:lstStyle/>
                    <a:p>
                      <a:pPr indent="0" lvl="0" marL="0" rtl="0" algn="l">
                        <a:spcBef>
                          <a:spcPts val="0"/>
                        </a:spcBef>
                        <a:spcAft>
                          <a:spcPts val="0"/>
                        </a:spcAft>
                        <a:buNone/>
                      </a:pPr>
                      <a:r>
                        <a:rPr lang="en" sz="1300"/>
                        <a:t>G</a:t>
                      </a:r>
                      <a:endParaRPr sz="1300"/>
                    </a:p>
                  </a:txBody>
                  <a:tcPr marT="91425" marB="91425" marR="91425" marL="91425"/>
                </a:tc>
                <a:tc>
                  <a:txBody>
                    <a:bodyPr/>
                    <a:lstStyle/>
                    <a:p>
                      <a:pPr indent="0" lvl="0" marL="0" rtl="0" algn="l">
                        <a:spcBef>
                          <a:spcPts val="0"/>
                        </a:spcBef>
                        <a:spcAft>
                          <a:spcPts val="0"/>
                        </a:spcAft>
                        <a:buNone/>
                      </a:pPr>
                      <a:r>
                        <a:rPr lang="en" sz="1300"/>
                        <a:t>A</a:t>
                      </a:r>
                      <a:endParaRPr sz="1300"/>
                    </a:p>
                  </a:txBody>
                  <a:tcPr marT="91425" marB="91425" marR="91425" marL="91425"/>
                </a:tc>
                <a:tc>
                  <a:txBody>
                    <a:bodyPr/>
                    <a:lstStyle/>
                    <a:p>
                      <a:pPr indent="0" lvl="0" marL="0" rtl="0" algn="l">
                        <a:spcBef>
                          <a:spcPts val="0"/>
                        </a:spcBef>
                        <a:spcAft>
                          <a:spcPts val="0"/>
                        </a:spcAft>
                        <a:buNone/>
                      </a:pPr>
                      <a:r>
                        <a:rPr lang="en" sz="1300"/>
                        <a:t>29</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PASS</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NS=3;</a:t>
                      </a:r>
                      <a:br>
                        <a:rPr lang="en" sz="1200">
                          <a:solidFill>
                            <a:schemeClr val="dk2"/>
                          </a:solidFill>
                        </a:rPr>
                      </a:br>
                      <a:r>
                        <a:rPr lang="en" sz="1200">
                          <a:solidFill>
                            <a:schemeClr val="dk2"/>
                          </a:solidFill>
                        </a:rPr>
                        <a:t>DP=14;</a:t>
                      </a:r>
                      <a:br>
                        <a:rPr lang="en" sz="1200">
                          <a:solidFill>
                            <a:schemeClr val="dk2"/>
                          </a:solidFill>
                        </a:rPr>
                      </a:br>
                      <a:r>
                        <a:rPr lang="en" sz="1200">
                          <a:solidFill>
                            <a:schemeClr val="dk2"/>
                          </a:solidFill>
                        </a:rPr>
                        <a:t>AF=0.5;</a:t>
                      </a:r>
                      <a:br>
                        <a:rPr lang="en" sz="1200">
                          <a:solidFill>
                            <a:schemeClr val="dk2"/>
                          </a:solidFill>
                        </a:rPr>
                      </a:br>
                      <a:r>
                        <a:rPr lang="en" sz="1200">
                          <a:solidFill>
                            <a:schemeClr val="dk2"/>
                          </a:solidFill>
                        </a:rPr>
                        <a:t>DB;H2</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GT:</a:t>
                      </a:r>
                      <a:br>
                        <a:rPr lang="en" sz="1200">
                          <a:solidFill>
                            <a:schemeClr val="dk2"/>
                          </a:solidFill>
                        </a:rPr>
                      </a:br>
                      <a:r>
                        <a:rPr lang="en" sz="1200">
                          <a:solidFill>
                            <a:schemeClr val="dk2"/>
                          </a:solidFill>
                        </a:rPr>
                        <a:t>GQ:</a:t>
                      </a:r>
                      <a:br>
                        <a:rPr lang="en" sz="1200">
                          <a:solidFill>
                            <a:schemeClr val="dk2"/>
                          </a:solidFill>
                        </a:rPr>
                      </a:br>
                      <a:r>
                        <a:rPr lang="en" sz="1200">
                          <a:solidFill>
                            <a:schemeClr val="dk2"/>
                          </a:solidFill>
                        </a:rPr>
                        <a:t>DP:</a:t>
                      </a:r>
                      <a:br>
                        <a:rPr lang="en" sz="1200">
                          <a:solidFill>
                            <a:schemeClr val="dk2"/>
                          </a:solidFill>
                        </a:rPr>
                      </a:br>
                      <a:r>
                        <a:rPr lang="en" sz="1200">
                          <a:solidFill>
                            <a:schemeClr val="dk2"/>
                          </a:solidFill>
                        </a:rPr>
                        <a:t>HQ</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0|0: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1:</a:t>
                      </a:r>
                      <a:br>
                        <a:rPr lang="en" sz="1200">
                          <a:solidFill>
                            <a:schemeClr val="dk2"/>
                          </a:solidFill>
                        </a:rPr>
                      </a:br>
                      <a:r>
                        <a:rPr lang="en" sz="1200">
                          <a:solidFill>
                            <a:schemeClr val="dk2"/>
                          </a:solidFill>
                        </a:rPr>
                        <a:t>51,51</a:t>
                      </a:r>
                      <a:endParaRPr sz="1300"/>
                    </a:p>
                  </a:txBody>
                  <a:tcPr marT="91425" marB="91425" marR="91425" marL="91425"/>
                </a:tc>
                <a:tc>
                  <a:txBody>
                    <a:bodyPr/>
                    <a:lstStyle/>
                    <a:p>
                      <a:pPr indent="0" lvl="0" marL="0" rtl="0" algn="l">
                        <a:lnSpc>
                          <a:spcPct val="115000"/>
                        </a:lnSpc>
                        <a:spcBef>
                          <a:spcPts val="0"/>
                        </a:spcBef>
                        <a:spcAft>
                          <a:spcPts val="1200"/>
                        </a:spcAft>
                        <a:buNone/>
                      </a:pPr>
                      <a:r>
                        <a:rPr lang="en" sz="1200">
                          <a:solidFill>
                            <a:schemeClr val="dk2"/>
                          </a:solidFill>
                        </a:rPr>
                        <a:t>1|0:</a:t>
                      </a:r>
                      <a:br>
                        <a:rPr lang="en" sz="1200">
                          <a:solidFill>
                            <a:schemeClr val="dk2"/>
                          </a:solidFill>
                        </a:rPr>
                      </a:br>
                      <a:r>
                        <a:rPr lang="en" sz="1200">
                          <a:solidFill>
                            <a:schemeClr val="dk2"/>
                          </a:solidFill>
                        </a:rPr>
                        <a:t>48:</a:t>
                      </a:r>
                      <a:br>
                        <a:rPr lang="en" sz="1200">
                          <a:solidFill>
                            <a:schemeClr val="dk2"/>
                          </a:solidFill>
                        </a:rPr>
                      </a:br>
                      <a:r>
                        <a:rPr lang="en" sz="1200">
                          <a:solidFill>
                            <a:schemeClr val="dk2"/>
                          </a:solidFill>
                        </a:rPr>
                        <a:t>8:</a:t>
                      </a:r>
                      <a:br>
                        <a:rPr lang="en" sz="1200">
                          <a:solidFill>
                            <a:schemeClr val="dk2"/>
                          </a:solidFill>
                        </a:rPr>
                      </a:br>
                      <a:r>
                        <a:rPr lang="en" sz="1200">
                          <a:solidFill>
                            <a:schemeClr val="dk2"/>
                          </a:solidFill>
                        </a:rPr>
                        <a:t>51,51</a:t>
                      </a:r>
                      <a:endParaRPr sz="1300">
                        <a:solidFill>
                          <a:schemeClr val="dk1"/>
                        </a:solidFill>
                      </a:endParaRPr>
                    </a:p>
                  </a:txBody>
                  <a:tcPr marT="91425" marB="91425" marR="91425" marL="91425"/>
                </a:tc>
              </a:tr>
            </a:tbl>
          </a:graphicData>
        </a:graphic>
      </p:graphicFrame>
      <p:sp>
        <p:nvSpPr>
          <p:cNvPr id="1418" name="Google Shape;1418;p133"/>
          <p:cNvSpPr/>
          <p:nvPr/>
        </p:nvSpPr>
        <p:spPr>
          <a:xfrm>
            <a:off x="5673250" y="1730825"/>
            <a:ext cx="33528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 sample-specific information</a:t>
            </a:r>
            <a:endParaRPr>
              <a:solidFill>
                <a:schemeClr val="lt1"/>
              </a:solidFill>
            </a:endParaRPr>
          </a:p>
        </p:txBody>
      </p:sp>
      <p:sp>
        <p:nvSpPr>
          <p:cNvPr id="1419" name="Google Shape;1419;p133"/>
          <p:cNvSpPr/>
          <p:nvPr/>
        </p:nvSpPr>
        <p:spPr>
          <a:xfrm rot="5400000">
            <a:off x="7645775" y="1813725"/>
            <a:ext cx="896400" cy="16035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3" name="Shape 1423"/>
        <p:cNvGrpSpPr/>
        <p:nvPr/>
      </p:nvGrpSpPr>
      <p:grpSpPr>
        <a:xfrm>
          <a:off x="0" y="0"/>
          <a:ext cx="0" cy="0"/>
          <a:chOff x="0" y="0"/>
          <a:chExt cx="0" cy="0"/>
        </a:xfrm>
      </p:grpSpPr>
      <p:sp>
        <p:nvSpPr>
          <p:cNvPr id="1424" name="Google Shape;1424;p1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VCF Summary</a:t>
            </a:r>
            <a:endParaRPr/>
          </a:p>
        </p:txBody>
      </p:sp>
      <p:sp>
        <p:nvSpPr>
          <p:cNvPr id="1425" name="Google Shape;1425;p134"/>
          <p:cNvSpPr txBox="1"/>
          <p:nvPr>
            <p:ph idx="1" type="body"/>
          </p:nvPr>
        </p:nvSpPr>
        <p:spPr>
          <a:xfrm>
            <a:off x="311700" y="1152475"/>
            <a:ext cx="3999900" cy="2566200"/>
          </a:xfrm>
          <a:prstGeom prst="rect">
            <a:avLst/>
          </a:prstGeom>
        </p:spPr>
        <p:txBody>
          <a:bodyPr anchorCtr="0" anchor="t" bIns="91425" lIns="91425" spcFirstLastPara="1" rIns="91425" wrap="square" tIns="91425">
            <a:normAutofit fontScale="47500"/>
          </a:bodyPr>
          <a:lstStyle/>
          <a:p>
            <a:pPr indent="0" lvl="0" marL="0" rtl="0" algn="l">
              <a:spcBef>
                <a:spcPts val="0"/>
              </a:spcBef>
              <a:spcAft>
                <a:spcPts val="0"/>
              </a:spcAft>
              <a:buNone/>
            </a:pPr>
            <a:r>
              <a:rPr lang="en"/>
              <a:t>##fileformat=VCFv4.1</a:t>
            </a:r>
            <a:br>
              <a:rPr lang="en"/>
            </a:br>
            <a:r>
              <a:rPr lang="en"/>
              <a:t>##fileDate=20090805</a:t>
            </a:r>
            <a:br>
              <a:rPr lang="en"/>
            </a:br>
            <a:r>
              <a:rPr lang="en"/>
              <a:t>##source=myImputationProgramV3.1</a:t>
            </a:r>
            <a:br>
              <a:rPr lang="en"/>
            </a:br>
            <a:r>
              <a:rPr lang="en"/>
              <a:t>##reference=file:///seq/references/1000GenomesPilot-NCBI36.fasta</a:t>
            </a:r>
            <a:br>
              <a:rPr lang="en"/>
            </a:br>
            <a:r>
              <a:rPr lang="en"/>
              <a:t>##contig=&lt;ID=20,length=62435964,assembly=B36,md5=f126cdf8a6e0c7f379d618ff66beb2da,species="Homo sapiens",taxonomy=x&gt;</a:t>
            </a:r>
            <a:br>
              <a:rPr lang="en"/>
            </a:br>
            <a:r>
              <a:rPr lang="en"/>
              <a:t>…</a:t>
            </a:r>
            <a:br>
              <a:rPr lang="en"/>
            </a:br>
            <a:r>
              <a:rPr lang="en"/>
              <a:t>##FORMAT=&lt;ID=HQ,Number=2,Type=Integer,Description="Haplotype Quality"&gt;</a:t>
            </a:r>
            <a:br>
              <a:rPr lang="en"/>
            </a:br>
            <a:r>
              <a:rPr lang="en"/>
              <a:t>#CHROM POS ID REF ALT QUAL FILTER INFO FORMAT NA00001 NA00002 NA00003</a:t>
            </a:r>
            <a:br>
              <a:rPr lang="en"/>
            </a:br>
            <a:r>
              <a:rPr lang="en"/>
              <a:t>20 14370 rs6054257 G A 29 PASS NS=3;DP=14;AF=0.5;DB;H2 GT:GQ:DP:HQ 0|0:48:1:51,51 1|0:48:8:51,51 1/1:43:5:.,.</a:t>
            </a:r>
            <a:br>
              <a:rPr lang="en"/>
            </a:br>
            <a:r>
              <a:rPr lang="en"/>
              <a:t>20 17330 . T A 3 q10 NS=3;DP=11;AF=0.017 GT:GQ:DP:HQ 0|0:49:3:58,50 0|1:3:5:65,3 0/0:41:3</a:t>
            </a:r>
            <a:br>
              <a:rPr lang="en"/>
            </a:br>
            <a:r>
              <a:rPr lang="en"/>
              <a:t>20 1110696 rs6040355 A G,T 67 PASS NS=2;DP=10;AF=0.333,0.667;AA=T;DB GT:GQ:DP:HQ 1|2:21:6:23,27 2|1:2:0:18,2 2/2:35:4</a:t>
            </a:r>
            <a:br>
              <a:rPr lang="en"/>
            </a:br>
            <a:r>
              <a:rPr lang="en"/>
              <a:t>20 1230237 . T . 47 PASS NS=3;DP=13;AA=T GT:GQ:DP:HQ 0|0:54:7:56,60 0|0:48:4:51,51 0/0:61:2</a:t>
            </a:r>
            <a:br>
              <a:rPr lang="en"/>
            </a:br>
            <a:r>
              <a:rPr lang="en"/>
              <a:t>20 1234567 microsat1 GTC G,GTCT 50 PASS NS=3;DP=9;AA=G GT:GQ:DP 0/1:35:4 0/2:17:2 1/1:40:3</a:t>
            </a:r>
            <a:endParaRPr/>
          </a:p>
          <a:p>
            <a:pPr indent="0" lvl="0" marL="0" rtl="0" algn="l">
              <a:spcBef>
                <a:spcPts val="1200"/>
              </a:spcBef>
              <a:spcAft>
                <a:spcPts val="1200"/>
              </a:spcAft>
              <a:buNone/>
            </a:pPr>
            <a:r>
              <a:t/>
            </a:r>
            <a:endParaRPr/>
          </a:p>
        </p:txBody>
      </p:sp>
      <p:sp>
        <p:nvSpPr>
          <p:cNvPr id="1426" name="Google Shape;1426;p134"/>
          <p:cNvSpPr txBox="1"/>
          <p:nvPr>
            <p:ph idx="2" type="body"/>
          </p:nvPr>
        </p:nvSpPr>
        <p:spPr>
          <a:xfrm>
            <a:off x="4832400" y="923875"/>
            <a:ext cx="3999900" cy="3416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a:p>
            <a:pPr indent="-317500" lvl="0" marL="457200" rtl="0" algn="l">
              <a:spcBef>
                <a:spcPts val="1200"/>
              </a:spcBef>
              <a:spcAft>
                <a:spcPts val="0"/>
              </a:spcAft>
              <a:buSzPts val="1400"/>
              <a:buChar char="●"/>
            </a:pPr>
            <a:r>
              <a:rPr lang="en"/>
              <a:t>Look for annotation </a:t>
            </a:r>
            <a:r>
              <a:rPr lang="en"/>
              <a:t>information</a:t>
            </a:r>
            <a:endParaRPr/>
          </a:p>
          <a:p>
            <a:pPr indent="-317500" lvl="0" marL="457200" rtl="0" algn="l">
              <a:spcBef>
                <a:spcPts val="0"/>
              </a:spcBef>
              <a:spcAft>
                <a:spcPts val="0"/>
              </a:spcAft>
              <a:buSzPts val="1400"/>
              <a:buChar char="●"/>
            </a:pPr>
            <a:r>
              <a:rPr lang="en"/>
              <a:t>Find field </a:t>
            </a:r>
            <a:r>
              <a:rPr lang="en"/>
              <a:t>specification</a:t>
            </a:r>
            <a:endParaRPr/>
          </a:p>
          <a:p>
            <a:pPr indent="-317500" lvl="0" marL="457200" rtl="0" algn="l">
              <a:spcBef>
                <a:spcPts val="0"/>
              </a:spcBef>
              <a:spcAft>
                <a:spcPts val="0"/>
              </a:spcAft>
              <a:buSzPts val="1400"/>
              <a:buChar char="●"/>
            </a:pPr>
            <a:r>
              <a:rPr lang="en"/>
              <a:t>Add your own specifications</a:t>
            </a:r>
            <a:endParaRPr/>
          </a:p>
          <a:p>
            <a:pPr indent="0" lvl="0" marL="0" rtl="0" algn="l">
              <a:spcBef>
                <a:spcPts val="1200"/>
              </a:spcBef>
              <a:spcAft>
                <a:spcPts val="0"/>
              </a:spcAft>
              <a:buNone/>
            </a:pPr>
            <a:r>
              <a:t/>
            </a:r>
            <a:endParaRPr/>
          </a:p>
          <a:p>
            <a:pPr indent="-317500" lvl="0" marL="457200" rtl="0" algn="l">
              <a:spcBef>
                <a:spcPts val="1200"/>
              </a:spcBef>
              <a:spcAft>
                <a:spcPts val="0"/>
              </a:spcAft>
              <a:buSzPts val="1400"/>
              <a:buChar char="●"/>
            </a:pPr>
            <a:r>
              <a:rPr lang="en"/>
              <a:t>Find variants calls information</a:t>
            </a:r>
            <a:endParaRPr/>
          </a:p>
          <a:p>
            <a:pPr indent="-317500" lvl="0" marL="457200" rtl="0" algn="l">
              <a:spcBef>
                <a:spcPts val="0"/>
              </a:spcBef>
              <a:spcAft>
                <a:spcPts val="0"/>
              </a:spcAft>
              <a:buSzPts val="1400"/>
              <a:buChar char="●"/>
            </a:pPr>
            <a:r>
              <a:rPr lang="en"/>
              <a:t>Find sample specific information</a:t>
            </a:r>
            <a:endParaRPr/>
          </a:p>
        </p:txBody>
      </p:sp>
      <p:sp>
        <p:nvSpPr>
          <p:cNvPr id="1427" name="Google Shape;1427;p134"/>
          <p:cNvSpPr/>
          <p:nvPr/>
        </p:nvSpPr>
        <p:spPr>
          <a:xfrm>
            <a:off x="6293550" y="923875"/>
            <a:ext cx="1077600" cy="416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Header</a:t>
            </a:r>
            <a:endParaRPr>
              <a:solidFill>
                <a:schemeClr val="lt1"/>
              </a:solidFill>
            </a:endParaRPr>
          </a:p>
        </p:txBody>
      </p:sp>
      <p:sp>
        <p:nvSpPr>
          <p:cNvPr id="1428" name="Google Shape;1428;p134"/>
          <p:cNvSpPr/>
          <p:nvPr/>
        </p:nvSpPr>
        <p:spPr>
          <a:xfrm>
            <a:off x="6212250" y="2186925"/>
            <a:ext cx="12402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Data</a:t>
            </a:r>
            <a:endParaRPr>
              <a:solidFill>
                <a:schemeClr val="lt1"/>
              </a:solidFill>
            </a:endParaRPr>
          </a:p>
        </p:txBody>
      </p:sp>
      <p:graphicFrame>
        <p:nvGraphicFramePr>
          <p:cNvPr id="1429" name="Google Shape;1429;p134"/>
          <p:cNvGraphicFramePr/>
          <p:nvPr/>
        </p:nvGraphicFramePr>
        <p:xfrm>
          <a:off x="271025" y="3278275"/>
          <a:ext cx="3000000" cy="3000000"/>
        </p:xfrm>
        <a:graphic>
          <a:graphicData uri="http://schemas.openxmlformats.org/drawingml/2006/table">
            <a:tbl>
              <a:tblPr>
                <a:noFill/>
                <a:tableStyleId>{0114EE08-D228-4DDB-AFAC-9181D4F78BFE}</a:tableStyleId>
              </a:tblPr>
              <a:tblGrid>
                <a:gridCol w="1166925"/>
                <a:gridCol w="7353675"/>
              </a:tblGrid>
              <a:tr h="440250">
                <a:tc>
                  <a:txBody>
                    <a:bodyPr/>
                    <a:lstStyle/>
                    <a:p>
                      <a:pPr indent="0" lvl="0" marL="0" rtl="0" algn="l">
                        <a:spcBef>
                          <a:spcPts val="0"/>
                        </a:spcBef>
                        <a:spcAft>
                          <a:spcPts val="0"/>
                        </a:spcAft>
                        <a:buNone/>
                      </a:pPr>
                      <a:r>
                        <a:rPr lang="en">
                          <a:solidFill>
                            <a:schemeClr val="lt1"/>
                          </a:solidFill>
                        </a:rPr>
                        <a:t>Extension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*.vcf</a:t>
                      </a:r>
                      <a:endParaRPr/>
                    </a:p>
                  </a:txBody>
                  <a:tcPr marT="91425" marB="91425" marR="91425" marL="91425"/>
                </a:tc>
              </a:tr>
              <a:tr h="440250">
                <a:tc>
                  <a:txBody>
                    <a:bodyPr/>
                    <a:lstStyle/>
                    <a:p>
                      <a:pPr indent="0" lvl="0" marL="0" rtl="0" algn="l">
                        <a:spcBef>
                          <a:spcPts val="0"/>
                        </a:spcBef>
                        <a:spcAft>
                          <a:spcPts val="0"/>
                        </a:spcAft>
                        <a:buNone/>
                      </a:pPr>
                      <a:r>
                        <a:rPr lang="en">
                          <a:solidFill>
                            <a:schemeClr val="lt1"/>
                          </a:solidFill>
                        </a:rPr>
                        <a:t>File type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Tab delimited text file</a:t>
                      </a:r>
                      <a:endParaRPr/>
                    </a:p>
                  </a:txBody>
                  <a:tcPr marT="91425" marB="91425" marR="91425" marL="91425"/>
                </a:tc>
              </a:tr>
              <a:tr h="440250">
                <a:tc>
                  <a:txBody>
                    <a:bodyPr/>
                    <a:lstStyle/>
                    <a:p>
                      <a:pPr indent="0" lvl="0" marL="0" rtl="0" algn="l">
                        <a:spcBef>
                          <a:spcPts val="0"/>
                        </a:spcBef>
                        <a:spcAft>
                          <a:spcPts val="0"/>
                        </a:spcAft>
                        <a:buNone/>
                      </a:pPr>
                      <a:r>
                        <a:rPr lang="en">
                          <a:solidFill>
                            <a:schemeClr val="lt1"/>
                          </a:solidFill>
                        </a:rPr>
                        <a:t>Applications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Downstream Analysis (Tertiary Analysis), Population Genetics, Personalized Medicine</a:t>
                      </a:r>
                      <a:endParaRPr/>
                    </a:p>
                  </a:txBody>
                  <a:tcPr marT="91425" marB="91425" marR="91425" marL="91425"/>
                </a:tc>
              </a:tr>
            </a:tbl>
          </a:graphicData>
        </a:graphic>
      </p:graphicFrame>
    </p:spTree>
  </p:cSld>
  <p:clrMapOvr>
    <a:masterClrMapping/>
  </p:clrMapOvr>
</p:sld>
</file>

<file path=ppt/slides/slide1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3" name="Shape 1433"/>
        <p:cNvGrpSpPr/>
        <p:nvPr/>
      </p:nvGrpSpPr>
      <p:grpSpPr>
        <a:xfrm>
          <a:off x="0" y="0"/>
          <a:ext cx="0" cy="0"/>
          <a:chOff x="0" y="0"/>
          <a:chExt cx="0" cy="0"/>
        </a:xfrm>
      </p:grpSpPr>
      <p:sp>
        <p:nvSpPr>
          <p:cNvPr id="1434" name="Google Shape;1434;p1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GTF</a:t>
            </a:r>
            <a:endParaRPr/>
          </a:p>
        </p:txBody>
      </p:sp>
      <p:sp>
        <p:nvSpPr>
          <p:cNvPr id="1435" name="Google Shape;1435;p135"/>
          <p:cNvSpPr txBox="1"/>
          <p:nvPr/>
        </p:nvSpPr>
        <p:spPr>
          <a:xfrm>
            <a:off x="2711900" y="1017725"/>
            <a:ext cx="6120300" cy="240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##description: evidence-based annotation of (GRCh38)...</a:t>
            </a:r>
            <a:endParaRPr sz="1800"/>
          </a:p>
          <a:p>
            <a:pPr indent="0" lvl="0" marL="0" rtl="0" algn="l">
              <a:spcBef>
                <a:spcPts val="0"/>
              </a:spcBef>
              <a:spcAft>
                <a:spcPts val="0"/>
              </a:spcAft>
              <a:buNone/>
            </a:pPr>
            <a:r>
              <a:rPr lang="en" sz="1800"/>
              <a:t>##provider: GENCODE</a:t>
            </a:r>
            <a:endParaRPr sz="1800"/>
          </a:p>
          <a:p>
            <a:pPr indent="0" lvl="0" marL="0" rtl="0" algn="l">
              <a:spcBef>
                <a:spcPts val="0"/>
              </a:spcBef>
              <a:spcAft>
                <a:spcPts val="0"/>
              </a:spcAft>
              <a:buNone/>
            </a:pPr>
            <a:r>
              <a:rPr lang="en" sz="1800"/>
              <a:t>##contact: gencode-help@ebi.ac.uk</a:t>
            </a:r>
            <a:endParaRPr sz="1800"/>
          </a:p>
          <a:p>
            <a:pPr indent="0" lvl="0" marL="0" rtl="0" algn="l">
              <a:spcBef>
                <a:spcPts val="0"/>
              </a:spcBef>
              <a:spcAft>
                <a:spcPts val="0"/>
              </a:spcAft>
              <a:buNone/>
            </a:pPr>
            <a:r>
              <a:rPr lang="en" sz="1800"/>
              <a:t>##format: gtf</a:t>
            </a:r>
            <a:endParaRPr sz="1800"/>
          </a:p>
          <a:p>
            <a:pPr indent="0" lvl="0" marL="0" rtl="0" algn="l">
              <a:spcBef>
                <a:spcPts val="0"/>
              </a:spcBef>
              <a:spcAft>
                <a:spcPts val="0"/>
              </a:spcAft>
              <a:buNone/>
            </a:pPr>
            <a:r>
              <a:rPr lang="en" sz="1800"/>
              <a:t>##date: 2024-03-26</a:t>
            </a:r>
            <a:endParaRPr sz="1800"/>
          </a:p>
          <a:p>
            <a:pPr indent="0" lvl="0" marL="0" rtl="0" algn="l">
              <a:spcBef>
                <a:spcPts val="0"/>
              </a:spcBef>
              <a:spcAft>
                <a:spcPts val="0"/>
              </a:spcAft>
              <a:buNone/>
            </a:pPr>
            <a:r>
              <a:rPr lang="en" sz="1800"/>
              <a:t>chr1	HAVANA	gene	11869	14409	.	+	.</a:t>
            </a:r>
            <a:endParaRPr sz="1800"/>
          </a:p>
          <a:p>
            <a:pPr indent="0" lvl="0" marL="0" rtl="0" algn="l">
              <a:spcBef>
                <a:spcPts val="0"/>
              </a:spcBef>
              <a:spcAft>
                <a:spcPts val="0"/>
              </a:spcAft>
              <a:buNone/>
            </a:pPr>
            <a:r>
              <a:rPr lang="en" sz="1800"/>
              <a:t>chr1	HAVANA	transcript	11869	14409	.	+	.</a:t>
            </a:r>
            <a:endParaRPr sz="1800"/>
          </a:p>
          <a:p>
            <a:pPr indent="0" lvl="0" marL="0" rtl="0" algn="l">
              <a:spcBef>
                <a:spcPts val="0"/>
              </a:spcBef>
              <a:spcAft>
                <a:spcPts val="0"/>
              </a:spcAft>
              <a:buNone/>
            </a:pPr>
            <a:r>
              <a:rPr lang="en" sz="1800"/>
              <a:t>chr1	HAVANA	exon	11869	12227	.	+	.</a:t>
            </a:r>
            <a:endParaRPr sz="1800"/>
          </a:p>
        </p:txBody>
      </p:sp>
    </p:spTree>
  </p:cSld>
  <p:clrMapOvr>
    <a:masterClrMapping/>
  </p:clrMapOvr>
</p:sld>
</file>

<file path=ppt/slides/slide1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9" name="Shape 1439"/>
        <p:cNvGrpSpPr/>
        <p:nvPr/>
      </p:nvGrpSpPr>
      <p:grpSpPr>
        <a:xfrm>
          <a:off x="0" y="0"/>
          <a:ext cx="0" cy="0"/>
          <a:chOff x="0" y="0"/>
          <a:chExt cx="0" cy="0"/>
        </a:xfrm>
      </p:grpSpPr>
      <p:sp>
        <p:nvSpPr>
          <p:cNvPr id="1440" name="Google Shape;1440;p1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GTF</a:t>
            </a:r>
            <a:endParaRPr/>
          </a:p>
        </p:txBody>
      </p:sp>
      <p:sp>
        <p:nvSpPr>
          <p:cNvPr id="1441" name="Google Shape;1441;p136"/>
          <p:cNvSpPr txBox="1"/>
          <p:nvPr/>
        </p:nvSpPr>
        <p:spPr>
          <a:xfrm>
            <a:off x="2711900" y="1017725"/>
            <a:ext cx="6432000" cy="227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t>##description: evidence-based annotation of (GRCh38)...</a:t>
            </a:r>
            <a:endParaRPr sz="1700"/>
          </a:p>
          <a:p>
            <a:pPr indent="0" lvl="0" marL="0" rtl="0" algn="l">
              <a:spcBef>
                <a:spcPts val="0"/>
              </a:spcBef>
              <a:spcAft>
                <a:spcPts val="0"/>
              </a:spcAft>
              <a:buNone/>
            </a:pPr>
            <a:r>
              <a:rPr lang="en" sz="1700"/>
              <a:t>##provider: GENCODE</a:t>
            </a:r>
            <a:endParaRPr sz="1700"/>
          </a:p>
          <a:p>
            <a:pPr indent="0" lvl="0" marL="0" rtl="0" algn="l">
              <a:spcBef>
                <a:spcPts val="0"/>
              </a:spcBef>
              <a:spcAft>
                <a:spcPts val="0"/>
              </a:spcAft>
              <a:buNone/>
            </a:pPr>
            <a:r>
              <a:rPr lang="en" sz="1700"/>
              <a:t>##contact: gencode-help@ebi.ac.uk</a:t>
            </a:r>
            <a:endParaRPr sz="1700"/>
          </a:p>
          <a:p>
            <a:pPr indent="0" lvl="0" marL="0" rtl="0" algn="l">
              <a:spcBef>
                <a:spcPts val="0"/>
              </a:spcBef>
              <a:spcAft>
                <a:spcPts val="0"/>
              </a:spcAft>
              <a:buNone/>
            </a:pPr>
            <a:r>
              <a:rPr lang="en" sz="1700"/>
              <a:t>##format: gtf</a:t>
            </a:r>
            <a:endParaRPr sz="1700"/>
          </a:p>
          <a:p>
            <a:pPr indent="0" lvl="0" marL="0" rtl="0" algn="l">
              <a:spcBef>
                <a:spcPts val="0"/>
              </a:spcBef>
              <a:spcAft>
                <a:spcPts val="0"/>
              </a:spcAft>
              <a:buNone/>
            </a:pPr>
            <a:r>
              <a:rPr lang="en" sz="1700"/>
              <a:t>##date: 2024-03-26</a:t>
            </a:r>
            <a:endParaRPr sz="1700"/>
          </a:p>
          <a:p>
            <a:pPr indent="0" lvl="0" marL="0" rtl="0" algn="l">
              <a:spcBef>
                <a:spcPts val="0"/>
              </a:spcBef>
              <a:spcAft>
                <a:spcPts val="0"/>
              </a:spcAft>
              <a:buNone/>
            </a:pPr>
            <a:r>
              <a:rPr lang="en" sz="1700"/>
              <a:t>chr1	HAVANA	gene	11869	14409	.	+	.</a:t>
            </a:r>
            <a:endParaRPr sz="1700"/>
          </a:p>
          <a:p>
            <a:pPr indent="0" lvl="0" marL="0" rtl="0" algn="l">
              <a:spcBef>
                <a:spcPts val="0"/>
              </a:spcBef>
              <a:spcAft>
                <a:spcPts val="0"/>
              </a:spcAft>
              <a:buNone/>
            </a:pPr>
            <a:r>
              <a:rPr lang="en" sz="1700"/>
              <a:t>chr1	HAVANA	transcript	11869	14409	.	+	.</a:t>
            </a:r>
            <a:endParaRPr sz="1700"/>
          </a:p>
          <a:p>
            <a:pPr indent="0" lvl="0" marL="0" rtl="0" algn="l">
              <a:spcBef>
                <a:spcPts val="0"/>
              </a:spcBef>
              <a:spcAft>
                <a:spcPts val="0"/>
              </a:spcAft>
              <a:buNone/>
            </a:pPr>
            <a:r>
              <a:rPr lang="en" sz="1700"/>
              <a:t>chr1	HAVANA	exon	11869	12227	.	+	.</a:t>
            </a:r>
            <a:endParaRPr sz="1700"/>
          </a:p>
        </p:txBody>
      </p:sp>
      <p:sp>
        <p:nvSpPr>
          <p:cNvPr id="1442" name="Google Shape;1442;p136"/>
          <p:cNvSpPr/>
          <p:nvPr/>
        </p:nvSpPr>
        <p:spPr>
          <a:xfrm>
            <a:off x="2194975" y="1138600"/>
            <a:ext cx="589500" cy="1255500"/>
          </a:xfrm>
          <a:prstGeom prst="leftBrace">
            <a:avLst>
              <a:gd fmla="val 50000" name="adj1"/>
              <a:gd fmla="val 50000" name="adj2"/>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43" name="Google Shape;1443;p136"/>
          <p:cNvSpPr/>
          <p:nvPr/>
        </p:nvSpPr>
        <p:spPr>
          <a:xfrm>
            <a:off x="2194975" y="2394150"/>
            <a:ext cx="589500" cy="792300"/>
          </a:xfrm>
          <a:prstGeom prst="leftBrace">
            <a:avLst>
              <a:gd fmla="val 50000" name="adj1"/>
              <a:gd fmla="val 50000" name="adj2"/>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44" name="Google Shape;1444;p136"/>
          <p:cNvSpPr/>
          <p:nvPr/>
        </p:nvSpPr>
        <p:spPr>
          <a:xfrm>
            <a:off x="954775" y="1370200"/>
            <a:ext cx="1240200" cy="7923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Metadata</a:t>
            </a:r>
            <a:br>
              <a:rPr lang="en">
                <a:solidFill>
                  <a:schemeClr val="lt1"/>
                </a:solidFill>
              </a:rPr>
            </a:br>
            <a:r>
              <a:rPr lang="en">
                <a:solidFill>
                  <a:schemeClr val="lt1"/>
                </a:solidFill>
              </a:rPr>
              <a:t>And</a:t>
            </a:r>
            <a:br>
              <a:rPr lang="en">
                <a:solidFill>
                  <a:schemeClr val="lt1"/>
                </a:solidFill>
              </a:rPr>
            </a:br>
            <a:r>
              <a:rPr lang="en">
                <a:solidFill>
                  <a:schemeClr val="lt1"/>
                </a:solidFill>
              </a:rPr>
              <a:t>Comments</a:t>
            </a:r>
            <a:endParaRPr>
              <a:solidFill>
                <a:schemeClr val="lt1"/>
              </a:solidFill>
            </a:endParaRPr>
          </a:p>
        </p:txBody>
      </p:sp>
      <p:sp>
        <p:nvSpPr>
          <p:cNvPr id="1445" name="Google Shape;1445;p136"/>
          <p:cNvSpPr/>
          <p:nvPr/>
        </p:nvSpPr>
        <p:spPr>
          <a:xfrm>
            <a:off x="954775" y="2632488"/>
            <a:ext cx="12402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Entries</a:t>
            </a:r>
            <a:endParaRPr>
              <a:solidFill>
                <a:schemeClr val="lt1"/>
              </a:solidFill>
            </a:endParaRPr>
          </a:p>
        </p:txBody>
      </p:sp>
      <p:sp>
        <p:nvSpPr>
          <p:cNvPr id="1446" name="Google Shape;1446;p136"/>
          <p:cNvSpPr/>
          <p:nvPr/>
        </p:nvSpPr>
        <p:spPr>
          <a:xfrm>
            <a:off x="1300725" y="3920575"/>
            <a:ext cx="6206700" cy="297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47" name="Google Shape;1447;p136"/>
          <p:cNvSpPr txBox="1"/>
          <p:nvPr/>
        </p:nvSpPr>
        <p:spPr>
          <a:xfrm>
            <a:off x="143400" y="3838225"/>
            <a:ext cx="811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chr1</a:t>
            </a:r>
            <a:endParaRPr sz="1800">
              <a:solidFill>
                <a:schemeClr val="dk2"/>
              </a:solidFill>
            </a:endParaRPr>
          </a:p>
        </p:txBody>
      </p:sp>
      <p:sp>
        <p:nvSpPr>
          <p:cNvPr id="1448" name="Google Shape;1448;p136"/>
          <p:cNvSpPr/>
          <p:nvPr/>
        </p:nvSpPr>
        <p:spPr>
          <a:xfrm>
            <a:off x="2263475" y="3401950"/>
            <a:ext cx="1434000" cy="416700"/>
          </a:xfrm>
          <a:prstGeom prst="rect">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GENE</a:t>
            </a:r>
            <a:endParaRPr>
              <a:solidFill>
                <a:schemeClr val="lt1"/>
              </a:solidFill>
            </a:endParaRPr>
          </a:p>
        </p:txBody>
      </p:sp>
      <p:sp>
        <p:nvSpPr>
          <p:cNvPr id="1449" name="Google Shape;1449;p136"/>
          <p:cNvSpPr/>
          <p:nvPr/>
        </p:nvSpPr>
        <p:spPr>
          <a:xfrm>
            <a:off x="2263475" y="3818650"/>
            <a:ext cx="1434000" cy="4167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transcript</a:t>
            </a:r>
            <a:endParaRPr/>
          </a:p>
        </p:txBody>
      </p:sp>
      <p:sp>
        <p:nvSpPr>
          <p:cNvPr id="1450" name="Google Shape;1450;p136"/>
          <p:cNvSpPr/>
          <p:nvPr/>
        </p:nvSpPr>
        <p:spPr>
          <a:xfrm>
            <a:off x="2263475" y="4235350"/>
            <a:ext cx="942300" cy="4167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exon</a:t>
            </a:r>
            <a:endParaRPr>
              <a:solidFill>
                <a:schemeClr val="lt1"/>
              </a:solidFill>
            </a:endParaRPr>
          </a:p>
        </p:txBody>
      </p:sp>
    </p:spTree>
  </p:cSld>
  <p:clrMapOvr>
    <a:masterClrMapping/>
  </p:clrMapOvr>
</p:sld>
</file>

<file path=ppt/slides/slide1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4" name="Shape 1454"/>
        <p:cNvGrpSpPr/>
        <p:nvPr/>
      </p:nvGrpSpPr>
      <p:grpSpPr>
        <a:xfrm>
          <a:off x="0" y="0"/>
          <a:ext cx="0" cy="0"/>
          <a:chOff x="0" y="0"/>
          <a:chExt cx="0" cy="0"/>
        </a:xfrm>
      </p:grpSpPr>
      <p:sp>
        <p:nvSpPr>
          <p:cNvPr id="1455" name="Google Shape;1455;p1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GTF</a:t>
            </a:r>
            <a:endParaRPr/>
          </a:p>
        </p:txBody>
      </p:sp>
      <p:sp>
        <p:nvSpPr>
          <p:cNvPr id="1456" name="Google Shape;1456;p137"/>
          <p:cNvSpPr txBox="1"/>
          <p:nvPr/>
        </p:nvSpPr>
        <p:spPr>
          <a:xfrm>
            <a:off x="460875" y="1017725"/>
            <a:ext cx="7171200" cy="1062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t>chr1	HAVANA	gene	11869	14409	.	+	.</a:t>
            </a:r>
            <a:endParaRPr sz="1900"/>
          </a:p>
          <a:p>
            <a:pPr indent="0" lvl="0" marL="0" rtl="0" algn="l">
              <a:spcBef>
                <a:spcPts val="0"/>
              </a:spcBef>
              <a:spcAft>
                <a:spcPts val="0"/>
              </a:spcAft>
              <a:buNone/>
            </a:pPr>
            <a:r>
              <a:rPr lang="en" sz="1900"/>
              <a:t>chr1	HAVANA	transcript	11869	14409	.	+	.</a:t>
            </a:r>
            <a:endParaRPr sz="1900"/>
          </a:p>
          <a:p>
            <a:pPr indent="0" lvl="0" marL="0" rtl="0" algn="l">
              <a:spcBef>
                <a:spcPts val="0"/>
              </a:spcBef>
              <a:spcAft>
                <a:spcPts val="0"/>
              </a:spcAft>
              <a:buNone/>
            </a:pPr>
            <a:r>
              <a:rPr lang="en" sz="1900"/>
              <a:t>chr1	HAVANA	exon	11869	12227	.	+	.</a:t>
            </a:r>
            <a:endParaRPr sz="1900"/>
          </a:p>
        </p:txBody>
      </p:sp>
      <p:graphicFrame>
        <p:nvGraphicFramePr>
          <p:cNvPr id="1457" name="Google Shape;1457;p137"/>
          <p:cNvGraphicFramePr/>
          <p:nvPr/>
        </p:nvGraphicFramePr>
        <p:xfrm>
          <a:off x="311725" y="3148125"/>
          <a:ext cx="3000000" cy="3000000"/>
        </p:xfrm>
        <a:graphic>
          <a:graphicData uri="http://schemas.openxmlformats.org/drawingml/2006/table">
            <a:tbl>
              <a:tblPr>
                <a:noFill/>
                <a:tableStyleId>{0114EE08-D228-4DDB-AFAC-9181D4F78BFE}</a:tableStyleId>
              </a:tblPr>
              <a:tblGrid>
                <a:gridCol w="946725"/>
                <a:gridCol w="946725"/>
                <a:gridCol w="946725"/>
                <a:gridCol w="946725"/>
                <a:gridCol w="946725"/>
                <a:gridCol w="946725"/>
                <a:gridCol w="946725"/>
                <a:gridCol w="946725"/>
                <a:gridCol w="946725"/>
              </a:tblGrid>
              <a:tr h="381000">
                <a:tc>
                  <a:txBody>
                    <a:bodyPr/>
                    <a:lstStyle/>
                    <a:p>
                      <a:pPr indent="0" lvl="0" marL="0" rtl="0" algn="l">
                        <a:spcBef>
                          <a:spcPts val="0"/>
                        </a:spcBef>
                        <a:spcAft>
                          <a:spcPts val="0"/>
                        </a:spcAft>
                        <a:buNone/>
                      </a:pPr>
                      <a:r>
                        <a:rPr lang="en">
                          <a:solidFill>
                            <a:schemeClr val="lt1"/>
                          </a:solidFill>
                        </a:rPr>
                        <a:t>seqname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source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feature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start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end</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score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strand</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frame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attribute</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chr1</a:t>
                      </a:r>
                      <a:endParaRPr/>
                    </a:p>
                  </a:txBody>
                  <a:tcPr marT="91425" marB="91425" marR="91425" marL="91425"/>
                </a:tc>
                <a:tc>
                  <a:txBody>
                    <a:bodyPr/>
                    <a:lstStyle/>
                    <a:p>
                      <a:pPr indent="0" lvl="0" marL="0" rtl="0" algn="l">
                        <a:spcBef>
                          <a:spcPts val="0"/>
                        </a:spcBef>
                        <a:spcAft>
                          <a:spcPts val="0"/>
                        </a:spcAft>
                        <a:buNone/>
                      </a:pPr>
                      <a:r>
                        <a:rPr lang="en"/>
                        <a:t>HAV…</a:t>
                      </a:r>
                      <a:endParaRPr/>
                    </a:p>
                  </a:txBody>
                  <a:tcPr marT="91425" marB="91425" marR="91425" marL="91425"/>
                </a:tc>
                <a:tc>
                  <a:txBody>
                    <a:bodyPr/>
                    <a:lstStyle/>
                    <a:p>
                      <a:pPr indent="0" lvl="0" marL="0" rtl="0" algn="l">
                        <a:spcBef>
                          <a:spcPts val="0"/>
                        </a:spcBef>
                        <a:spcAft>
                          <a:spcPts val="0"/>
                        </a:spcAft>
                        <a:buNone/>
                      </a:pPr>
                      <a:r>
                        <a:rPr lang="en"/>
                        <a:t>gene</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14409</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chr1</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HAV…</a:t>
                      </a:r>
                      <a:endParaRPr/>
                    </a:p>
                  </a:txBody>
                  <a:tcPr marT="91425" marB="91425" marR="91425" marL="91425"/>
                </a:tc>
                <a:tc>
                  <a:txBody>
                    <a:bodyPr/>
                    <a:lstStyle/>
                    <a:p>
                      <a:pPr indent="0" lvl="0" marL="0" rtl="0" algn="l">
                        <a:spcBef>
                          <a:spcPts val="0"/>
                        </a:spcBef>
                        <a:spcAft>
                          <a:spcPts val="0"/>
                        </a:spcAft>
                        <a:buNone/>
                      </a:pPr>
                      <a:r>
                        <a:rPr lang="en"/>
                        <a:t>transcript</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14409</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chr1</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HAV…</a:t>
                      </a:r>
                      <a:endParaRPr/>
                    </a:p>
                  </a:txBody>
                  <a:tcPr marT="91425" marB="91425" marR="91425" marL="91425"/>
                </a:tc>
                <a:tc>
                  <a:txBody>
                    <a:bodyPr/>
                    <a:lstStyle/>
                    <a:p>
                      <a:pPr indent="0" lvl="0" marL="0" rtl="0" algn="l">
                        <a:spcBef>
                          <a:spcPts val="0"/>
                        </a:spcBef>
                        <a:spcAft>
                          <a:spcPts val="0"/>
                        </a:spcAft>
                        <a:buNone/>
                      </a:pPr>
                      <a:r>
                        <a:rPr lang="en"/>
                        <a:t>exon</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12227</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bl>
          </a:graphicData>
        </a:graphic>
      </p:graphicFrame>
    </p:spTree>
  </p:cSld>
  <p:clrMapOvr>
    <a:masterClrMapping/>
  </p:clrMapOvr>
</p:sld>
</file>

<file path=ppt/slides/slide1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1" name="Shape 1461"/>
        <p:cNvGrpSpPr/>
        <p:nvPr/>
      </p:nvGrpSpPr>
      <p:grpSpPr>
        <a:xfrm>
          <a:off x="0" y="0"/>
          <a:ext cx="0" cy="0"/>
          <a:chOff x="0" y="0"/>
          <a:chExt cx="0" cy="0"/>
        </a:xfrm>
      </p:grpSpPr>
      <p:sp>
        <p:nvSpPr>
          <p:cNvPr id="1462" name="Google Shape;1462;p1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GTF</a:t>
            </a:r>
            <a:endParaRPr/>
          </a:p>
        </p:txBody>
      </p:sp>
      <p:graphicFrame>
        <p:nvGraphicFramePr>
          <p:cNvPr id="1463" name="Google Shape;1463;p138"/>
          <p:cNvGraphicFramePr/>
          <p:nvPr/>
        </p:nvGraphicFramePr>
        <p:xfrm>
          <a:off x="311725" y="3148125"/>
          <a:ext cx="3000000" cy="3000000"/>
        </p:xfrm>
        <a:graphic>
          <a:graphicData uri="http://schemas.openxmlformats.org/drawingml/2006/table">
            <a:tbl>
              <a:tblPr>
                <a:noFill/>
                <a:tableStyleId>{0114EE08-D228-4DDB-AFAC-9181D4F78BFE}</a:tableStyleId>
              </a:tblPr>
              <a:tblGrid>
                <a:gridCol w="946725"/>
                <a:gridCol w="946725"/>
                <a:gridCol w="946725"/>
                <a:gridCol w="946725"/>
                <a:gridCol w="946725"/>
                <a:gridCol w="946725"/>
                <a:gridCol w="946725"/>
                <a:gridCol w="946725"/>
                <a:gridCol w="946725"/>
              </a:tblGrid>
              <a:tr h="381000">
                <a:tc>
                  <a:txBody>
                    <a:bodyPr/>
                    <a:lstStyle/>
                    <a:p>
                      <a:pPr indent="0" lvl="0" marL="0" rtl="0" algn="l">
                        <a:spcBef>
                          <a:spcPts val="0"/>
                        </a:spcBef>
                        <a:spcAft>
                          <a:spcPts val="0"/>
                        </a:spcAft>
                        <a:buNone/>
                      </a:pPr>
                      <a:r>
                        <a:rPr lang="en">
                          <a:solidFill>
                            <a:schemeClr val="lt1"/>
                          </a:solidFill>
                        </a:rPr>
                        <a:t>seqname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source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feature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start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end</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score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strand</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frame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attribute</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chr1</a:t>
                      </a:r>
                      <a:endParaRPr/>
                    </a:p>
                  </a:txBody>
                  <a:tcPr marT="91425" marB="91425" marR="91425" marL="91425"/>
                </a:tc>
                <a:tc>
                  <a:txBody>
                    <a:bodyPr/>
                    <a:lstStyle/>
                    <a:p>
                      <a:pPr indent="0" lvl="0" marL="0" rtl="0" algn="l">
                        <a:spcBef>
                          <a:spcPts val="0"/>
                        </a:spcBef>
                        <a:spcAft>
                          <a:spcPts val="0"/>
                        </a:spcAft>
                        <a:buNone/>
                      </a:pPr>
                      <a:r>
                        <a:rPr lang="en"/>
                        <a:t>HAV…</a:t>
                      </a:r>
                      <a:endParaRPr/>
                    </a:p>
                  </a:txBody>
                  <a:tcPr marT="91425" marB="91425" marR="91425" marL="91425"/>
                </a:tc>
                <a:tc>
                  <a:txBody>
                    <a:bodyPr/>
                    <a:lstStyle/>
                    <a:p>
                      <a:pPr indent="0" lvl="0" marL="0" rtl="0" algn="l">
                        <a:spcBef>
                          <a:spcPts val="0"/>
                        </a:spcBef>
                        <a:spcAft>
                          <a:spcPts val="0"/>
                        </a:spcAft>
                        <a:buNone/>
                      </a:pPr>
                      <a:r>
                        <a:rPr lang="en"/>
                        <a:t>gene</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14409</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chr1</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HAV…</a:t>
                      </a:r>
                      <a:endParaRPr/>
                    </a:p>
                  </a:txBody>
                  <a:tcPr marT="91425" marB="91425" marR="91425" marL="91425"/>
                </a:tc>
                <a:tc>
                  <a:txBody>
                    <a:bodyPr/>
                    <a:lstStyle/>
                    <a:p>
                      <a:pPr indent="0" lvl="0" marL="0" rtl="0" algn="l">
                        <a:spcBef>
                          <a:spcPts val="0"/>
                        </a:spcBef>
                        <a:spcAft>
                          <a:spcPts val="0"/>
                        </a:spcAft>
                        <a:buNone/>
                      </a:pPr>
                      <a:r>
                        <a:rPr lang="en"/>
                        <a:t>transcript</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14409</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chr1</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HAV…</a:t>
                      </a:r>
                      <a:endParaRPr/>
                    </a:p>
                  </a:txBody>
                  <a:tcPr marT="91425" marB="91425" marR="91425" marL="91425"/>
                </a:tc>
                <a:tc>
                  <a:txBody>
                    <a:bodyPr/>
                    <a:lstStyle/>
                    <a:p>
                      <a:pPr indent="0" lvl="0" marL="0" rtl="0" algn="l">
                        <a:spcBef>
                          <a:spcPts val="0"/>
                        </a:spcBef>
                        <a:spcAft>
                          <a:spcPts val="0"/>
                        </a:spcAft>
                        <a:buNone/>
                      </a:pPr>
                      <a:r>
                        <a:rPr lang="en"/>
                        <a:t>exon</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12227</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bl>
          </a:graphicData>
        </a:graphic>
      </p:graphicFrame>
      <p:sp>
        <p:nvSpPr>
          <p:cNvPr id="1464" name="Google Shape;1464;p138"/>
          <p:cNvSpPr/>
          <p:nvPr/>
        </p:nvSpPr>
        <p:spPr>
          <a:xfrm>
            <a:off x="310175" y="1470275"/>
            <a:ext cx="56097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 The name of the sequence, such as a (chromosome or scaffold)</a:t>
            </a:r>
            <a:endParaRPr>
              <a:solidFill>
                <a:schemeClr val="lt1"/>
              </a:solidFill>
            </a:endParaRPr>
          </a:p>
        </p:txBody>
      </p:sp>
      <p:sp>
        <p:nvSpPr>
          <p:cNvPr id="1465" name="Google Shape;1465;p138"/>
          <p:cNvSpPr/>
          <p:nvPr/>
        </p:nvSpPr>
        <p:spPr>
          <a:xfrm rot="5930000">
            <a:off x="100312" y="2271863"/>
            <a:ext cx="1334326" cy="416577"/>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9" name="Shape 1469"/>
        <p:cNvGrpSpPr/>
        <p:nvPr/>
      </p:nvGrpSpPr>
      <p:grpSpPr>
        <a:xfrm>
          <a:off x="0" y="0"/>
          <a:ext cx="0" cy="0"/>
          <a:chOff x="0" y="0"/>
          <a:chExt cx="0" cy="0"/>
        </a:xfrm>
      </p:grpSpPr>
      <p:sp>
        <p:nvSpPr>
          <p:cNvPr id="1470" name="Google Shape;1470;p1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GTF</a:t>
            </a:r>
            <a:endParaRPr/>
          </a:p>
        </p:txBody>
      </p:sp>
      <p:graphicFrame>
        <p:nvGraphicFramePr>
          <p:cNvPr id="1471" name="Google Shape;1471;p139"/>
          <p:cNvGraphicFramePr/>
          <p:nvPr/>
        </p:nvGraphicFramePr>
        <p:xfrm>
          <a:off x="311725" y="3148125"/>
          <a:ext cx="3000000" cy="3000000"/>
        </p:xfrm>
        <a:graphic>
          <a:graphicData uri="http://schemas.openxmlformats.org/drawingml/2006/table">
            <a:tbl>
              <a:tblPr>
                <a:noFill/>
                <a:tableStyleId>{0114EE08-D228-4DDB-AFAC-9181D4F78BFE}</a:tableStyleId>
              </a:tblPr>
              <a:tblGrid>
                <a:gridCol w="946725"/>
                <a:gridCol w="946725"/>
                <a:gridCol w="946725"/>
                <a:gridCol w="946725"/>
                <a:gridCol w="946725"/>
                <a:gridCol w="946725"/>
                <a:gridCol w="946725"/>
                <a:gridCol w="946725"/>
                <a:gridCol w="946725"/>
              </a:tblGrid>
              <a:tr h="381000">
                <a:tc>
                  <a:txBody>
                    <a:bodyPr/>
                    <a:lstStyle/>
                    <a:p>
                      <a:pPr indent="0" lvl="0" marL="0" rtl="0" algn="l">
                        <a:spcBef>
                          <a:spcPts val="0"/>
                        </a:spcBef>
                        <a:spcAft>
                          <a:spcPts val="0"/>
                        </a:spcAft>
                        <a:buNone/>
                      </a:pPr>
                      <a:r>
                        <a:rPr lang="en">
                          <a:solidFill>
                            <a:schemeClr val="lt1"/>
                          </a:solidFill>
                        </a:rPr>
                        <a:t>seqname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source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feature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start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end</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score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strand</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frame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attribute</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chr1</a:t>
                      </a:r>
                      <a:endParaRPr/>
                    </a:p>
                  </a:txBody>
                  <a:tcPr marT="91425" marB="91425" marR="91425" marL="91425"/>
                </a:tc>
                <a:tc>
                  <a:txBody>
                    <a:bodyPr/>
                    <a:lstStyle/>
                    <a:p>
                      <a:pPr indent="0" lvl="0" marL="0" rtl="0" algn="l">
                        <a:spcBef>
                          <a:spcPts val="0"/>
                        </a:spcBef>
                        <a:spcAft>
                          <a:spcPts val="0"/>
                        </a:spcAft>
                        <a:buNone/>
                      </a:pPr>
                      <a:r>
                        <a:rPr lang="en"/>
                        <a:t>HAV…</a:t>
                      </a:r>
                      <a:endParaRPr/>
                    </a:p>
                  </a:txBody>
                  <a:tcPr marT="91425" marB="91425" marR="91425" marL="91425"/>
                </a:tc>
                <a:tc>
                  <a:txBody>
                    <a:bodyPr/>
                    <a:lstStyle/>
                    <a:p>
                      <a:pPr indent="0" lvl="0" marL="0" rtl="0" algn="l">
                        <a:spcBef>
                          <a:spcPts val="0"/>
                        </a:spcBef>
                        <a:spcAft>
                          <a:spcPts val="0"/>
                        </a:spcAft>
                        <a:buNone/>
                      </a:pPr>
                      <a:r>
                        <a:rPr lang="en"/>
                        <a:t>gene</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14409</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chr1</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HAV…</a:t>
                      </a:r>
                      <a:endParaRPr/>
                    </a:p>
                  </a:txBody>
                  <a:tcPr marT="91425" marB="91425" marR="91425" marL="91425"/>
                </a:tc>
                <a:tc>
                  <a:txBody>
                    <a:bodyPr/>
                    <a:lstStyle/>
                    <a:p>
                      <a:pPr indent="0" lvl="0" marL="0" rtl="0" algn="l">
                        <a:spcBef>
                          <a:spcPts val="0"/>
                        </a:spcBef>
                        <a:spcAft>
                          <a:spcPts val="0"/>
                        </a:spcAft>
                        <a:buNone/>
                      </a:pPr>
                      <a:r>
                        <a:rPr lang="en"/>
                        <a:t>transcript</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14409</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chr1</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HAV…</a:t>
                      </a:r>
                      <a:endParaRPr/>
                    </a:p>
                  </a:txBody>
                  <a:tcPr marT="91425" marB="91425" marR="91425" marL="91425"/>
                </a:tc>
                <a:tc>
                  <a:txBody>
                    <a:bodyPr/>
                    <a:lstStyle/>
                    <a:p>
                      <a:pPr indent="0" lvl="0" marL="0" rtl="0" algn="l">
                        <a:spcBef>
                          <a:spcPts val="0"/>
                        </a:spcBef>
                        <a:spcAft>
                          <a:spcPts val="0"/>
                        </a:spcAft>
                        <a:buNone/>
                      </a:pPr>
                      <a:r>
                        <a:rPr lang="en"/>
                        <a:t>exon</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12227</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bl>
          </a:graphicData>
        </a:graphic>
      </p:graphicFrame>
      <p:sp>
        <p:nvSpPr>
          <p:cNvPr id="1472" name="Google Shape;1472;p139"/>
          <p:cNvSpPr/>
          <p:nvPr/>
        </p:nvSpPr>
        <p:spPr>
          <a:xfrm>
            <a:off x="310175" y="1470275"/>
            <a:ext cx="62754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Source of the annotation, can be a consortia ,program or database.</a:t>
            </a:r>
            <a:endParaRPr>
              <a:solidFill>
                <a:schemeClr val="lt1"/>
              </a:solidFill>
            </a:endParaRPr>
          </a:p>
        </p:txBody>
      </p:sp>
      <p:sp>
        <p:nvSpPr>
          <p:cNvPr id="1473" name="Google Shape;1473;p139"/>
          <p:cNvSpPr/>
          <p:nvPr/>
        </p:nvSpPr>
        <p:spPr>
          <a:xfrm rot="5930000">
            <a:off x="1090912" y="2271863"/>
            <a:ext cx="1334326" cy="416577"/>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74" name="Google Shape;1474;p139"/>
          <p:cNvSpPr/>
          <p:nvPr/>
        </p:nvSpPr>
        <p:spPr>
          <a:xfrm>
            <a:off x="2205175" y="2127050"/>
            <a:ext cx="6049800" cy="8154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HAVANA = (Human and Vertebrate Analysis and Annotation)</a:t>
            </a:r>
            <a:br>
              <a:rPr lang="en">
                <a:solidFill>
                  <a:schemeClr val="lt1"/>
                </a:solidFill>
              </a:rPr>
            </a:br>
            <a:br>
              <a:rPr lang="en">
                <a:solidFill>
                  <a:schemeClr val="lt1"/>
                </a:solidFill>
              </a:rPr>
            </a:br>
            <a:r>
              <a:rPr lang="en">
                <a:solidFill>
                  <a:schemeClr val="lt1"/>
                </a:solidFill>
              </a:rPr>
              <a:t>team is a group of researchers who specialize in manual genome annotation.</a:t>
            </a:r>
            <a:endParaRPr>
              <a:solidFill>
                <a:schemeClr val="lt1"/>
              </a:solidFill>
            </a:endParaRPr>
          </a:p>
        </p:txBody>
      </p:sp>
    </p:spTree>
  </p:cSld>
  <p:clrMapOvr>
    <a:masterClrMapping/>
  </p:clrMapOvr>
</p:sld>
</file>

<file path=ppt/slides/slide1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8" name="Shape 1478"/>
        <p:cNvGrpSpPr/>
        <p:nvPr/>
      </p:nvGrpSpPr>
      <p:grpSpPr>
        <a:xfrm>
          <a:off x="0" y="0"/>
          <a:ext cx="0" cy="0"/>
          <a:chOff x="0" y="0"/>
          <a:chExt cx="0" cy="0"/>
        </a:xfrm>
      </p:grpSpPr>
      <p:sp>
        <p:nvSpPr>
          <p:cNvPr id="1479" name="Google Shape;1479;p1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GTF</a:t>
            </a:r>
            <a:endParaRPr/>
          </a:p>
        </p:txBody>
      </p:sp>
      <p:graphicFrame>
        <p:nvGraphicFramePr>
          <p:cNvPr id="1480" name="Google Shape;1480;p140"/>
          <p:cNvGraphicFramePr/>
          <p:nvPr/>
        </p:nvGraphicFramePr>
        <p:xfrm>
          <a:off x="311725" y="3148125"/>
          <a:ext cx="3000000" cy="3000000"/>
        </p:xfrm>
        <a:graphic>
          <a:graphicData uri="http://schemas.openxmlformats.org/drawingml/2006/table">
            <a:tbl>
              <a:tblPr>
                <a:noFill/>
                <a:tableStyleId>{0114EE08-D228-4DDB-AFAC-9181D4F78BFE}</a:tableStyleId>
              </a:tblPr>
              <a:tblGrid>
                <a:gridCol w="946725"/>
                <a:gridCol w="946725"/>
                <a:gridCol w="946725"/>
                <a:gridCol w="946725"/>
                <a:gridCol w="946725"/>
                <a:gridCol w="946725"/>
                <a:gridCol w="946725"/>
                <a:gridCol w="946725"/>
                <a:gridCol w="946725"/>
              </a:tblGrid>
              <a:tr h="381000">
                <a:tc>
                  <a:txBody>
                    <a:bodyPr/>
                    <a:lstStyle/>
                    <a:p>
                      <a:pPr indent="0" lvl="0" marL="0" rtl="0" algn="l">
                        <a:spcBef>
                          <a:spcPts val="0"/>
                        </a:spcBef>
                        <a:spcAft>
                          <a:spcPts val="0"/>
                        </a:spcAft>
                        <a:buNone/>
                      </a:pPr>
                      <a:r>
                        <a:rPr lang="en">
                          <a:solidFill>
                            <a:schemeClr val="lt1"/>
                          </a:solidFill>
                        </a:rPr>
                        <a:t>seqname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source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feature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start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end</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score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strand</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frame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attribute</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chr1</a:t>
                      </a:r>
                      <a:endParaRPr/>
                    </a:p>
                  </a:txBody>
                  <a:tcPr marT="91425" marB="91425" marR="91425" marL="91425"/>
                </a:tc>
                <a:tc>
                  <a:txBody>
                    <a:bodyPr/>
                    <a:lstStyle/>
                    <a:p>
                      <a:pPr indent="0" lvl="0" marL="0" rtl="0" algn="l">
                        <a:spcBef>
                          <a:spcPts val="0"/>
                        </a:spcBef>
                        <a:spcAft>
                          <a:spcPts val="0"/>
                        </a:spcAft>
                        <a:buNone/>
                      </a:pPr>
                      <a:r>
                        <a:rPr lang="en"/>
                        <a:t>HAV…</a:t>
                      </a:r>
                      <a:endParaRPr/>
                    </a:p>
                  </a:txBody>
                  <a:tcPr marT="91425" marB="91425" marR="91425" marL="91425"/>
                </a:tc>
                <a:tc>
                  <a:txBody>
                    <a:bodyPr/>
                    <a:lstStyle/>
                    <a:p>
                      <a:pPr indent="0" lvl="0" marL="0" rtl="0" algn="l">
                        <a:spcBef>
                          <a:spcPts val="0"/>
                        </a:spcBef>
                        <a:spcAft>
                          <a:spcPts val="0"/>
                        </a:spcAft>
                        <a:buNone/>
                      </a:pPr>
                      <a:r>
                        <a:rPr lang="en"/>
                        <a:t>gene</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14409</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chr1</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HAV…</a:t>
                      </a:r>
                      <a:endParaRPr/>
                    </a:p>
                  </a:txBody>
                  <a:tcPr marT="91425" marB="91425" marR="91425" marL="91425"/>
                </a:tc>
                <a:tc>
                  <a:txBody>
                    <a:bodyPr/>
                    <a:lstStyle/>
                    <a:p>
                      <a:pPr indent="0" lvl="0" marL="0" rtl="0" algn="l">
                        <a:spcBef>
                          <a:spcPts val="0"/>
                        </a:spcBef>
                        <a:spcAft>
                          <a:spcPts val="0"/>
                        </a:spcAft>
                        <a:buNone/>
                      </a:pPr>
                      <a:r>
                        <a:rPr lang="en"/>
                        <a:t>transcript</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14409</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chr1</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HAV…</a:t>
                      </a:r>
                      <a:endParaRPr/>
                    </a:p>
                  </a:txBody>
                  <a:tcPr marT="91425" marB="91425" marR="91425" marL="91425"/>
                </a:tc>
                <a:tc>
                  <a:txBody>
                    <a:bodyPr/>
                    <a:lstStyle/>
                    <a:p>
                      <a:pPr indent="0" lvl="0" marL="0" rtl="0" algn="l">
                        <a:spcBef>
                          <a:spcPts val="0"/>
                        </a:spcBef>
                        <a:spcAft>
                          <a:spcPts val="0"/>
                        </a:spcAft>
                        <a:buNone/>
                      </a:pPr>
                      <a:r>
                        <a:rPr lang="en"/>
                        <a:t>exon</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12227</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bl>
          </a:graphicData>
        </a:graphic>
      </p:graphicFrame>
      <p:sp>
        <p:nvSpPr>
          <p:cNvPr id="1481" name="Google Shape;1481;p140"/>
          <p:cNvSpPr/>
          <p:nvPr/>
        </p:nvSpPr>
        <p:spPr>
          <a:xfrm>
            <a:off x="1167575" y="1470275"/>
            <a:ext cx="33081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The type of feature annotated</a:t>
            </a:r>
            <a:endParaRPr>
              <a:solidFill>
                <a:schemeClr val="lt1"/>
              </a:solidFill>
            </a:endParaRPr>
          </a:p>
        </p:txBody>
      </p:sp>
      <p:sp>
        <p:nvSpPr>
          <p:cNvPr id="1482" name="Google Shape;1482;p140"/>
          <p:cNvSpPr/>
          <p:nvPr/>
        </p:nvSpPr>
        <p:spPr>
          <a:xfrm rot="5930000">
            <a:off x="2046287" y="2302588"/>
            <a:ext cx="1334326" cy="416577"/>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83" name="Google Shape;1483;p140"/>
          <p:cNvSpPr/>
          <p:nvPr/>
        </p:nvSpPr>
        <p:spPr>
          <a:xfrm>
            <a:off x="5571550" y="1246250"/>
            <a:ext cx="2908800" cy="15849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Including, but not limited to:</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Gene</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Exon</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CDS (coding sequence)</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Transcript</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And more…</a:t>
            </a:r>
            <a:endParaRPr>
              <a:solidFill>
                <a:schemeClr val="lt1"/>
              </a:solidFill>
            </a:endParaRPr>
          </a:p>
        </p:txBody>
      </p:sp>
    </p:spTree>
  </p:cSld>
  <p:clrMapOvr>
    <a:masterClrMapping/>
  </p:clrMapOvr>
</p:sld>
</file>

<file path=ppt/slides/slide1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7" name="Shape 1487"/>
        <p:cNvGrpSpPr/>
        <p:nvPr/>
      </p:nvGrpSpPr>
      <p:grpSpPr>
        <a:xfrm>
          <a:off x="0" y="0"/>
          <a:ext cx="0" cy="0"/>
          <a:chOff x="0" y="0"/>
          <a:chExt cx="0" cy="0"/>
        </a:xfrm>
      </p:grpSpPr>
      <p:sp>
        <p:nvSpPr>
          <p:cNvPr id="1488" name="Google Shape;1488;p1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GTF</a:t>
            </a:r>
            <a:endParaRPr/>
          </a:p>
        </p:txBody>
      </p:sp>
      <p:graphicFrame>
        <p:nvGraphicFramePr>
          <p:cNvPr id="1489" name="Google Shape;1489;p141"/>
          <p:cNvGraphicFramePr/>
          <p:nvPr/>
        </p:nvGraphicFramePr>
        <p:xfrm>
          <a:off x="311725" y="3148125"/>
          <a:ext cx="3000000" cy="3000000"/>
        </p:xfrm>
        <a:graphic>
          <a:graphicData uri="http://schemas.openxmlformats.org/drawingml/2006/table">
            <a:tbl>
              <a:tblPr>
                <a:noFill/>
                <a:tableStyleId>{0114EE08-D228-4DDB-AFAC-9181D4F78BFE}</a:tableStyleId>
              </a:tblPr>
              <a:tblGrid>
                <a:gridCol w="946725"/>
                <a:gridCol w="946725"/>
                <a:gridCol w="946725"/>
                <a:gridCol w="946725"/>
                <a:gridCol w="946725"/>
                <a:gridCol w="946725"/>
                <a:gridCol w="946725"/>
                <a:gridCol w="946725"/>
                <a:gridCol w="946725"/>
              </a:tblGrid>
              <a:tr h="381000">
                <a:tc>
                  <a:txBody>
                    <a:bodyPr/>
                    <a:lstStyle/>
                    <a:p>
                      <a:pPr indent="0" lvl="0" marL="0" rtl="0" algn="l">
                        <a:spcBef>
                          <a:spcPts val="0"/>
                        </a:spcBef>
                        <a:spcAft>
                          <a:spcPts val="0"/>
                        </a:spcAft>
                        <a:buNone/>
                      </a:pPr>
                      <a:r>
                        <a:rPr lang="en">
                          <a:solidFill>
                            <a:schemeClr val="lt1"/>
                          </a:solidFill>
                        </a:rPr>
                        <a:t>seqname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source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feature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start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end</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score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strand</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frame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attribute</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chr1</a:t>
                      </a:r>
                      <a:endParaRPr/>
                    </a:p>
                  </a:txBody>
                  <a:tcPr marT="91425" marB="91425" marR="91425" marL="91425"/>
                </a:tc>
                <a:tc>
                  <a:txBody>
                    <a:bodyPr/>
                    <a:lstStyle/>
                    <a:p>
                      <a:pPr indent="0" lvl="0" marL="0" rtl="0" algn="l">
                        <a:spcBef>
                          <a:spcPts val="0"/>
                        </a:spcBef>
                        <a:spcAft>
                          <a:spcPts val="0"/>
                        </a:spcAft>
                        <a:buNone/>
                      </a:pPr>
                      <a:r>
                        <a:rPr lang="en"/>
                        <a:t>HAV…</a:t>
                      </a:r>
                      <a:endParaRPr/>
                    </a:p>
                  </a:txBody>
                  <a:tcPr marT="91425" marB="91425" marR="91425" marL="91425"/>
                </a:tc>
                <a:tc>
                  <a:txBody>
                    <a:bodyPr/>
                    <a:lstStyle/>
                    <a:p>
                      <a:pPr indent="0" lvl="0" marL="0" rtl="0" algn="l">
                        <a:spcBef>
                          <a:spcPts val="0"/>
                        </a:spcBef>
                        <a:spcAft>
                          <a:spcPts val="0"/>
                        </a:spcAft>
                        <a:buNone/>
                      </a:pPr>
                      <a:r>
                        <a:rPr lang="en"/>
                        <a:t>gene</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14409</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chr1</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HAV…</a:t>
                      </a:r>
                      <a:endParaRPr/>
                    </a:p>
                  </a:txBody>
                  <a:tcPr marT="91425" marB="91425" marR="91425" marL="91425"/>
                </a:tc>
                <a:tc>
                  <a:txBody>
                    <a:bodyPr/>
                    <a:lstStyle/>
                    <a:p>
                      <a:pPr indent="0" lvl="0" marL="0" rtl="0" algn="l">
                        <a:spcBef>
                          <a:spcPts val="0"/>
                        </a:spcBef>
                        <a:spcAft>
                          <a:spcPts val="0"/>
                        </a:spcAft>
                        <a:buNone/>
                      </a:pPr>
                      <a:r>
                        <a:rPr lang="en"/>
                        <a:t>transcript</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14409</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chr1</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HAV…</a:t>
                      </a:r>
                      <a:endParaRPr/>
                    </a:p>
                  </a:txBody>
                  <a:tcPr marT="91425" marB="91425" marR="91425" marL="91425"/>
                </a:tc>
                <a:tc>
                  <a:txBody>
                    <a:bodyPr/>
                    <a:lstStyle/>
                    <a:p>
                      <a:pPr indent="0" lvl="0" marL="0" rtl="0" algn="l">
                        <a:spcBef>
                          <a:spcPts val="0"/>
                        </a:spcBef>
                        <a:spcAft>
                          <a:spcPts val="0"/>
                        </a:spcAft>
                        <a:buNone/>
                      </a:pPr>
                      <a:r>
                        <a:rPr lang="en"/>
                        <a:t>exon</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12227</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bl>
          </a:graphicData>
        </a:graphic>
      </p:graphicFrame>
      <p:sp>
        <p:nvSpPr>
          <p:cNvPr id="1490" name="Google Shape;1490;p141"/>
          <p:cNvSpPr/>
          <p:nvPr/>
        </p:nvSpPr>
        <p:spPr>
          <a:xfrm>
            <a:off x="2164200" y="1490750"/>
            <a:ext cx="39840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Start and End of feature. 1-based</a:t>
            </a:r>
            <a:endParaRPr>
              <a:solidFill>
                <a:schemeClr val="lt1"/>
              </a:solidFill>
            </a:endParaRPr>
          </a:p>
        </p:txBody>
      </p:sp>
      <p:sp>
        <p:nvSpPr>
          <p:cNvPr id="1491" name="Google Shape;1491;p141"/>
          <p:cNvSpPr/>
          <p:nvPr/>
        </p:nvSpPr>
        <p:spPr>
          <a:xfrm rot="5930000">
            <a:off x="3034012" y="2292363"/>
            <a:ext cx="1334326" cy="416577"/>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92" name="Google Shape;1492;p141"/>
          <p:cNvSpPr/>
          <p:nvPr/>
        </p:nvSpPr>
        <p:spPr>
          <a:xfrm rot="5201235">
            <a:off x="3730521" y="2292404"/>
            <a:ext cx="1334230" cy="416492"/>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Aside: Single versus Paired end sequencing</a:t>
            </a:r>
            <a:endParaRPr/>
          </a:p>
        </p:txBody>
      </p:sp>
      <p:sp>
        <p:nvSpPr>
          <p:cNvPr id="205" name="Google Shape;205;p25"/>
          <p:cNvSpPr/>
          <p:nvPr/>
        </p:nvSpPr>
        <p:spPr>
          <a:xfrm>
            <a:off x="3008625" y="1635275"/>
            <a:ext cx="2698200" cy="5727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Insert</a:t>
            </a:r>
            <a:endParaRPr b="1" sz="1200">
              <a:solidFill>
                <a:schemeClr val="lt1"/>
              </a:solidFill>
            </a:endParaRPr>
          </a:p>
        </p:txBody>
      </p:sp>
      <p:sp>
        <p:nvSpPr>
          <p:cNvPr id="206" name="Google Shape;206;p25"/>
          <p:cNvSpPr/>
          <p:nvPr/>
        </p:nvSpPr>
        <p:spPr>
          <a:xfrm>
            <a:off x="2266125" y="1677725"/>
            <a:ext cx="742500" cy="4878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207" name="Google Shape;207;p25"/>
          <p:cNvSpPr/>
          <p:nvPr/>
        </p:nvSpPr>
        <p:spPr>
          <a:xfrm>
            <a:off x="2368225" y="1209550"/>
            <a:ext cx="1687500" cy="360900"/>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Sequencing</a:t>
            </a:r>
            <a:endParaRPr/>
          </a:p>
        </p:txBody>
      </p:sp>
      <p:sp>
        <p:nvSpPr>
          <p:cNvPr id="208" name="Google Shape;208;p25"/>
          <p:cNvSpPr txBox="1"/>
          <p:nvPr/>
        </p:nvSpPr>
        <p:spPr>
          <a:xfrm>
            <a:off x="311700" y="1635275"/>
            <a:ext cx="955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Single</a:t>
            </a:r>
            <a:endParaRPr sz="1800">
              <a:solidFill>
                <a:schemeClr val="dk2"/>
              </a:solidFill>
            </a:endParaRPr>
          </a:p>
        </p:txBody>
      </p:sp>
      <p:sp>
        <p:nvSpPr>
          <p:cNvPr id="209" name="Google Shape;209;p25"/>
          <p:cNvSpPr txBox="1"/>
          <p:nvPr/>
        </p:nvSpPr>
        <p:spPr>
          <a:xfrm>
            <a:off x="311700" y="3781300"/>
            <a:ext cx="955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Paired</a:t>
            </a:r>
            <a:endParaRPr sz="1800">
              <a:solidFill>
                <a:schemeClr val="dk2"/>
              </a:solidFill>
            </a:endParaRPr>
          </a:p>
        </p:txBody>
      </p:sp>
      <p:sp>
        <p:nvSpPr>
          <p:cNvPr id="210" name="Google Shape;210;p25"/>
          <p:cNvSpPr/>
          <p:nvPr/>
        </p:nvSpPr>
        <p:spPr>
          <a:xfrm>
            <a:off x="3008625" y="3786263"/>
            <a:ext cx="2698200" cy="5727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Insert</a:t>
            </a:r>
            <a:endParaRPr b="1" sz="1200">
              <a:solidFill>
                <a:schemeClr val="lt1"/>
              </a:solidFill>
            </a:endParaRPr>
          </a:p>
        </p:txBody>
      </p:sp>
      <p:sp>
        <p:nvSpPr>
          <p:cNvPr id="211" name="Google Shape;211;p25"/>
          <p:cNvSpPr/>
          <p:nvPr/>
        </p:nvSpPr>
        <p:spPr>
          <a:xfrm>
            <a:off x="2266125" y="3828713"/>
            <a:ext cx="742500" cy="4878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212" name="Google Shape;212;p25"/>
          <p:cNvSpPr/>
          <p:nvPr/>
        </p:nvSpPr>
        <p:spPr>
          <a:xfrm>
            <a:off x="2368225" y="3360538"/>
            <a:ext cx="1687500" cy="360900"/>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Sequencing</a:t>
            </a:r>
            <a:endParaRPr/>
          </a:p>
        </p:txBody>
      </p:sp>
      <p:sp>
        <p:nvSpPr>
          <p:cNvPr id="213" name="Google Shape;213;p25"/>
          <p:cNvSpPr/>
          <p:nvPr/>
        </p:nvSpPr>
        <p:spPr>
          <a:xfrm>
            <a:off x="5706825" y="3828725"/>
            <a:ext cx="742500" cy="4878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214" name="Google Shape;214;p25"/>
          <p:cNvSpPr/>
          <p:nvPr/>
        </p:nvSpPr>
        <p:spPr>
          <a:xfrm rot="10800000">
            <a:off x="4751800" y="4358975"/>
            <a:ext cx="1687500" cy="360900"/>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6" name="Shape 1496"/>
        <p:cNvGrpSpPr/>
        <p:nvPr/>
      </p:nvGrpSpPr>
      <p:grpSpPr>
        <a:xfrm>
          <a:off x="0" y="0"/>
          <a:ext cx="0" cy="0"/>
          <a:chOff x="0" y="0"/>
          <a:chExt cx="0" cy="0"/>
        </a:xfrm>
      </p:grpSpPr>
      <p:sp>
        <p:nvSpPr>
          <p:cNvPr id="1497" name="Google Shape;1497;p1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GTF</a:t>
            </a:r>
            <a:endParaRPr/>
          </a:p>
        </p:txBody>
      </p:sp>
      <p:graphicFrame>
        <p:nvGraphicFramePr>
          <p:cNvPr id="1498" name="Google Shape;1498;p142"/>
          <p:cNvGraphicFramePr/>
          <p:nvPr/>
        </p:nvGraphicFramePr>
        <p:xfrm>
          <a:off x="311725" y="3148125"/>
          <a:ext cx="3000000" cy="3000000"/>
        </p:xfrm>
        <a:graphic>
          <a:graphicData uri="http://schemas.openxmlformats.org/drawingml/2006/table">
            <a:tbl>
              <a:tblPr>
                <a:noFill/>
                <a:tableStyleId>{0114EE08-D228-4DDB-AFAC-9181D4F78BFE}</a:tableStyleId>
              </a:tblPr>
              <a:tblGrid>
                <a:gridCol w="946725"/>
                <a:gridCol w="946725"/>
                <a:gridCol w="946725"/>
                <a:gridCol w="946725"/>
                <a:gridCol w="946725"/>
                <a:gridCol w="946725"/>
                <a:gridCol w="946725"/>
                <a:gridCol w="946725"/>
                <a:gridCol w="946725"/>
              </a:tblGrid>
              <a:tr h="381000">
                <a:tc>
                  <a:txBody>
                    <a:bodyPr/>
                    <a:lstStyle/>
                    <a:p>
                      <a:pPr indent="0" lvl="0" marL="0" rtl="0" algn="l">
                        <a:spcBef>
                          <a:spcPts val="0"/>
                        </a:spcBef>
                        <a:spcAft>
                          <a:spcPts val="0"/>
                        </a:spcAft>
                        <a:buNone/>
                      </a:pPr>
                      <a:r>
                        <a:rPr lang="en">
                          <a:solidFill>
                            <a:schemeClr val="lt1"/>
                          </a:solidFill>
                        </a:rPr>
                        <a:t>seqname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source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feature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start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end</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score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strand</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frame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attribute</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chr1</a:t>
                      </a:r>
                      <a:endParaRPr/>
                    </a:p>
                  </a:txBody>
                  <a:tcPr marT="91425" marB="91425" marR="91425" marL="91425"/>
                </a:tc>
                <a:tc>
                  <a:txBody>
                    <a:bodyPr/>
                    <a:lstStyle/>
                    <a:p>
                      <a:pPr indent="0" lvl="0" marL="0" rtl="0" algn="l">
                        <a:spcBef>
                          <a:spcPts val="0"/>
                        </a:spcBef>
                        <a:spcAft>
                          <a:spcPts val="0"/>
                        </a:spcAft>
                        <a:buNone/>
                      </a:pPr>
                      <a:r>
                        <a:rPr lang="en"/>
                        <a:t>HAV…</a:t>
                      </a:r>
                      <a:endParaRPr/>
                    </a:p>
                  </a:txBody>
                  <a:tcPr marT="91425" marB="91425" marR="91425" marL="91425"/>
                </a:tc>
                <a:tc>
                  <a:txBody>
                    <a:bodyPr/>
                    <a:lstStyle/>
                    <a:p>
                      <a:pPr indent="0" lvl="0" marL="0" rtl="0" algn="l">
                        <a:spcBef>
                          <a:spcPts val="0"/>
                        </a:spcBef>
                        <a:spcAft>
                          <a:spcPts val="0"/>
                        </a:spcAft>
                        <a:buNone/>
                      </a:pPr>
                      <a:r>
                        <a:rPr lang="en"/>
                        <a:t>gene</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14409</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chr1</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HAV…</a:t>
                      </a:r>
                      <a:endParaRPr/>
                    </a:p>
                  </a:txBody>
                  <a:tcPr marT="91425" marB="91425" marR="91425" marL="91425"/>
                </a:tc>
                <a:tc>
                  <a:txBody>
                    <a:bodyPr/>
                    <a:lstStyle/>
                    <a:p>
                      <a:pPr indent="0" lvl="0" marL="0" rtl="0" algn="l">
                        <a:spcBef>
                          <a:spcPts val="0"/>
                        </a:spcBef>
                        <a:spcAft>
                          <a:spcPts val="0"/>
                        </a:spcAft>
                        <a:buNone/>
                      </a:pPr>
                      <a:r>
                        <a:rPr lang="en"/>
                        <a:t>transcript</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14409</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chr1</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HAV…</a:t>
                      </a:r>
                      <a:endParaRPr/>
                    </a:p>
                  </a:txBody>
                  <a:tcPr marT="91425" marB="91425" marR="91425" marL="91425"/>
                </a:tc>
                <a:tc>
                  <a:txBody>
                    <a:bodyPr/>
                    <a:lstStyle/>
                    <a:p>
                      <a:pPr indent="0" lvl="0" marL="0" rtl="0" algn="l">
                        <a:spcBef>
                          <a:spcPts val="0"/>
                        </a:spcBef>
                        <a:spcAft>
                          <a:spcPts val="0"/>
                        </a:spcAft>
                        <a:buNone/>
                      </a:pPr>
                      <a:r>
                        <a:rPr lang="en"/>
                        <a:t>exon</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12227</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bl>
          </a:graphicData>
        </a:graphic>
      </p:graphicFrame>
      <p:sp>
        <p:nvSpPr>
          <p:cNvPr id="1499" name="Google Shape;1499;p142"/>
          <p:cNvSpPr/>
          <p:nvPr/>
        </p:nvSpPr>
        <p:spPr>
          <a:xfrm>
            <a:off x="3002400" y="1490750"/>
            <a:ext cx="3984000" cy="6876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“Confidence” in the feature existing</a:t>
            </a:r>
            <a:endParaRPr>
              <a:solidFill>
                <a:schemeClr val="lt1"/>
              </a:solidFill>
            </a:endParaRPr>
          </a:p>
          <a:p>
            <a:pPr indent="0" lvl="0" marL="0" rtl="0" algn="ctr">
              <a:spcBef>
                <a:spcPts val="0"/>
              </a:spcBef>
              <a:spcAft>
                <a:spcPts val="0"/>
              </a:spcAft>
              <a:buNone/>
            </a:pPr>
            <a:r>
              <a:rPr lang="en">
                <a:solidFill>
                  <a:schemeClr val="lt1"/>
                </a:solidFill>
              </a:rPr>
              <a:t>IF </a:t>
            </a:r>
            <a:r>
              <a:rPr lang="en">
                <a:solidFill>
                  <a:schemeClr val="lt1"/>
                </a:solidFill>
              </a:rPr>
              <a:t>applicable</a:t>
            </a:r>
            <a:br>
              <a:rPr lang="en">
                <a:solidFill>
                  <a:schemeClr val="lt1"/>
                </a:solidFill>
              </a:rPr>
            </a:br>
            <a:r>
              <a:rPr lang="en">
                <a:solidFill>
                  <a:schemeClr val="lt1"/>
                </a:solidFill>
              </a:rPr>
              <a:t>“.” if not applicable</a:t>
            </a:r>
            <a:endParaRPr>
              <a:solidFill>
                <a:schemeClr val="lt1"/>
              </a:solidFill>
            </a:endParaRPr>
          </a:p>
        </p:txBody>
      </p:sp>
      <p:sp>
        <p:nvSpPr>
          <p:cNvPr id="1500" name="Google Shape;1500;p142"/>
          <p:cNvSpPr/>
          <p:nvPr/>
        </p:nvSpPr>
        <p:spPr>
          <a:xfrm rot="5201189">
            <a:off x="4902457" y="2463504"/>
            <a:ext cx="991357" cy="416492"/>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4" name="Shape 1504"/>
        <p:cNvGrpSpPr/>
        <p:nvPr/>
      </p:nvGrpSpPr>
      <p:grpSpPr>
        <a:xfrm>
          <a:off x="0" y="0"/>
          <a:ext cx="0" cy="0"/>
          <a:chOff x="0" y="0"/>
          <a:chExt cx="0" cy="0"/>
        </a:xfrm>
      </p:grpSpPr>
      <p:sp>
        <p:nvSpPr>
          <p:cNvPr id="1505" name="Google Shape;1505;p1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GTF</a:t>
            </a:r>
            <a:endParaRPr/>
          </a:p>
        </p:txBody>
      </p:sp>
      <p:graphicFrame>
        <p:nvGraphicFramePr>
          <p:cNvPr id="1506" name="Google Shape;1506;p143"/>
          <p:cNvGraphicFramePr/>
          <p:nvPr/>
        </p:nvGraphicFramePr>
        <p:xfrm>
          <a:off x="311725" y="3148125"/>
          <a:ext cx="3000000" cy="3000000"/>
        </p:xfrm>
        <a:graphic>
          <a:graphicData uri="http://schemas.openxmlformats.org/drawingml/2006/table">
            <a:tbl>
              <a:tblPr>
                <a:noFill/>
                <a:tableStyleId>{0114EE08-D228-4DDB-AFAC-9181D4F78BFE}</a:tableStyleId>
              </a:tblPr>
              <a:tblGrid>
                <a:gridCol w="946725"/>
                <a:gridCol w="946725"/>
                <a:gridCol w="946725"/>
                <a:gridCol w="946725"/>
                <a:gridCol w="946725"/>
                <a:gridCol w="946725"/>
                <a:gridCol w="946725"/>
                <a:gridCol w="946725"/>
                <a:gridCol w="946725"/>
              </a:tblGrid>
              <a:tr h="381000">
                <a:tc>
                  <a:txBody>
                    <a:bodyPr/>
                    <a:lstStyle/>
                    <a:p>
                      <a:pPr indent="0" lvl="0" marL="0" rtl="0" algn="l">
                        <a:spcBef>
                          <a:spcPts val="0"/>
                        </a:spcBef>
                        <a:spcAft>
                          <a:spcPts val="0"/>
                        </a:spcAft>
                        <a:buNone/>
                      </a:pPr>
                      <a:r>
                        <a:rPr lang="en">
                          <a:solidFill>
                            <a:schemeClr val="lt1"/>
                          </a:solidFill>
                        </a:rPr>
                        <a:t>seqname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source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feature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start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end</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score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strand</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frame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attribute</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chr1</a:t>
                      </a:r>
                      <a:endParaRPr/>
                    </a:p>
                  </a:txBody>
                  <a:tcPr marT="91425" marB="91425" marR="91425" marL="91425"/>
                </a:tc>
                <a:tc>
                  <a:txBody>
                    <a:bodyPr/>
                    <a:lstStyle/>
                    <a:p>
                      <a:pPr indent="0" lvl="0" marL="0" rtl="0" algn="l">
                        <a:spcBef>
                          <a:spcPts val="0"/>
                        </a:spcBef>
                        <a:spcAft>
                          <a:spcPts val="0"/>
                        </a:spcAft>
                        <a:buNone/>
                      </a:pPr>
                      <a:r>
                        <a:rPr lang="en"/>
                        <a:t>HAV…</a:t>
                      </a:r>
                      <a:endParaRPr/>
                    </a:p>
                  </a:txBody>
                  <a:tcPr marT="91425" marB="91425" marR="91425" marL="91425"/>
                </a:tc>
                <a:tc>
                  <a:txBody>
                    <a:bodyPr/>
                    <a:lstStyle/>
                    <a:p>
                      <a:pPr indent="0" lvl="0" marL="0" rtl="0" algn="l">
                        <a:spcBef>
                          <a:spcPts val="0"/>
                        </a:spcBef>
                        <a:spcAft>
                          <a:spcPts val="0"/>
                        </a:spcAft>
                        <a:buNone/>
                      </a:pPr>
                      <a:r>
                        <a:rPr lang="en"/>
                        <a:t>gene</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14409</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chr1</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HAV…</a:t>
                      </a:r>
                      <a:endParaRPr/>
                    </a:p>
                  </a:txBody>
                  <a:tcPr marT="91425" marB="91425" marR="91425" marL="91425"/>
                </a:tc>
                <a:tc>
                  <a:txBody>
                    <a:bodyPr/>
                    <a:lstStyle/>
                    <a:p>
                      <a:pPr indent="0" lvl="0" marL="0" rtl="0" algn="l">
                        <a:spcBef>
                          <a:spcPts val="0"/>
                        </a:spcBef>
                        <a:spcAft>
                          <a:spcPts val="0"/>
                        </a:spcAft>
                        <a:buNone/>
                      </a:pPr>
                      <a:r>
                        <a:rPr lang="en"/>
                        <a:t>transcript</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14409</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chr1</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HAV…</a:t>
                      </a:r>
                      <a:endParaRPr/>
                    </a:p>
                  </a:txBody>
                  <a:tcPr marT="91425" marB="91425" marR="91425" marL="91425"/>
                </a:tc>
                <a:tc>
                  <a:txBody>
                    <a:bodyPr/>
                    <a:lstStyle/>
                    <a:p>
                      <a:pPr indent="0" lvl="0" marL="0" rtl="0" algn="l">
                        <a:spcBef>
                          <a:spcPts val="0"/>
                        </a:spcBef>
                        <a:spcAft>
                          <a:spcPts val="0"/>
                        </a:spcAft>
                        <a:buNone/>
                      </a:pPr>
                      <a:r>
                        <a:rPr lang="en"/>
                        <a:t>exon</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12227</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bl>
          </a:graphicData>
        </a:graphic>
      </p:graphicFrame>
      <p:sp>
        <p:nvSpPr>
          <p:cNvPr id="1507" name="Google Shape;1507;p143"/>
          <p:cNvSpPr/>
          <p:nvPr/>
        </p:nvSpPr>
        <p:spPr>
          <a:xfrm>
            <a:off x="3002400" y="1490750"/>
            <a:ext cx="3984000" cy="6876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The strand on which the feature is located</a:t>
            </a:r>
            <a:br>
              <a:rPr lang="en">
                <a:solidFill>
                  <a:schemeClr val="lt1"/>
                </a:solidFill>
              </a:rPr>
            </a:br>
            <a:r>
              <a:rPr lang="en">
                <a:solidFill>
                  <a:schemeClr val="lt1"/>
                </a:solidFill>
              </a:rPr>
              <a:t>- '+' for forward</a:t>
            </a:r>
            <a:endParaRPr>
              <a:solidFill>
                <a:schemeClr val="lt1"/>
              </a:solidFill>
            </a:endParaRPr>
          </a:p>
          <a:p>
            <a:pPr indent="0" lvl="0" marL="0" rtl="0" algn="ctr">
              <a:spcBef>
                <a:spcPts val="0"/>
              </a:spcBef>
              <a:spcAft>
                <a:spcPts val="0"/>
              </a:spcAft>
              <a:buNone/>
            </a:pPr>
            <a:r>
              <a:rPr lang="en">
                <a:solidFill>
                  <a:schemeClr val="lt1"/>
                </a:solidFill>
              </a:rPr>
              <a:t>- </a:t>
            </a:r>
            <a:r>
              <a:rPr lang="en">
                <a:solidFill>
                  <a:schemeClr val="lt1"/>
                </a:solidFill>
              </a:rPr>
              <a:t>'-' for reverse.</a:t>
            </a:r>
            <a:endParaRPr>
              <a:solidFill>
                <a:schemeClr val="lt1"/>
              </a:solidFill>
            </a:endParaRPr>
          </a:p>
        </p:txBody>
      </p:sp>
      <p:sp>
        <p:nvSpPr>
          <p:cNvPr id="1508" name="Google Shape;1508;p143"/>
          <p:cNvSpPr/>
          <p:nvPr/>
        </p:nvSpPr>
        <p:spPr>
          <a:xfrm rot="5201189">
            <a:off x="5816857" y="2463504"/>
            <a:ext cx="991357" cy="416492"/>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2" name="Shape 1512"/>
        <p:cNvGrpSpPr/>
        <p:nvPr/>
      </p:nvGrpSpPr>
      <p:grpSpPr>
        <a:xfrm>
          <a:off x="0" y="0"/>
          <a:ext cx="0" cy="0"/>
          <a:chOff x="0" y="0"/>
          <a:chExt cx="0" cy="0"/>
        </a:xfrm>
      </p:grpSpPr>
      <p:sp>
        <p:nvSpPr>
          <p:cNvPr id="1513" name="Google Shape;1513;p1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GTF</a:t>
            </a:r>
            <a:endParaRPr/>
          </a:p>
        </p:txBody>
      </p:sp>
      <p:graphicFrame>
        <p:nvGraphicFramePr>
          <p:cNvPr id="1514" name="Google Shape;1514;p144"/>
          <p:cNvGraphicFramePr/>
          <p:nvPr/>
        </p:nvGraphicFramePr>
        <p:xfrm>
          <a:off x="311725" y="3148125"/>
          <a:ext cx="3000000" cy="3000000"/>
        </p:xfrm>
        <a:graphic>
          <a:graphicData uri="http://schemas.openxmlformats.org/drawingml/2006/table">
            <a:tbl>
              <a:tblPr>
                <a:noFill/>
                <a:tableStyleId>{0114EE08-D228-4DDB-AFAC-9181D4F78BFE}</a:tableStyleId>
              </a:tblPr>
              <a:tblGrid>
                <a:gridCol w="946725"/>
                <a:gridCol w="946725"/>
                <a:gridCol w="946725"/>
                <a:gridCol w="946725"/>
                <a:gridCol w="946725"/>
                <a:gridCol w="946725"/>
                <a:gridCol w="946725"/>
                <a:gridCol w="946725"/>
                <a:gridCol w="946725"/>
              </a:tblGrid>
              <a:tr h="381000">
                <a:tc>
                  <a:txBody>
                    <a:bodyPr/>
                    <a:lstStyle/>
                    <a:p>
                      <a:pPr indent="0" lvl="0" marL="0" rtl="0" algn="l">
                        <a:spcBef>
                          <a:spcPts val="0"/>
                        </a:spcBef>
                        <a:spcAft>
                          <a:spcPts val="0"/>
                        </a:spcAft>
                        <a:buNone/>
                      </a:pPr>
                      <a:r>
                        <a:rPr lang="en">
                          <a:solidFill>
                            <a:schemeClr val="lt1"/>
                          </a:solidFill>
                        </a:rPr>
                        <a:t>seqname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source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feature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start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end</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score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strand</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frame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attribute</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chr1</a:t>
                      </a:r>
                      <a:endParaRPr/>
                    </a:p>
                  </a:txBody>
                  <a:tcPr marT="91425" marB="91425" marR="91425" marL="91425"/>
                </a:tc>
                <a:tc>
                  <a:txBody>
                    <a:bodyPr/>
                    <a:lstStyle/>
                    <a:p>
                      <a:pPr indent="0" lvl="0" marL="0" rtl="0" algn="l">
                        <a:spcBef>
                          <a:spcPts val="0"/>
                        </a:spcBef>
                        <a:spcAft>
                          <a:spcPts val="0"/>
                        </a:spcAft>
                        <a:buNone/>
                      </a:pPr>
                      <a:r>
                        <a:rPr lang="en"/>
                        <a:t>HAV…</a:t>
                      </a:r>
                      <a:endParaRPr/>
                    </a:p>
                  </a:txBody>
                  <a:tcPr marT="91425" marB="91425" marR="91425" marL="91425"/>
                </a:tc>
                <a:tc>
                  <a:txBody>
                    <a:bodyPr/>
                    <a:lstStyle/>
                    <a:p>
                      <a:pPr indent="0" lvl="0" marL="0" rtl="0" algn="l">
                        <a:spcBef>
                          <a:spcPts val="0"/>
                        </a:spcBef>
                        <a:spcAft>
                          <a:spcPts val="0"/>
                        </a:spcAft>
                        <a:buNone/>
                      </a:pPr>
                      <a:r>
                        <a:rPr lang="en"/>
                        <a:t>gene</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14409</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chr1</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HAV…</a:t>
                      </a:r>
                      <a:endParaRPr/>
                    </a:p>
                  </a:txBody>
                  <a:tcPr marT="91425" marB="91425" marR="91425" marL="91425"/>
                </a:tc>
                <a:tc>
                  <a:txBody>
                    <a:bodyPr/>
                    <a:lstStyle/>
                    <a:p>
                      <a:pPr indent="0" lvl="0" marL="0" rtl="0" algn="l">
                        <a:spcBef>
                          <a:spcPts val="0"/>
                        </a:spcBef>
                        <a:spcAft>
                          <a:spcPts val="0"/>
                        </a:spcAft>
                        <a:buNone/>
                      </a:pPr>
                      <a:r>
                        <a:rPr lang="en"/>
                        <a:t>transcript</a:t>
                      </a:r>
                      <a:endParaRPr/>
                    </a:p>
                  </a:txBody>
                  <a:tcPr marT="91425" marB="91425" marR="91425" marL="91425"/>
                </a:tc>
                <a:tc>
                  <a:txBody>
                    <a:bodyPr/>
                    <a:lstStyle/>
                    <a:p>
                      <a:pPr indent="0" lvl="0" marL="0" rtl="0" algn="l">
                        <a:spcBef>
                          <a:spcPts val="0"/>
                        </a:spcBef>
                        <a:spcAft>
                          <a:spcPts val="0"/>
                        </a:spcAft>
                        <a:buNone/>
                      </a:pPr>
                      <a:r>
                        <a:rPr lang="en"/>
                        <a:t>11869</a:t>
                      </a:r>
                      <a:endParaRPr/>
                    </a:p>
                  </a:txBody>
                  <a:tcPr marT="91425" marB="91425" marR="91425" marL="91425"/>
                </a:tc>
                <a:tc>
                  <a:txBody>
                    <a:bodyPr/>
                    <a:lstStyle/>
                    <a:p>
                      <a:pPr indent="0" lvl="0" marL="0" rtl="0" algn="l">
                        <a:spcBef>
                          <a:spcPts val="0"/>
                        </a:spcBef>
                        <a:spcAft>
                          <a:spcPts val="0"/>
                        </a:spcAft>
                        <a:buNone/>
                      </a:pPr>
                      <a:r>
                        <a:rPr lang="en"/>
                        <a:t>14409</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chr1</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HAV…</a:t>
                      </a:r>
                      <a:endParaRPr/>
                    </a:p>
                  </a:txBody>
                  <a:tcPr marT="91425" marB="91425" marR="91425" marL="91425"/>
                </a:tc>
                <a:tc>
                  <a:txBody>
                    <a:bodyPr/>
                    <a:lstStyle/>
                    <a:p>
                      <a:pPr indent="0" lvl="0" marL="0" rtl="0" algn="l">
                        <a:spcBef>
                          <a:spcPts val="0"/>
                        </a:spcBef>
                        <a:spcAft>
                          <a:spcPts val="0"/>
                        </a:spcAft>
                        <a:buNone/>
                      </a:pPr>
                      <a:r>
                        <a:rPr lang="en"/>
                        <a:t>CDS</a:t>
                      </a:r>
                      <a:endParaRPr/>
                    </a:p>
                  </a:txBody>
                  <a:tcPr marT="91425" marB="91425" marR="91425" marL="91425"/>
                </a:tc>
                <a:tc>
                  <a:txBody>
                    <a:bodyPr/>
                    <a:lstStyle/>
                    <a:p>
                      <a:pPr indent="0" lvl="0" marL="0" rtl="0" algn="l">
                        <a:spcBef>
                          <a:spcPts val="0"/>
                        </a:spcBef>
                        <a:spcAft>
                          <a:spcPts val="0"/>
                        </a:spcAft>
                        <a:buNone/>
                      </a:pPr>
                      <a:r>
                        <a:rPr lang="en"/>
                        <a:t>65565</a:t>
                      </a:r>
                      <a:endParaRPr/>
                    </a:p>
                  </a:txBody>
                  <a:tcPr marT="91425" marB="91425" marR="91425" marL="91425"/>
                </a:tc>
                <a:tc>
                  <a:txBody>
                    <a:bodyPr/>
                    <a:lstStyle/>
                    <a:p>
                      <a:pPr indent="0" lvl="0" marL="0" rtl="0" algn="l">
                        <a:spcBef>
                          <a:spcPts val="0"/>
                        </a:spcBef>
                        <a:spcAft>
                          <a:spcPts val="0"/>
                        </a:spcAft>
                        <a:buNone/>
                      </a:pPr>
                      <a:r>
                        <a:rPr lang="en"/>
                        <a:t>65573</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solidFill>
                            <a:srgbClr val="C1C1C1"/>
                          </a:solidFill>
                        </a:rPr>
                        <a:t>omitted</a:t>
                      </a:r>
                      <a:endParaRPr>
                        <a:solidFill>
                          <a:srgbClr val="C1C1C1"/>
                        </a:solidFill>
                      </a:endParaRPr>
                    </a:p>
                  </a:txBody>
                  <a:tcPr marT="91425" marB="91425" marR="91425" marL="91425"/>
                </a:tc>
              </a:tr>
            </a:tbl>
          </a:graphicData>
        </a:graphic>
      </p:graphicFrame>
      <p:sp>
        <p:nvSpPr>
          <p:cNvPr id="1515" name="Google Shape;1515;p144"/>
          <p:cNvSpPr/>
          <p:nvPr/>
        </p:nvSpPr>
        <p:spPr>
          <a:xfrm>
            <a:off x="3646125" y="1490750"/>
            <a:ext cx="5366700" cy="6876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Indicates the reading frame of the feature, with values 0, 1, or 2.</a:t>
            </a:r>
            <a:endParaRPr>
              <a:solidFill>
                <a:schemeClr val="lt1"/>
              </a:solidFill>
            </a:endParaRPr>
          </a:p>
        </p:txBody>
      </p:sp>
      <p:sp>
        <p:nvSpPr>
          <p:cNvPr id="1516" name="Google Shape;1516;p144"/>
          <p:cNvSpPr/>
          <p:nvPr/>
        </p:nvSpPr>
        <p:spPr>
          <a:xfrm rot="5201189">
            <a:off x="6876707" y="2476954"/>
            <a:ext cx="991357" cy="416492"/>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17" name="Google Shape;1517;p144"/>
          <p:cNvSpPr/>
          <p:nvPr/>
        </p:nvSpPr>
        <p:spPr>
          <a:xfrm>
            <a:off x="311725" y="1156025"/>
            <a:ext cx="2908800" cy="6876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“Frame” field applies to coding sequences (</a:t>
            </a:r>
            <a:r>
              <a:rPr b="1" lang="en">
                <a:solidFill>
                  <a:schemeClr val="lt1"/>
                </a:solidFill>
              </a:rPr>
              <a:t>CDS</a:t>
            </a:r>
            <a:r>
              <a:rPr lang="en">
                <a:solidFill>
                  <a:schemeClr val="lt1"/>
                </a:solidFill>
              </a:rPr>
              <a:t>)</a:t>
            </a:r>
            <a:endParaRPr>
              <a:solidFill>
                <a:schemeClr val="lt1"/>
              </a:solidFill>
            </a:endParaRPr>
          </a:p>
        </p:txBody>
      </p:sp>
      <p:sp>
        <p:nvSpPr>
          <p:cNvPr id="1518" name="Google Shape;1518;p144"/>
          <p:cNvSpPr/>
          <p:nvPr/>
        </p:nvSpPr>
        <p:spPr>
          <a:xfrm>
            <a:off x="311725" y="1919825"/>
            <a:ext cx="3242100" cy="9480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rPr>
              <a:t>0: First base is first base of codon</a:t>
            </a:r>
            <a:endParaRPr>
              <a:solidFill>
                <a:schemeClr val="lt1"/>
              </a:solidFill>
            </a:endParaRPr>
          </a:p>
          <a:p>
            <a:pPr indent="0" lvl="0" marL="0" rtl="0" algn="l">
              <a:spcBef>
                <a:spcPts val="0"/>
              </a:spcBef>
              <a:spcAft>
                <a:spcPts val="0"/>
              </a:spcAft>
              <a:buClr>
                <a:schemeClr val="dk1"/>
              </a:buClr>
              <a:buSzPts val="1100"/>
              <a:buFont typeface="Arial"/>
              <a:buNone/>
            </a:pPr>
            <a:r>
              <a:rPr lang="en">
                <a:solidFill>
                  <a:schemeClr val="lt1"/>
                </a:solidFill>
              </a:rPr>
              <a:t>1: Second base is first base of codo</a:t>
            </a:r>
            <a:r>
              <a:rPr lang="en">
                <a:solidFill>
                  <a:schemeClr val="lt1"/>
                </a:solidFill>
              </a:rPr>
              <a:t>n</a:t>
            </a:r>
            <a:endParaRPr>
              <a:solidFill>
                <a:schemeClr val="lt1"/>
              </a:solidFill>
            </a:endParaRPr>
          </a:p>
          <a:p>
            <a:pPr indent="0" lvl="0" marL="0" rtl="0" algn="l">
              <a:spcBef>
                <a:spcPts val="0"/>
              </a:spcBef>
              <a:spcAft>
                <a:spcPts val="0"/>
              </a:spcAft>
              <a:buClr>
                <a:schemeClr val="dk1"/>
              </a:buClr>
              <a:buSzPts val="1100"/>
              <a:buFont typeface="Arial"/>
              <a:buNone/>
            </a:pPr>
            <a:r>
              <a:rPr lang="en">
                <a:solidFill>
                  <a:schemeClr val="lt1"/>
                </a:solidFill>
              </a:rPr>
              <a:t>2: Third base is first base of a codon</a:t>
            </a:r>
            <a:endParaRPr>
              <a:solidFill>
                <a:schemeClr val="lt1"/>
              </a:solidFill>
            </a:endParaRPr>
          </a:p>
          <a:p>
            <a:pPr indent="0" lvl="0" marL="0" rtl="0" algn="l">
              <a:spcBef>
                <a:spcPts val="0"/>
              </a:spcBef>
              <a:spcAft>
                <a:spcPts val="0"/>
              </a:spcAft>
              <a:buNone/>
            </a:pPr>
            <a:r>
              <a:t/>
            </a:r>
            <a:endParaRPr>
              <a:solidFill>
                <a:schemeClr val="lt1"/>
              </a:solidFill>
            </a:endParaRPr>
          </a:p>
        </p:txBody>
      </p:sp>
    </p:spTree>
  </p:cSld>
  <p:clrMapOvr>
    <a:masterClrMapping/>
  </p:clrMapOvr>
</p:sld>
</file>

<file path=ppt/slides/slide1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2" name="Shape 1522"/>
        <p:cNvGrpSpPr/>
        <p:nvPr/>
      </p:nvGrpSpPr>
      <p:grpSpPr>
        <a:xfrm>
          <a:off x="0" y="0"/>
          <a:ext cx="0" cy="0"/>
          <a:chOff x="0" y="0"/>
          <a:chExt cx="0" cy="0"/>
        </a:xfrm>
      </p:grpSpPr>
      <p:sp>
        <p:nvSpPr>
          <p:cNvPr id="1523" name="Google Shape;1523;p1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GTF</a:t>
            </a:r>
            <a:endParaRPr/>
          </a:p>
        </p:txBody>
      </p:sp>
      <p:graphicFrame>
        <p:nvGraphicFramePr>
          <p:cNvPr id="1524" name="Google Shape;1524;p145"/>
          <p:cNvGraphicFramePr/>
          <p:nvPr/>
        </p:nvGraphicFramePr>
        <p:xfrm>
          <a:off x="311725" y="2690925"/>
          <a:ext cx="3000000" cy="3000000"/>
        </p:xfrm>
        <a:graphic>
          <a:graphicData uri="http://schemas.openxmlformats.org/drawingml/2006/table">
            <a:tbl>
              <a:tblPr>
                <a:noFill/>
                <a:tableStyleId>{0114EE08-D228-4DDB-AFAC-9181D4F78BFE}</a:tableStyleId>
              </a:tblPr>
              <a:tblGrid>
                <a:gridCol w="946725"/>
                <a:gridCol w="506325"/>
                <a:gridCol w="7067525"/>
              </a:tblGrid>
              <a:tr h="381000">
                <a:tc>
                  <a:txBody>
                    <a:bodyPr/>
                    <a:lstStyle/>
                    <a:p>
                      <a:pPr indent="0" lvl="0" marL="0" rtl="0" algn="l">
                        <a:spcBef>
                          <a:spcPts val="0"/>
                        </a:spcBef>
                        <a:spcAft>
                          <a:spcPts val="0"/>
                        </a:spcAft>
                        <a:buNone/>
                      </a:pPr>
                      <a:r>
                        <a:rPr lang="en">
                          <a:solidFill>
                            <a:schemeClr val="lt1"/>
                          </a:solidFill>
                        </a:rPr>
                        <a:t>feature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attribute</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exon</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exon_number 5; exon_id "ENSE00003502542.1"; level 2; transcript_support_level "NA"; hgnc_id "HGNC:38034";</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transcript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transcript_name "DDX11L2-202"; level 2; transcript_support_level "1"; tag "basic";</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gene</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gene_id "ENSG00000186092.7"; transcript_id "ENST00000641515.2"; gene_type "protein_coding";</a:t>
                      </a:r>
                      <a:endParaRPr>
                        <a:solidFill>
                          <a:schemeClr val="dk1"/>
                        </a:solidFill>
                      </a:endParaRPr>
                    </a:p>
                  </a:txBody>
                  <a:tcPr marT="91425" marB="91425" marR="91425" marL="91425"/>
                </a:tc>
              </a:tr>
            </a:tbl>
          </a:graphicData>
        </a:graphic>
      </p:graphicFrame>
      <p:sp>
        <p:nvSpPr>
          <p:cNvPr id="1525" name="Google Shape;1525;p145"/>
          <p:cNvSpPr/>
          <p:nvPr/>
        </p:nvSpPr>
        <p:spPr>
          <a:xfrm>
            <a:off x="952500" y="1017725"/>
            <a:ext cx="7879800" cy="6876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A list of key-value pairs providing additional information, such as gene_id and transcript_id</a:t>
            </a:r>
            <a:endParaRPr>
              <a:solidFill>
                <a:schemeClr val="lt1"/>
              </a:solidFill>
            </a:endParaRPr>
          </a:p>
        </p:txBody>
      </p:sp>
      <p:sp>
        <p:nvSpPr>
          <p:cNvPr id="1526" name="Google Shape;1526;p145"/>
          <p:cNvSpPr/>
          <p:nvPr/>
        </p:nvSpPr>
        <p:spPr>
          <a:xfrm rot="5399210">
            <a:off x="3863964" y="2050550"/>
            <a:ext cx="1306200" cy="416400"/>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0" name="Shape 1530"/>
        <p:cNvGrpSpPr/>
        <p:nvPr/>
      </p:nvGrpSpPr>
      <p:grpSpPr>
        <a:xfrm>
          <a:off x="0" y="0"/>
          <a:ext cx="0" cy="0"/>
          <a:chOff x="0" y="0"/>
          <a:chExt cx="0" cy="0"/>
        </a:xfrm>
      </p:grpSpPr>
      <p:sp>
        <p:nvSpPr>
          <p:cNvPr id="1531" name="Google Shape;1531;p1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GTF</a:t>
            </a:r>
            <a:endParaRPr/>
          </a:p>
        </p:txBody>
      </p:sp>
      <p:sp>
        <p:nvSpPr>
          <p:cNvPr id="1532" name="Google Shape;1532;p146"/>
          <p:cNvSpPr txBox="1"/>
          <p:nvPr/>
        </p:nvSpPr>
        <p:spPr>
          <a:xfrm>
            <a:off x="2711900" y="1017725"/>
            <a:ext cx="6120300" cy="240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t>##description: evidence-based annotation of (GRCh38)...</a:t>
            </a:r>
            <a:endParaRPr sz="1800"/>
          </a:p>
          <a:p>
            <a:pPr indent="0" lvl="0" marL="0" rtl="0" algn="l">
              <a:spcBef>
                <a:spcPts val="0"/>
              </a:spcBef>
              <a:spcAft>
                <a:spcPts val="0"/>
              </a:spcAft>
              <a:buNone/>
            </a:pPr>
            <a:r>
              <a:rPr lang="en" sz="1800"/>
              <a:t>##provider: GENCODE</a:t>
            </a:r>
            <a:endParaRPr sz="1800"/>
          </a:p>
          <a:p>
            <a:pPr indent="0" lvl="0" marL="0" rtl="0" algn="l">
              <a:spcBef>
                <a:spcPts val="0"/>
              </a:spcBef>
              <a:spcAft>
                <a:spcPts val="0"/>
              </a:spcAft>
              <a:buNone/>
            </a:pPr>
            <a:r>
              <a:rPr lang="en" sz="1800"/>
              <a:t>##contact: gencode-help@ebi.ac.uk</a:t>
            </a:r>
            <a:endParaRPr sz="1800"/>
          </a:p>
          <a:p>
            <a:pPr indent="0" lvl="0" marL="0" rtl="0" algn="l">
              <a:spcBef>
                <a:spcPts val="0"/>
              </a:spcBef>
              <a:spcAft>
                <a:spcPts val="0"/>
              </a:spcAft>
              <a:buNone/>
            </a:pPr>
            <a:r>
              <a:rPr lang="en" sz="1800"/>
              <a:t>##format: gtf</a:t>
            </a:r>
            <a:endParaRPr sz="1800"/>
          </a:p>
          <a:p>
            <a:pPr indent="0" lvl="0" marL="0" rtl="0" algn="l">
              <a:spcBef>
                <a:spcPts val="0"/>
              </a:spcBef>
              <a:spcAft>
                <a:spcPts val="0"/>
              </a:spcAft>
              <a:buNone/>
            </a:pPr>
            <a:r>
              <a:rPr lang="en" sz="1800"/>
              <a:t>##date: 2024-03-26</a:t>
            </a:r>
            <a:endParaRPr sz="1800"/>
          </a:p>
          <a:p>
            <a:pPr indent="0" lvl="0" marL="0" rtl="0" algn="l">
              <a:spcBef>
                <a:spcPts val="0"/>
              </a:spcBef>
              <a:spcAft>
                <a:spcPts val="0"/>
              </a:spcAft>
              <a:buNone/>
            </a:pPr>
            <a:r>
              <a:rPr lang="en" sz="1800"/>
              <a:t>chr1	HAVANA	gene	11869	14409	.	+	.</a:t>
            </a:r>
            <a:endParaRPr sz="1800"/>
          </a:p>
          <a:p>
            <a:pPr indent="0" lvl="0" marL="0" rtl="0" algn="l">
              <a:spcBef>
                <a:spcPts val="0"/>
              </a:spcBef>
              <a:spcAft>
                <a:spcPts val="0"/>
              </a:spcAft>
              <a:buNone/>
            </a:pPr>
            <a:r>
              <a:rPr lang="en" sz="1800"/>
              <a:t>chr1	HAVANA	transcript	11869	14409	.	+	.</a:t>
            </a:r>
            <a:endParaRPr sz="1800"/>
          </a:p>
          <a:p>
            <a:pPr indent="0" lvl="0" marL="0" rtl="0" algn="l">
              <a:spcBef>
                <a:spcPts val="0"/>
              </a:spcBef>
              <a:spcAft>
                <a:spcPts val="0"/>
              </a:spcAft>
              <a:buNone/>
            </a:pPr>
            <a:r>
              <a:rPr lang="en" sz="1800"/>
              <a:t>chr1	HAVANA	exon	11869	12227	.	+	.</a:t>
            </a:r>
            <a:endParaRPr sz="1800"/>
          </a:p>
        </p:txBody>
      </p:sp>
      <p:graphicFrame>
        <p:nvGraphicFramePr>
          <p:cNvPr id="1533" name="Google Shape;1533;p146"/>
          <p:cNvGraphicFramePr/>
          <p:nvPr/>
        </p:nvGraphicFramePr>
        <p:xfrm>
          <a:off x="271025" y="3430675"/>
          <a:ext cx="3000000" cy="3000000"/>
        </p:xfrm>
        <a:graphic>
          <a:graphicData uri="http://schemas.openxmlformats.org/drawingml/2006/table">
            <a:tbl>
              <a:tblPr>
                <a:noFill/>
                <a:tableStyleId>{0114EE08-D228-4DDB-AFAC-9181D4F78BFE}</a:tableStyleId>
              </a:tblPr>
              <a:tblGrid>
                <a:gridCol w="1166925"/>
                <a:gridCol w="7353675"/>
              </a:tblGrid>
              <a:tr h="440250">
                <a:tc>
                  <a:txBody>
                    <a:bodyPr/>
                    <a:lstStyle/>
                    <a:p>
                      <a:pPr indent="0" lvl="0" marL="0" rtl="0" algn="l">
                        <a:spcBef>
                          <a:spcPts val="0"/>
                        </a:spcBef>
                        <a:spcAft>
                          <a:spcPts val="0"/>
                        </a:spcAft>
                        <a:buNone/>
                      </a:pPr>
                      <a:r>
                        <a:rPr lang="en">
                          <a:solidFill>
                            <a:schemeClr val="lt1"/>
                          </a:solidFill>
                        </a:rPr>
                        <a:t>Extension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*.gtf</a:t>
                      </a:r>
                      <a:endParaRPr/>
                    </a:p>
                  </a:txBody>
                  <a:tcPr marT="91425" marB="91425" marR="91425" marL="91425"/>
                </a:tc>
              </a:tr>
              <a:tr h="440250">
                <a:tc>
                  <a:txBody>
                    <a:bodyPr/>
                    <a:lstStyle/>
                    <a:p>
                      <a:pPr indent="0" lvl="0" marL="0" rtl="0" algn="l">
                        <a:spcBef>
                          <a:spcPts val="0"/>
                        </a:spcBef>
                        <a:spcAft>
                          <a:spcPts val="0"/>
                        </a:spcAft>
                        <a:buNone/>
                      </a:pPr>
                      <a:r>
                        <a:rPr lang="en">
                          <a:solidFill>
                            <a:schemeClr val="lt1"/>
                          </a:solidFill>
                        </a:rPr>
                        <a:t>File type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Tab delimited text file</a:t>
                      </a:r>
                      <a:endParaRPr/>
                    </a:p>
                  </a:txBody>
                  <a:tcPr marT="91425" marB="91425" marR="91425" marL="91425"/>
                </a:tc>
              </a:tr>
              <a:tr h="440250">
                <a:tc>
                  <a:txBody>
                    <a:bodyPr/>
                    <a:lstStyle/>
                    <a:p>
                      <a:pPr indent="0" lvl="0" marL="0" rtl="0" algn="l">
                        <a:spcBef>
                          <a:spcPts val="0"/>
                        </a:spcBef>
                        <a:spcAft>
                          <a:spcPts val="0"/>
                        </a:spcAft>
                        <a:buNone/>
                      </a:pPr>
                      <a:r>
                        <a:rPr lang="en">
                          <a:solidFill>
                            <a:schemeClr val="lt1"/>
                          </a:solidFill>
                        </a:rPr>
                        <a:t>Applications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Downstream Analysis (Tertiary Analysis), Comparative genomics</a:t>
                      </a:r>
                      <a:endParaRPr/>
                    </a:p>
                  </a:txBody>
                  <a:tcPr marT="91425" marB="91425" marR="91425" marL="91425"/>
                </a:tc>
              </a:tr>
            </a:tbl>
          </a:graphicData>
        </a:graphic>
      </p:graphicFrame>
    </p:spTree>
  </p:cSld>
  <p:clrMapOvr>
    <a:masterClrMapping/>
  </p:clrMapOvr>
</p:sld>
</file>

<file path=ppt/slides/slide1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7" name="Shape 1537"/>
        <p:cNvGrpSpPr/>
        <p:nvPr/>
      </p:nvGrpSpPr>
      <p:grpSpPr>
        <a:xfrm>
          <a:off x="0" y="0"/>
          <a:ext cx="0" cy="0"/>
          <a:chOff x="0" y="0"/>
          <a:chExt cx="0" cy="0"/>
        </a:xfrm>
      </p:grpSpPr>
      <p:sp>
        <p:nvSpPr>
          <p:cNvPr id="1538" name="Google Shape;1538;p14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a:t>
            </a:r>
            <a:r>
              <a:rPr lang="en"/>
              <a:t>BED</a:t>
            </a:r>
            <a:endParaRPr/>
          </a:p>
        </p:txBody>
      </p:sp>
      <p:sp>
        <p:nvSpPr>
          <p:cNvPr id="1539" name="Google Shape;1539;p147"/>
          <p:cNvSpPr txBox="1"/>
          <p:nvPr/>
        </p:nvSpPr>
        <p:spPr>
          <a:xfrm>
            <a:off x="1619400" y="1341700"/>
            <a:ext cx="5905200" cy="156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t>c</a:t>
            </a:r>
            <a:r>
              <a:rPr lang="en" sz="3000"/>
              <a:t>hr7	127471196	127472363</a:t>
            </a:r>
            <a:endParaRPr sz="3000"/>
          </a:p>
          <a:p>
            <a:pPr indent="0" lvl="0" marL="0" rtl="0" algn="l">
              <a:spcBef>
                <a:spcPts val="0"/>
              </a:spcBef>
              <a:spcAft>
                <a:spcPts val="0"/>
              </a:spcAft>
              <a:buNone/>
            </a:pPr>
            <a:r>
              <a:rPr lang="en" sz="3000"/>
              <a:t>chr7	127472363	127473530</a:t>
            </a:r>
            <a:endParaRPr sz="3000"/>
          </a:p>
          <a:p>
            <a:pPr indent="0" lvl="0" marL="0" rtl="0" algn="l">
              <a:spcBef>
                <a:spcPts val="0"/>
              </a:spcBef>
              <a:spcAft>
                <a:spcPts val="0"/>
              </a:spcAft>
              <a:buNone/>
            </a:pPr>
            <a:r>
              <a:rPr lang="en" sz="3000"/>
              <a:t>chr7	127473530	</a:t>
            </a:r>
            <a:r>
              <a:rPr lang="en" sz="3000"/>
              <a:t>127474697</a:t>
            </a:r>
            <a:endParaRPr sz="3000"/>
          </a:p>
        </p:txBody>
      </p:sp>
      <p:graphicFrame>
        <p:nvGraphicFramePr>
          <p:cNvPr id="1540" name="Google Shape;1540;p147"/>
          <p:cNvGraphicFramePr/>
          <p:nvPr/>
        </p:nvGraphicFramePr>
        <p:xfrm>
          <a:off x="1260663" y="3079675"/>
          <a:ext cx="3000000" cy="3000000"/>
        </p:xfrm>
        <a:graphic>
          <a:graphicData uri="http://schemas.openxmlformats.org/drawingml/2006/table">
            <a:tbl>
              <a:tblPr>
                <a:noFill/>
                <a:tableStyleId>{0114EE08-D228-4DDB-AFAC-9181D4F78BFE}</a:tableStyleId>
              </a:tblPr>
              <a:tblGrid>
                <a:gridCol w="2207550"/>
                <a:gridCol w="2207550"/>
                <a:gridCol w="2207550"/>
              </a:tblGrid>
              <a:tr h="381000">
                <a:tc>
                  <a:txBody>
                    <a:bodyPr/>
                    <a:lstStyle/>
                    <a:p>
                      <a:pPr indent="0" lvl="0" marL="0" rtl="0" algn="l">
                        <a:spcBef>
                          <a:spcPts val="0"/>
                        </a:spcBef>
                        <a:spcAft>
                          <a:spcPts val="0"/>
                        </a:spcAft>
                        <a:buNone/>
                      </a:pPr>
                      <a:r>
                        <a:rPr lang="en">
                          <a:solidFill>
                            <a:schemeClr val="lt1"/>
                          </a:solidFill>
                        </a:rPr>
                        <a:t>Chromosome / Contig</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Start position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End Position</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chr7</a:t>
                      </a:r>
                      <a:endParaRPr/>
                    </a:p>
                  </a:txBody>
                  <a:tcPr marT="91425" marB="91425" marR="91425" marL="91425"/>
                </a:tc>
                <a:tc>
                  <a:txBody>
                    <a:bodyPr/>
                    <a:lstStyle/>
                    <a:p>
                      <a:pPr indent="0" lvl="0" marL="0" rtl="0" algn="l">
                        <a:spcBef>
                          <a:spcPts val="0"/>
                        </a:spcBef>
                        <a:spcAft>
                          <a:spcPts val="0"/>
                        </a:spcAft>
                        <a:buNone/>
                      </a:pPr>
                      <a:r>
                        <a:rPr lang="en"/>
                        <a:t>127471196</a:t>
                      </a:r>
                      <a:endParaRPr/>
                    </a:p>
                  </a:txBody>
                  <a:tcPr marT="91425" marB="91425" marR="91425" marL="91425"/>
                </a:tc>
                <a:tc>
                  <a:txBody>
                    <a:bodyPr/>
                    <a:lstStyle/>
                    <a:p>
                      <a:pPr indent="0" lvl="0" marL="0" rtl="0" algn="l">
                        <a:spcBef>
                          <a:spcPts val="0"/>
                        </a:spcBef>
                        <a:spcAft>
                          <a:spcPts val="0"/>
                        </a:spcAft>
                        <a:buNone/>
                      </a:pPr>
                      <a:r>
                        <a:rPr lang="en"/>
                        <a:t>127472363</a:t>
                      </a:r>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chr7</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127472363</a:t>
                      </a:r>
                      <a:endParaRPr/>
                    </a:p>
                  </a:txBody>
                  <a:tcPr marT="91425" marB="91425" marR="91425" marL="91425"/>
                </a:tc>
                <a:tc>
                  <a:txBody>
                    <a:bodyPr/>
                    <a:lstStyle/>
                    <a:p>
                      <a:pPr indent="0" lvl="0" marL="0" rtl="0" algn="l">
                        <a:spcBef>
                          <a:spcPts val="0"/>
                        </a:spcBef>
                        <a:spcAft>
                          <a:spcPts val="0"/>
                        </a:spcAft>
                        <a:buNone/>
                      </a:pPr>
                      <a:r>
                        <a:rPr lang="en"/>
                        <a:t>127473530</a:t>
                      </a:r>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chr7</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127473530</a:t>
                      </a:r>
                      <a:endParaRPr/>
                    </a:p>
                  </a:txBody>
                  <a:tcPr marT="91425" marB="91425" marR="91425" marL="91425"/>
                </a:tc>
                <a:tc>
                  <a:txBody>
                    <a:bodyPr/>
                    <a:lstStyle/>
                    <a:p>
                      <a:pPr indent="0" lvl="0" marL="0" rtl="0" algn="l">
                        <a:spcBef>
                          <a:spcPts val="0"/>
                        </a:spcBef>
                        <a:spcAft>
                          <a:spcPts val="0"/>
                        </a:spcAft>
                        <a:buNone/>
                      </a:pPr>
                      <a:r>
                        <a:rPr lang="en"/>
                        <a:t>127474697</a:t>
                      </a:r>
                      <a:endParaRPr/>
                    </a:p>
                  </a:txBody>
                  <a:tcPr marT="91425" marB="91425" marR="91425" marL="91425"/>
                </a:tc>
              </a:tr>
            </a:tbl>
          </a:graphicData>
        </a:graphic>
      </p:graphicFrame>
    </p:spTree>
  </p:cSld>
  <p:clrMapOvr>
    <a:masterClrMapping/>
  </p:clrMapOvr>
</p:sld>
</file>

<file path=ppt/slides/slide1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4" name="Shape 1544"/>
        <p:cNvGrpSpPr/>
        <p:nvPr/>
      </p:nvGrpSpPr>
      <p:grpSpPr>
        <a:xfrm>
          <a:off x="0" y="0"/>
          <a:ext cx="0" cy="0"/>
          <a:chOff x="0" y="0"/>
          <a:chExt cx="0" cy="0"/>
        </a:xfrm>
      </p:grpSpPr>
      <p:sp>
        <p:nvSpPr>
          <p:cNvPr id="1545" name="Google Shape;1545;p14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BED</a:t>
            </a:r>
            <a:endParaRPr/>
          </a:p>
        </p:txBody>
      </p:sp>
      <p:graphicFrame>
        <p:nvGraphicFramePr>
          <p:cNvPr id="1546" name="Google Shape;1546;p148"/>
          <p:cNvGraphicFramePr/>
          <p:nvPr/>
        </p:nvGraphicFramePr>
        <p:xfrm>
          <a:off x="1260663" y="3079675"/>
          <a:ext cx="3000000" cy="3000000"/>
        </p:xfrm>
        <a:graphic>
          <a:graphicData uri="http://schemas.openxmlformats.org/drawingml/2006/table">
            <a:tbl>
              <a:tblPr>
                <a:noFill/>
                <a:tableStyleId>{0114EE08-D228-4DDB-AFAC-9181D4F78BFE}</a:tableStyleId>
              </a:tblPr>
              <a:tblGrid>
                <a:gridCol w="2207550"/>
                <a:gridCol w="2207550"/>
                <a:gridCol w="2207550"/>
              </a:tblGrid>
              <a:tr h="381000">
                <a:tc>
                  <a:txBody>
                    <a:bodyPr/>
                    <a:lstStyle/>
                    <a:p>
                      <a:pPr indent="0" lvl="0" marL="0" rtl="0" algn="l">
                        <a:spcBef>
                          <a:spcPts val="0"/>
                        </a:spcBef>
                        <a:spcAft>
                          <a:spcPts val="0"/>
                        </a:spcAft>
                        <a:buNone/>
                      </a:pPr>
                      <a:r>
                        <a:rPr lang="en">
                          <a:solidFill>
                            <a:schemeClr val="lt1"/>
                          </a:solidFill>
                        </a:rPr>
                        <a:t>Chromosome / Contig</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Start position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End Position</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chr7</a:t>
                      </a:r>
                      <a:endParaRPr/>
                    </a:p>
                  </a:txBody>
                  <a:tcPr marT="91425" marB="91425" marR="91425" marL="91425"/>
                </a:tc>
                <a:tc>
                  <a:txBody>
                    <a:bodyPr/>
                    <a:lstStyle/>
                    <a:p>
                      <a:pPr indent="0" lvl="0" marL="0" rtl="0" algn="l">
                        <a:spcBef>
                          <a:spcPts val="0"/>
                        </a:spcBef>
                        <a:spcAft>
                          <a:spcPts val="0"/>
                        </a:spcAft>
                        <a:buNone/>
                      </a:pPr>
                      <a:r>
                        <a:rPr lang="en"/>
                        <a:t>127471196</a:t>
                      </a:r>
                      <a:endParaRPr/>
                    </a:p>
                  </a:txBody>
                  <a:tcPr marT="91425" marB="91425" marR="91425" marL="91425"/>
                </a:tc>
                <a:tc>
                  <a:txBody>
                    <a:bodyPr/>
                    <a:lstStyle/>
                    <a:p>
                      <a:pPr indent="0" lvl="0" marL="0" rtl="0" algn="l">
                        <a:spcBef>
                          <a:spcPts val="0"/>
                        </a:spcBef>
                        <a:spcAft>
                          <a:spcPts val="0"/>
                        </a:spcAft>
                        <a:buNone/>
                      </a:pPr>
                      <a:r>
                        <a:rPr lang="en"/>
                        <a:t>127472363</a:t>
                      </a:r>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chr7</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127472363</a:t>
                      </a:r>
                      <a:endParaRPr/>
                    </a:p>
                  </a:txBody>
                  <a:tcPr marT="91425" marB="91425" marR="91425" marL="91425"/>
                </a:tc>
                <a:tc>
                  <a:txBody>
                    <a:bodyPr/>
                    <a:lstStyle/>
                    <a:p>
                      <a:pPr indent="0" lvl="0" marL="0" rtl="0" algn="l">
                        <a:spcBef>
                          <a:spcPts val="0"/>
                        </a:spcBef>
                        <a:spcAft>
                          <a:spcPts val="0"/>
                        </a:spcAft>
                        <a:buNone/>
                      </a:pPr>
                      <a:r>
                        <a:rPr lang="en"/>
                        <a:t>127473530</a:t>
                      </a:r>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chr7</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127473530</a:t>
                      </a:r>
                      <a:endParaRPr/>
                    </a:p>
                  </a:txBody>
                  <a:tcPr marT="91425" marB="91425" marR="91425" marL="91425"/>
                </a:tc>
                <a:tc>
                  <a:txBody>
                    <a:bodyPr/>
                    <a:lstStyle/>
                    <a:p>
                      <a:pPr indent="0" lvl="0" marL="0" rtl="0" algn="l">
                        <a:spcBef>
                          <a:spcPts val="0"/>
                        </a:spcBef>
                        <a:spcAft>
                          <a:spcPts val="0"/>
                        </a:spcAft>
                        <a:buNone/>
                      </a:pPr>
                      <a:r>
                        <a:rPr lang="en"/>
                        <a:t>127474697</a:t>
                      </a:r>
                      <a:endParaRPr/>
                    </a:p>
                  </a:txBody>
                  <a:tcPr marT="91425" marB="91425" marR="91425" marL="91425"/>
                </a:tc>
              </a:tr>
            </a:tbl>
          </a:graphicData>
        </a:graphic>
      </p:graphicFrame>
      <p:sp>
        <p:nvSpPr>
          <p:cNvPr id="1547" name="Google Shape;1547;p148"/>
          <p:cNvSpPr/>
          <p:nvPr/>
        </p:nvSpPr>
        <p:spPr>
          <a:xfrm>
            <a:off x="1600650" y="1378450"/>
            <a:ext cx="31620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 Location of the feature annotated</a:t>
            </a:r>
            <a:endParaRPr>
              <a:solidFill>
                <a:schemeClr val="lt1"/>
              </a:solidFill>
            </a:endParaRPr>
          </a:p>
        </p:txBody>
      </p:sp>
      <p:sp>
        <p:nvSpPr>
          <p:cNvPr id="1548" name="Google Shape;1548;p148"/>
          <p:cNvSpPr/>
          <p:nvPr/>
        </p:nvSpPr>
        <p:spPr>
          <a:xfrm rot="5930000">
            <a:off x="1390787" y="2180038"/>
            <a:ext cx="1334326" cy="416577"/>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2" name="Shape 1552"/>
        <p:cNvGrpSpPr/>
        <p:nvPr/>
      </p:nvGrpSpPr>
      <p:grpSpPr>
        <a:xfrm>
          <a:off x="0" y="0"/>
          <a:ext cx="0" cy="0"/>
          <a:chOff x="0" y="0"/>
          <a:chExt cx="0" cy="0"/>
        </a:xfrm>
      </p:grpSpPr>
      <p:sp>
        <p:nvSpPr>
          <p:cNvPr id="1553" name="Google Shape;1553;p14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BED</a:t>
            </a:r>
            <a:endParaRPr/>
          </a:p>
        </p:txBody>
      </p:sp>
      <p:graphicFrame>
        <p:nvGraphicFramePr>
          <p:cNvPr id="1554" name="Google Shape;1554;p149"/>
          <p:cNvGraphicFramePr/>
          <p:nvPr/>
        </p:nvGraphicFramePr>
        <p:xfrm>
          <a:off x="1260663" y="3079675"/>
          <a:ext cx="3000000" cy="3000000"/>
        </p:xfrm>
        <a:graphic>
          <a:graphicData uri="http://schemas.openxmlformats.org/drawingml/2006/table">
            <a:tbl>
              <a:tblPr>
                <a:noFill/>
                <a:tableStyleId>{0114EE08-D228-4DDB-AFAC-9181D4F78BFE}</a:tableStyleId>
              </a:tblPr>
              <a:tblGrid>
                <a:gridCol w="2207550"/>
                <a:gridCol w="2207550"/>
                <a:gridCol w="2207550"/>
              </a:tblGrid>
              <a:tr h="381000">
                <a:tc>
                  <a:txBody>
                    <a:bodyPr/>
                    <a:lstStyle/>
                    <a:p>
                      <a:pPr indent="0" lvl="0" marL="0" rtl="0" algn="l">
                        <a:spcBef>
                          <a:spcPts val="0"/>
                        </a:spcBef>
                        <a:spcAft>
                          <a:spcPts val="0"/>
                        </a:spcAft>
                        <a:buNone/>
                      </a:pPr>
                      <a:r>
                        <a:rPr lang="en">
                          <a:solidFill>
                            <a:schemeClr val="lt1"/>
                          </a:solidFill>
                        </a:rPr>
                        <a:t>Chromosome / Contig</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Start position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End Position</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chr7</a:t>
                      </a:r>
                      <a:endParaRPr/>
                    </a:p>
                  </a:txBody>
                  <a:tcPr marT="91425" marB="91425" marR="91425" marL="91425"/>
                </a:tc>
                <a:tc>
                  <a:txBody>
                    <a:bodyPr/>
                    <a:lstStyle/>
                    <a:p>
                      <a:pPr indent="0" lvl="0" marL="0" rtl="0" algn="l">
                        <a:spcBef>
                          <a:spcPts val="0"/>
                        </a:spcBef>
                        <a:spcAft>
                          <a:spcPts val="0"/>
                        </a:spcAft>
                        <a:buNone/>
                      </a:pPr>
                      <a:r>
                        <a:rPr lang="en"/>
                        <a:t>127471196</a:t>
                      </a:r>
                      <a:endParaRPr/>
                    </a:p>
                  </a:txBody>
                  <a:tcPr marT="91425" marB="91425" marR="91425" marL="91425"/>
                </a:tc>
                <a:tc>
                  <a:txBody>
                    <a:bodyPr/>
                    <a:lstStyle/>
                    <a:p>
                      <a:pPr indent="0" lvl="0" marL="0" rtl="0" algn="l">
                        <a:spcBef>
                          <a:spcPts val="0"/>
                        </a:spcBef>
                        <a:spcAft>
                          <a:spcPts val="0"/>
                        </a:spcAft>
                        <a:buNone/>
                      </a:pPr>
                      <a:r>
                        <a:rPr lang="en"/>
                        <a:t>127472363</a:t>
                      </a:r>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chr7</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127472363</a:t>
                      </a:r>
                      <a:endParaRPr/>
                    </a:p>
                  </a:txBody>
                  <a:tcPr marT="91425" marB="91425" marR="91425" marL="91425"/>
                </a:tc>
                <a:tc>
                  <a:txBody>
                    <a:bodyPr/>
                    <a:lstStyle/>
                    <a:p>
                      <a:pPr indent="0" lvl="0" marL="0" rtl="0" algn="l">
                        <a:spcBef>
                          <a:spcPts val="0"/>
                        </a:spcBef>
                        <a:spcAft>
                          <a:spcPts val="0"/>
                        </a:spcAft>
                        <a:buNone/>
                      </a:pPr>
                      <a:r>
                        <a:rPr lang="en"/>
                        <a:t>127473530</a:t>
                      </a:r>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chr7</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127473530</a:t>
                      </a:r>
                      <a:endParaRPr/>
                    </a:p>
                  </a:txBody>
                  <a:tcPr marT="91425" marB="91425" marR="91425" marL="91425"/>
                </a:tc>
                <a:tc>
                  <a:txBody>
                    <a:bodyPr/>
                    <a:lstStyle/>
                    <a:p>
                      <a:pPr indent="0" lvl="0" marL="0" rtl="0" algn="l">
                        <a:spcBef>
                          <a:spcPts val="0"/>
                        </a:spcBef>
                        <a:spcAft>
                          <a:spcPts val="0"/>
                        </a:spcAft>
                        <a:buNone/>
                      </a:pPr>
                      <a:r>
                        <a:rPr lang="en"/>
                        <a:t>127474697</a:t>
                      </a:r>
                      <a:endParaRPr/>
                    </a:p>
                  </a:txBody>
                  <a:tcPr marT="91425" marB="91425" marR="91425" marL="91425"/>
                </a:tc>
              </a:tr>
            </a:tbl>
          </a:graphicData>
        </a:graphic>
      </p:graphicFrame>
      <p:sp>
        <p:nvSpPr>
          <p:cNvPr id="1555" name="Google Shape;1555;p149"/>
          <p:cNvSpPr/>
          <p:nvPr/>
        </p:nvSpPr>
        <p:spPr>
          <a:xfrm>
            <a:off x="3850450" y="1454625"/>
            <a:ext cx="39840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Start and End of feature. 1-based</a:t>
            </a:r>
            <a:endParaRPr>
              <a:solidFill>
                <a:schemeClr val="lt1"/>
              </a:solidFill>
            </a:endParaRPr>
          </a:p>
        </p:txBody>
      </p:sp>
      <p:sp>
        <p:nvSpPr>
          <p:cNvPr id="1556" name="Google Shape;1556;p149"/>
          <p:cNvSpPr/>
          <p:nvPr/>
        </p:nvSpPr>
        <p:spPr>
          <a:xfrm rot="5930000">
            <a:off x="4720262" y="2256238"/>
            <a:ext cx="1334326" cy="416577"/>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57" name="Google Shape;1557;p149"/>
          <p:cNvSpPr/>
          <p:nvPr/>
        </p:nvSpPr>
        <p:spPr>
          <a:xfrm rot="5201235">
            <a:off x="5416771" y="2256279"/>
            <a:ext cx="1334230" cy="416492"/>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1" name="Shape 1561"/>
        <p:cNvGrpSpPr/>
        <p:nvPr/>
      </p:nvGrpSpPr>
      <p:grpSpPr>
        <a:xfrm>
          <a:off x="0" y="0"/>
          <a:ext cx="0" cy="0"/>
          <a:chOff x="0" y="0"/>
          <a:chExt cx="0" cy="0"/>
        </a:xfrm>
      </p:grpSpPr>
      <p:sp>
        <p:nvSpPr>
          <p:cNvPr id="1562" name="Google Shape;1562;p15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BED</a:t>
            </a:r>
            <a:endParaRPr/>
          </a:p>
        </p:txBody>
      </p:sp>
      <p:graphicFrame>
        <p:nvGraphicFramePr>
          <p:cNvPr id="1563" name="Google Shape;1563;p150"/>
          <p:cNvGraphicFramePr/>
          <p:nvPr/>
        </p:nvGraphicFramePr>
        <p:xfrm>
          <a:off x="1260663" y="3079675"/>
          <a:ext cx="3000000" cy="3000000"/>
        </p:xfrm>
        <a:graphic>
          <a:graphicData uri="http://schemas.openxmlformats.org/drawingml/2006/table">
            <a:tbl>
              <a:tblPr>
                <a:noFill/>
                <a:tableStyleId>{0114EE08-D228-4DDB-AFAC-9181D4F78BFE}</a:tableStyleId>
              </a:tblPr>
              <a:tblGrid>
                <a:gridCol w="2207550"/>
                <a:gridCol w="2207550"/>
                <a:gridCol w="2207550"/>
              </a:tblGrid>
              <a:tr h="381000">
                <a:tc>
                  <a:txBody>
                    <a:bodyPr/>
                    <a:lstStyle/>
                    <a:p>
                      <a:pPr indent="0" lvl="0" marL="0" rtl="0" algn="l">
                        <a:spcBef>
                          <a:spcPts val="0"/>
                        </a:spcBef>
                        <a:spcAft>
                          <a:spcPts val="0"/>
                        </a:spcAft>
                        <a:buNone/>
                      </a:pPr>
                      <a:r>
                        <a:rPr lang="en">
                          <a:solidFill>
                            <a:schemeClr val="lt1"/>
                          </a:solidFill>
                        </a:rPr>
                        <a:t>Chromosome / Contig</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Start position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End Position</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chr7</a:t>
                      </a:r>
                      <a:endParaRPr/>
                    </a:p>
                  </a:txBody>
                  <a:tcPr marT="91425" marB="91425" marR="91425" marL="91425"/>
                </a:tc>
                <a:tc>
                  <a:txBody>
                    <a:bodyPr/>
                    <a:lstStyle/>
                    <a:p>
                      <a:pPr indent="0" lvl="0" marL="0" rtl="0" algn="l">
                        <a:spcBef>
                          <a:spcPts val="0"/>
                        </a:spcBef>
                        <a:spcAft>
                          <a:spcPts val="0"/>
                        </a:spcAft>
                        <a:buNone/>
                      </a:pPr>
                      <a:r>
                        <a:rPr lang="en"/>
                        <a:t>127471196</a:t>
                      </a:r>
                      <a:endParaRPr/>
                    </a:p>
                  </a:txBody>
                  <a:tcPr marT="91425" marB="91425" marR="91425" marL="91425"/>
                </a:tc>
                <a:tc>
                  <a:txBody>
                    <a:bodyPr/>
                    <a:lstStyle/>
                    <a:p>
                      <a:pPr indent="0" lvl="0" marL="0" rtl="0" algn="l">
                        <a:spcBef>
                          <a:spcPts val="0"/>
                        </a:spcBef>
                        <a:spcAft>
                          <a:spcPts val="0"/>
                        </a:spcAft>
                        <a:buNone/>
                      </a:pPr>
                      <a:r>
                        <a:rPr lang="en"/>
                        <a:t>127472363</a:t>
                      </a:r>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chr7</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127472363</a:t>
                      </a:r>
                      <a:endParaRPr/>
                    </a:p>
                  </a:txBody>
                  <a:tcPr marT="91425" marB="91425" marR="91425" marL="91425"/>
                </a:tc>
                <a:tc>
                  <a:txBody>
                    <a:bodyPr/>
                    <a:lstStyle/>
                    <a:p>
                      <a:pPr indent="0" lvl="0" marL="0" rtl="0" algn="l">
                        <a:spcBef>
                          <a:spcPts val="0"/>
                        </a:spcBef>
                        <a:spcAft>
                          <a:spcPts val="0"/>
                        </a:spcAft>
                        <a:buNone/>
                      </a:pPr>
                      <a:r>
                        <a:rPr lang="en"/>
                        <a:t>127473530</a:t>
                      </a:r>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chr7</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127473530</a:t>
                      </a:r>
                      <a:endParaRPr/>
                    </a:p>
                  </a:txBody>
                  <a:tcPr marT="91425" marB="91425" marR="91425" marL="91425"/>
                </a:tc>
                <a:tc>
                  <a:txBody>
                    <a:bodyPr/>
                    <a:lstStyle/>
                    <a:p>
                      <a:pPr indent="0" lvl="0" marL="0" rtl="0" algn="l">
                        <a:spcBef>
                          <a:spcPts val="0"/>
                        </a:spcBef>
                        <a:spcAft>
                          <a:spcPts val="0"/>
                        </a:spcAft>
                        <a:buNone/>
                      </a:pPr>
                      <a:r>
                        <a:rPr lang="en"/>
                        <a:t>127474697</a:t>
                      </a:r>
                      <a:endParaRPr/>
                    </a:p>
                  </a:txBody>
                  <a:tcPr marT="91425" marB="91425" marR="91425" marL="91425"/>
                </a:tc>
              </a:tr>
            </a:tbl>
          </a:graphicData>
        </a:graphic>
      </p:graphicFrame>
      <p:sp>
        <p:nvSpPr>
          <p:cNvPr id="1564" name="Google Shape;1564;p150"/>
          <p:cNvSpPr/>
          <p:nvPr/>
        </p:nvSpPr>
        <p:spPr>
          <a:xfrm>
            <a:off x="3850450" y="1454625"/>
            <a:ext cx="39840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Start and End of feature. 1-based</a:t>
            </a:r>
            <a:endParaRPr>
              <a:solidFill>
                <a:schemeClr val="lt1"/>
              </a:solidFill>
            </a:endParaRPr>
          </a:p>
        </p:txBody>
      </p:sp>
      <p:sp>
        <p:nvSpPr>
          <p:cNvPr id="1565" name="Google Shape;1565;p150"/>
          <p:cNvSpPr/>
          <p:nvPr/>
        </p:nvSpPr>
        <p:spPr>
          <a:xfrm rot="5930000">
            <a:off x="4720262" y="2256238"/>
            <a:ext cx="1334326" cy="416577"/>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66" name="Google Shape;1566;p150"/>
          <p:cNvSpPr/>
          <p:nvPr/>
        </p:nvSpPr>
        <p:spPr>
          <a:xfrm rot="5201235">
            <a:off x="5416771" y="2256279"/>
            <a:ext cx="1334230" cy="416492"/>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67" name="Google Shape;1567;p150"/>
          <p:cNvSpPr/>
          <p:nvPr/>
        </p:nvSpPr>
        <p:spPr>
          <a:xfrm>
            <a:off x="1823075" y="1720650"/>
            <a:ext cx="5796900" cy="1702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200"/>
              <a:t>NOTE:</a:t>
            </a:r>
            <a:endParaRPr sz="2200"/>
          </a:p>
          <a:p>
            <a:pPr indent="0" lvl="0" marL="0" rtl="0" algn="l">
              <a:spcBef>
                <a:spcPts val="0"/>
              </a:spcBef>
              <a:spcAft>
                <a:spcPts val="0"/>
              </a:spcAft>
              <a:buNone/>
            </a:pPr>
            <a:r>
              <a:t/>
            </a:r>
            <a:endParaRPr sz="2200"/>
          </a:p>
          <a:p>
            <a:pPr indent="0" lvl="0" marL="0" rtl="0" algn="ctr">
              <a:spcBef>
                <a:spcPts val="0"/>
              </a:spcBef>
              <a:spcAft>
                <a:spcPts val="0"/>
              </a:spcAft>
              <a:buNone/>
            </a:pPr>
            <a:r>
              <a:rPr lang="en" sz="2200"/>
              <a:t>A BED can have 9 more for a total of 12 fields. The 9 extra fields are </a:t>
            </a:r>
            <a:r>
              <a:rPr i="1" lang="en" sz="2200"/>
              <a:t>optional</a:t>
            </a:r>
            <a:endParaRPr i="1" sz="2200"/>
          </a:p>
        </p:txBody>
      </p:sp>
    </p:spTree>
  </p:cSld>
  <p:clrMapOvr>
    <a:masterClrMapping/>
  </p:clrMapOvr>
</p:sld>
</file>

<file path=ppt/slides/slide1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1" name="Shape 1571"/>
        <p:cNvGrpSpPr/>
        <p:nvPr/>
      </p:nvGrpSpPr>
      <p:grpSpPr>
        <a:xfrm>
          <a:off x="0" y="0"/>
          <a:ext cx="0" cy="0"/>
          <a:chOff x="0" y="0"/>
          <a:chExt cx="0" cy="0"/>
        </a:xfrm>
      </p:grpSpPr>
      <p:sp>
        <p:nvSpPr>
          <p:cNvPr id="1572" name="Google Shape;1572;p15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Annotation Formats - BED</a:t>
            </a:r>
            <a:endParaRPr/>
          </a:p>
        </p:txBody>
      </p:sp>
      <p:sp>
        <p:nvSpPr>
          <p:cNvPr id="1573" name="Google Shape;1573;p151"/>
          <p:cNvSpPr txBox="1"/>
          <p:nvPr/>
        </p:nvSpPr>
        <p:spPr>
          <a:xfrm>
            <a:off x="1619400" y="1341700"/>
            <a:ext cx="5905200" cy="156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t>chr7	127471196	127472363</a:t>
            </a:r>
            <a:endParaRPr sz="3000"/>
          </a:p>
          <a:p>
            <a:pPr indent="0" lvl="0" marL="0" rtl="0" algn="l">
              <a:spcBef>
                <a:spcPts val="0"/>
              </a:spcBef>
              <a:spcAft>
                <a:spcPts val="0"/>
              </a:spcAft>
              <a:buNone/>
            </a:pPr>
            <a:r>
              <a:rPr lang="en" sz="3000"/>
              <a:t>chr7	127472363	127473530</a:t>
            </a:r>
            <a:endParaRPr sz="3000"/>
          </a:p>
          <a:p>
            <a:pPr indent="0" lvl="0" marL="0" rtl="0" algn="l">
              <a:spcBef>
                <a:spcPts val="0"/>
              </a:spcBef>
              <a:spcAft>
                <a:spcPts val="0"/>
              </a:spcAft>
              <a:buNone/>
            </a:pPr>
            <a:r>
              <a:rPr lang="en" sz="3000"/>
              <a:t>chr7	127473530	127474697</a:t>
            </a:r>
            <a:endParaRPr sz="3000"/>
          </a:p>
        </p:txBody>
      </p:sp>
      <p:graphicFrame>
        <p:nvGraphicFramePr>
          <p:cNvPr id="1574" name="Google Shape;1574;p151"/>
          <p:cNvGraphicFramePr/>
          <p:nvPr/>
        </p:nvGraphicFramePr>
        <p:xfrm>
          <a:off x="271025" y="3354475"/>
          <a:ext cx="3000000" cy="3000000"/>
        </p:xfrm>
        <a:graphic>
          <a:graphicData uri="http://schemas.openxmlformats.org/drawingml/2006/table">
            <a:tbl>
              <a:tblPr>
                <a:noFill/>
                <a:tableStyleId>{0114EE08-D228-4DDB-AFAC-9181D4F78BFE}</a:tableStyleId>
              </a:tblPr>
              <a:tblGrid>
                <a:gridCol w="1166925"/>
                <a:gridCol w="7353675"/>
              </a:tblGrid>
              <a:tr h="440250">
                <a:tc>
                  <a:txBody>
                    <a:bodyPr/>
                    <a:lstStyle/>
                    <a:p>
                      <a:pPr indent="0" lvl="0" marL="0" rtl="0" algn="l">
                        <a:spcBef>
                          <a:spcPts val="0"/>
                        </a:spcBef>
                        <a:spcAft>
                          <a:spcPts val="0"/>
                        </a:spcAft>
                        <a:buNone/>
                      </a:pPr>
                      <a:r>
                        <a:rPr lang="en">
                          <a:solidFill>
                            <a:schemeClr val="lt1"/>
                          </a:solidFill>
                        </a:rPr>
                        <a:t>Extension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*.bed</a:t>
                      </a:r>
                      <a:endParaRPr/>
                    </a:p>
                  </a:txBody>
                  <a:tcPr marT="91425" marB="91425" marR="91425" marL="91425"/>
                </a:tc>
              </a:tr>
              <a:tr h="440250">
                <a:tc>
                  <a:txBody>
                    <a:bodyPr/>
                    <a:lstStyle/>
                    <a:p>
                      <a:pPr indent="0" lvl="0" marL="0" rtl="0" algn="l">
                        <a:spcBef>
                          <a:spcPts val="0"/>
                        </a:spcBef>
                        <a:spcAft>
                          <a:spcPts val="0"/>
                        </a:spcAft>
                        <a:buNone/>
                      </a:pPr>
                      <a:r>
                        <a:rPr lang="en">
                          <a:solidFill>
                            <a:schemeClr val="lt1"/>
                          </a:solidFill>
                        </a:rPr>
                        <a:t>File type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Tab delimited text file</a:t>
                      </a:r>
                      <a:endParaRPr/>
                    </a:p>
                  </a:txBody>
                  <a:tcPr marT="91425" marB="91425" marR="91425" marL="91425"/>
                </a:tc>
              </a:tr>
              <a:tr h="440250">
                <a:tc>
                  <a:txBody>
                    <a:bodyPr/>
                    <a:lstStyle/>
                    <a:p>
                      <a:pPr indent="0" lvl="0" marL="0" rtl="0" algn="l">
                        <a:spcBef>
                          <a:spcPts val="0"/>
                        </a:spcBef>
                        <a:spcAft>
                          <a:spcPts val="0"/>
                        </a:spcAft>
                        <a:buNone/>
                      </a:pPr>
                      <a:r>
                        <a:rPr lang="en">
                          <a:solidFill>
                            <a:schemeClr val="lt1"/>
                          </a:solidFill>
                        </a:rPr>
                        <a:t>Applications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Downstream Analysis (Tertiary Analysis), Visualization</a:t>
                      </a:r>
                      <a:endParaRPr/>
                    </a:p>
                  </a:txBody>
                  <a:tcPr marT="91425" marB="91425" marR="91425" marL="91425"/>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Aside: Single versus Paired end sequencing</a:t>
            </a:r>
            <a:endParaRPr/>
          </a:p>
        </p:txBody>
      </p:sp>
      <p:sp>
        <p:nvSpPr>
          <p:cNvPr id="220" name="Google Shape;220;p26"/>
          <p:cNvSpPr/>
          <p:nvPr/>
        </p:nvSpPr>
        <p:spPr>
          <a:xfrm>
            <a:off x="3008625" y="1635275"/>
            <a:ext cx="2698200" cy="5727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Insert</a:t>
            </a:r>
            <a:endParaRPr b="1" sz="1200">
              <a:solidFill>
                <a:schemeClr val="lt1"/>
              </a:solidFill>
            </a:endParaRPr>
          </a:p>
        </p:txBody>
      </p:sp>
      <p:sp>
        <p:nvSpPr>
          <p:cNvPr id="221" name="Google Shape;221;p26"/>
          <p:cNvSpPr/>
          <p:nvPr/>
        </p:nvSpPr>
        <p:spPr>
          <a:xfrm>
            <a:off x="2266125" y="1677725"/>
            <a:ext cx="742500" cy="4878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222" name="Google Shape;222;p26"/>
          <p:cNvSpPr/>
          <p:nvPr/>
        </p:nvSpPr>
        <p:spPr>
          <a:xfrm>
            <a:off x="2368225" y="1209550"/>
            <a:ext cx="1687500" cy="360900"/>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Sequencing</a:t>
            </a:r>
            <a:endParaRPr/>
          </a:p>
        </p:txBody>
      </p:sp>
      <p:sp>
        <p:nvSpPr>
          <p:cNvPr id="223" name="Google Shape;223;p26"/>
          <p:cNvSpPr txBox="1"/>
          <p:nvPr/>
        </p:nvSpPr>
        <p:spPr>
          <a:xfrm>
            <a:off x="311700" y="1635275"/>
            <a:ext cx="955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Single</a:t>
            </a:r>
            <a:endParaRPr sz="1800">
              <a:solidFill>
                <a:schemeClr val="dk2"/>
              </a:solidFill>
            </a:endParaRPr>
          </a:p>
        </p:txBody>
      </p:sp>
      <p:sp>
        <p:nvSpPr>
          <p:cNvPr id="224" name="Google Shape;224;p26"/>
          <p:cNvSpPr txBox="1"/>
          <p:nvPr/>
        </p:nvSpPr>
        <p:spPr>
          <a:xfrm>
            <a:off x="311700" y="3781300"/>
            <a:ext cx="955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Paired</a:t>
            </a:r>
            <a:endParaRPr sz="1800">
              <a:solidFill>
                <a:schemeClr val="dk2"/>
              </a:solidFill>
            </a:endParaRPr>
          </a:p>
        </p:txBody>
      </p:sp>
      <p:sp>
        <p:nvSpPr>
          <p:cNvPr id="225" name="Google Shape;225;p26"/>
          <p:cNvSpPr/>
          <p:nvPr/>
        </p:nvSpPr>
        <p:spPr>
          <a:xfrm>
            <a:off x="3008625" y="3786263"/>
            <a:ext cx="2698200" cy="5727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Insert</a:t>
            </a:r>
            <a:endParaRPr b="1" sz="1200">
              <a:solidFill>
                <a:schemeClr val="lt1"/>
              </a:solidFill>
            </a:endParaRPr>
          </a:p>
        </p:txBody>
      </p:sp>
      <p:sp>
        <p:nvSpPr>
          <p:cNvPr id="226" name="Google Shape;226;p26"/>
          <p:cNvSpPr/>
          <p:nvPr/>
        </p:nvSpPr>
        <p:spPr>
          <a:xfrm>
            <a:off x="2266125" y="3828713"/>
            <a:ext cx="742500" cy="4878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227" name="Google Shape;227;p26"/>
          <p:cNvSpPr/>
          <p:nvPr/>
        </p:nvSpPr>
        <p:spPr>
          <a:xfrm>
            <a:off x="2368225" y="3360538"/>
            <a:ext cx="1687500" cy="360900"/>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Sequencing</a:t>
            </a:r>
            <a:endParaRPr/>
          </a:p>
        </p:txBody>
      </p:sp>
      <p:sp>
        <p:nvSpPr>
          <p:cNvPr id="228" name="Google Shape;228;p26"/>
          <p:cNvSpPr/>
          <p:nvPr/>
        </p:nvSpPr>
        <p:spPr>
          <a:xfrm>
            <a:off x="5706825" y="3828725"/>
            <a:ext cx="742500" cy="4878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229" name="Google Shape;229;p26"/>
          <p:cNvSpPr/>
          <p:nvPr/>
        </p:nvSpPr>
        <p:spPr>
          <a:xfrm rot="10800000">
            <a:off x="4751800" y="4358975"/>
            <a:ext cx="1687500" cy="360900"/>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0" name="Google Shape;230;p26"/>
          <p:cNvSpPr/>
          <p:nvPr/>
        </p:nvSpPr>
        <p:spPr>
          <a:xfrm>
            <a:off x="3109950" y="2287125"/>
            <a:ext cx="742500" cy="3609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Insert sequenced</a:t>
            </a:r>
            <a:endParaRPr sz="900"/>
          </a:p>
        </p:txBody>
      </p:sp>
      <p:sp>
        <p:nvSpPr>
          <p:cNvPr id="231" name="Google Shape;231;p26"/>
          <p:cNvSpPr/>
          <p:nvPr/>
        </p:nvSpPr>
        <p:spPr>
          <a:xfrm>
            <a:off x="3109950" y="4423800"/>
            <a:ext cx="742500" cy="2961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Insert sequenced</a:t>
            </a:r>
            <a:endParaRPr sz="900"/>
          </a:p>
        </p:txBody>
      </p:sp>
      <p:sp>
        <p:nvSpPr>
          <p:cNvPr id="232" name="Google Shape;232;p26"/>
          <p:cNvSpPr/>
          <p:nvPr/>
        </p:nvSpPr>
        <p:spPr>
          <a:xfrm>
            <a:off x="4848725" y="3360550"/>
            <a:ext cx="802800" cy="3609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Insert sequenced</a:t>
            </a:r>
            <a:endParaRPr sz="900"/>
          </a:p>
        </p:txBody>
      </p:sp>
    </p:spTree>
  </p:cSld>
  <p:clrMapOvr>
    <a:masterClrMapping/>
  </p:clrMapOvr>
</p:sld>
</file>

<file path=ppt/slides/slide1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8" name="Shape 1578"/>
        <p:cNvGrpSpPr/>
        <p:nvPr/>
      </p:nvGrpSpPr>
      <p:grpSpPr>
        <a:xfrm>
          <a:off x="0" y="0"/>
          <a:ext cx="0" cy="0"/>
          <a:chOff x="0" y="0"/>
          <a:chExt cx="0" cy="0"/>
        </a:xfrm>
      </p:grpSpPr>
      <p:sp>
        <p:nvSpPr>
          <p:cNvPr id="1579" name="Google Shape;1579;p152"/>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Summary</a:t>
            </a:r>
            <a:endParaRPr/>
          </a:p>
        </p:txBody>
      </p:sp>
    </p:spTree>
  </p:cSld>
  <p:clrMapOvr>
    <a:masterClrMapping/>
  </p:clrMapOvr>
</p:sld>
</file>

<file path=ppt/slides/slide1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3" name="Shape 1583"/>
        <p:cNvGrpSpPr/>
        <p:nvPr/>
      </p:nvGrpSpPr>
      <p:grpSpPr>
        <a:xfrm>
          <a:off x="0" y="0"/>
          <a:ext cx="0" cy="0"/>
          <a:chOff x="0" y="0"/>
          <a:chExt cx="0" cy="0"/>
        </a:xfrm>
      </p:grpSpPr>
      <p:pic>
        <p:nvPicPr>
          <p:cNvPr id="1584" name="Google Shape;1584;p153"/>
          <p:cNvPicPr preferRelativeResize="0"/>
          <p:nvPr/>
        </p:nvPicPr>
        <p:blipFill rotWithShape="1">
          <a:blip r:embed="rId3">
            <a:alphaModFix/>
          </a:blip>
          <a:srcRect b="0" l="9636" r="42916" t="6976"/>
          <a:stretch/>
        </p:blipFill>
        <p:spPr>
          <a:xfrm>
            <a:off x="2639775" y="1343325"/>
            <a:ext cx="2830302" cy="3647776"/>
          </a:xfrm>
          <a:prstGeom prst="rect">
            <a:avLst/>
          </a:prstGeom>
          <a:noFill/>
          <a:ln>
            <a:noFill/>
          </a:ln>
        </p:spPr>
      </p:pic>
      <p:sp>
        <p:nvSpPr>
          <p:cNvPr id="1585" name="Google Shape;1585;p153"/>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There’s A LOT of DATA!</a:t>
            </a:r>
            <a:endParaRPr/>
          </a:p>
        </p:txBody>
      </p:sp>
      <p:pic>
        <p:nvPicPr>
          <p:cNvPr id="1586" name="Google Shape;1586;p153"/>
          <p:cNvPicPr preferRelativeResize="0"/>
          <p:nvPr/>
        </p:nvPicPr>
        <p:blipFill rotWithShape="1">
          <a:blip r:embed="rId4">
            <a:alphaModFix/>
          </a:blip>
          <a:srcRect b="0" l="0" r="56349" t="0"/>
          <a:stretch/>
        </p:blipFill>
        <p:spPr>
          <a:xfrm rot="-399549">
            <a:off x="7136002" y="2066501"/>
            <a:ext cx="935751" cy="2469949"/>
          </a:xfrm>
          <a:prstGeom prst="rect">
            <a:avLst/>
          </a:prstGeom>
          <a:noFill/>
          <a:ln>
            <a:noFill/>
          </a:ln>
        </p:spPr>
      </p:pic>
      <p:pic>
        <p:nvPicPr>
          <p:cNvPr id="1587" name="Google Shape;1587;p153"/>
          <p:cNvPicPr preferRelativeResize="0"/>
          <p:nvPr/>
        </p:nvPicPr>
        <p:blipFill rotWithShape="1">
          <a:blip r:embed="rId4">
            <a:alphaModFix/>
          </a:blip>
          <a:srcRect b="0" l="0" r="56349" t="0"/>
          <a:stretch/>
        </p:blipFill>
        <p:spPr>
          <a:xfrm rot="1983701">
            <a:off x="615477" y="1206551"/>
            <a:ext cx="935752" cy="2469949"/>
          </a:xfrm>
          <a:prstGeom prst="rect">
            <a:avLst/>
          </a:prstGeom>
          <a:noFill/>
          <a:ln>
            <a:noFill/>
          </a:ln>
        </p:spPr>
      </p:pic>
      <p:pic>
        <p:nvPicPr>
          <p:cNvPr id="1588" name="Google Shape;1588;p153"/>
          <p:cNvPicPr preferRelativeResize="0"/>
          <p:nvPr/>
        </p:nvPicPr>
        <p:blipFill>
          <a:blip r:embed="rId5">
            <a:alphaModFix/>
          </a:blip>
          <a:stretch>
            <a:fillRect/>
          </a:stretch>
        </p:blipFill>
        <p:spPr>
          <a:xfrm>
            <a:off x="5407075" y="1380575"/>
            <a:ext cx="1740400" cy="1740400"/>
          </a:xfrm>
          <a:prstGeom prst="rect">
            <a:avLst/>
          </a:prstGeom>
          <a:noFill/>
          <a:ln>
            <a:noFill/>
          </a:ln>
        </p:spPr>
      </p:pic>
      <p:pic>
        <p:nvPicPr>
          <p:cNvPr id="1589" name="Google Shape;1589;p153"/>
          <p:cNvPicPr preferRelativeResize="0"/>
          <p:nvPr/>
        </p:nvPicPr>
        <p:blipFill>
          <a:blip r:embed="rId6">
            <a:alphaModFix/>
          </a:blip>
          <a:stretch>
            <a:fillRect/>
          </a:stretch>
        </p:blipFill>
        <p:spPr>
          <a:xfrm rot="1916429">
            <a:off x="818187" y="3103565"/>
            <a:ext cx="2898154" cy="952119"/>
          </a:xfrm>
          <a:prstGeom prst="rect">
            <a:avLst/>
          </a:prstGeom>
          <a:noFill/>
          <a:ln>
            <a:noFill/>
          </a:ln>
        </p:spPr>
      </p:pic>
      <p:sp>
        <p:nvSpPr>
          <p:cNvPr id="1590" name="Google Shape;1590;p153"/>
          <p:cNvSpPr txBox="1"/>
          <p:nvPr/>
        </p:nvSpPr>
        <p:spPr>
          <a:xfrm rot="3482034">
            <a:off x="1563331" y="2583234"/>
            <a:ext cx="3988158" cy="831091"/>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600">
                <a:solidFill>
                  <a:schemeClr val="dk1"/>
                </a:solidFill>
              </a:rPr>
              <a:t>@NS500602:506:H2HKGBGX5:3:11401:17453:1112 2:N:0:GAGTGG</a:t>
            </a:r>
            <a:endParaRPr sz="600">
              <a:solidFill>
                <a:schemeClr val="dk1"/>
              </a:solidFill>
            </a:endParaRPr>
          </a:p>
          <a:p>
            <a:pPr indent="0" lvl="0" marL="0" rtl="0" algn="l">
              <a:spcBef>
                <a:spcPts val="0"/>
              </a:spcBef>
              <a:spcAft>
                <a:spcPts val="0"/>
              </a:spcAft>
              <a:buNone/>
            </a:pPr>
            <a:r>
              <a:rPr lang="en" sz="600">
                <a:solidFill>
                  <a:schemeClr val="dk1"/>
                </a:solidFill>
              </a:rPr>
              <a:t>GAGATTGCGAGAGTGCTTGCTAGTGACTCCTTGCAGCATGCTCTATTTT</a:t>
            </a:r>
            <a:endParaRPr sz="600">
              <a:solidFill>
                <a:schemeClr val="dk1"/>
              </a:solidFill>
            </a:endParaRPr>
          </a:p>
          <a:p>
            <a:pPr indent="0" lvl="0" marL="0" rtl="0" algn="l">
              <a:spcBef>
                <a:spcPts val="0"/>
              </a:spcBef>
              <a:spcAft>
                <a:spcPts val="0"/>
              </a:spcAft>
              <a:buNone/>
            </a:pPr>
            <a:r>
              <a:rPr lang="en" sz="600">
                <a:solidFill>
                  <a:schemeClr val="dk1"/>
                </a:solidFill>
              </a:rPr>
              <a:t>+</a:t>
            </a:r>
            <a:endParaRPr sz="600">
              <a:solidFill>
                <a:schemeClr val="dk1"/>
              </a:solidFill>
            </a:endParaRPr>
          </a:p>
          <a:p>
            <a:pPr indent="0" lvl="0" marL="0" rtl="0" algn="l">
              <a:spcBef>
                <a:spcPts val="0"/>
              </a:spcBef>
              <a:spcAft>
                <a:spcPts val="0"/>
              </a:spcAft>
              <a:buNone/>
            </a:pPr>
            <a:r>
              <a:rPr lang="en" sz="600">
                <a:solidFill>
                  <a:schemeClr val="dk1"/>
                </a:solidFill>
              </a:rPr>
              <a:t>AAAAAEEEEEEEEEA/EEA&lt;EA&lt;A/EE66/EEEEEAEEEEEEEAEEE/&lt;</a:t>
            </a:r>
            <a:endParaRPr sz="600">
              <a:solidFill>
                <a:schemeClr val="dk1"/>
              </a:solidFill>
            </a:endParaRPr>
          </a:p>
          <a:p>
            <a:pPr indent="0" lvl="0" marL="0" rtl="0" algn="l">
              <a:spcBef>
                <a:spcPts val="0"/>
              </a:spcBef>
              <a:spcAft>
                <a:spcPts val="0"/>
              </a:spcAft>
              <a:buNone/>
            </a:pPr>
            <a:r>
              <a:rPr lang="en" sz="600">
                <a:solidFill>
                  <a:schemeClr val="dk1"/>
                </a:solidFill>
              </a:rPr>
              <a:t>.</a:t>
            </a:r>
            <a:endParaRPr sz="600">
              <a:solidFill>
                <a:schemeClr val="dk1"/>
              </a:solidFill>
            </a:endParaRPr>
          </a:p>
          <a:p>
            <a:pPr indent="0" lvl="0" marL="0" rtl="0" algn="l">
              <a:spcBef>
                <a:spcPts val="0"/>
              </a:spcBef>
              <a:spcAft>
                <a:spcPts val="0"/>
              </a:spcAft>
              <a:buNone/>
            </a:pPr>
            <a:r>
              <a:rPr lang="en" sz="600">
                <a:solidFill>
                  <a:schemeClr val="dk1"/>
                </a:solidFill>
              </a:rPr>
              <a:t>.</a:t>
            </a:r>
            <a:endParaRPr sz="600">
              <a:solidFill>
                <a:schemeClr val="dk1"/>
              </a:solidFill>
            </a:endParaRPr>
          </a:p>
          <a:p>
            <a:pPr indent="0" lvl="0" marL="0" rtl="0" algn="l">
              <a:spcBef>
                <a:spcPts val="0"/>
              </a:spcBef>
              <a:spcAft>
                <a:spcPts val="0"/>
              </a:spcAft>
              <a:buNone/>
            </a:pPr>
            <a:r>
              <a:rPr lang="en" sz="600">
                <a:solidFill>
                  <a:schemeClr val="dk1"/>
                </a:solidFill>
              </a:rPr>
              <a:t>.</a:t>
            </a:r>
            <a:endParaRPr sz="600">
              <a:solidFill>
                <a:schemeClr val="dk1"/>
              </a:solidFill>
            </a:endParaRPr>
          </a:p>
        </p:txBody>
      </p:sp>
    </p:spTree>
  </p:cSld>
  <p:clrMapOvr>
    <a:masterClrMapping/>
  </p:clrMapOvr>
</p:sld>
</file>

<file path=ppt/slides/slide1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4" name="Shape 1594"/>
        <p:cNvGrpSpPr/>
        <p:nvPr/>
      </p:nvGrpSpPr>
      <p:grpSpPr>
        <a:xfrm>
          <a:off x="0" y="0"/>
          <a:ext cx="0" cy="0"/>
          <a:chOff x="0" y="0"/>
          <a:chExt cx="0" cy="0"/>
        </a:xfrm>
      </p:grpSpPr>
      <p:pic>
        <p:nvPicPr>
          <p:cNvPr id="1595" name="Google Shape;1595;p154"/>
          <p:cNvPicPr preferRelativeResize="0"/>
          <p:nvPr/>
        </p:nvPicPr>
        <p:blipFill>
          <a:blip r:embed="rId3">
            <a:alphaModFix/>
          </a:blip>
          <a:stretch>
            <a:fillRect/>
          </a:stretch>
        </p:blipFill>
        <p:spPr>
          <a:xfrm>
            <a:off x="5550775" y="2766475"/>
            <a:ext cx="3593224" cy="1990226"/>
          </a:xfrm>
          <a:prstGeom prst="rect">
            <a:avLst/>
          </a:prstGeom>
          <a:noFill/>
          <a:ln>
            <a:noFill/>
          </a:ln>
        </p:spPr>
      </p:pic>
      <p:sp>
        <p:nvSpPr>
          <p:cNvPr id="1596" name="Google Shape;1596;p15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Don’t worry - YOU GOT THIS!</a:t>
            </a:r>
            <a:endParaRPr/>
          </a:p>
        </p:txBody>
      </p:sp>
      <p:sp>
        <p:nvSpPr>
          <p:cNvPr id="1597" name="Google Shape;1597;p15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400050" lvl="0" marL="457200" rtl="0" algn="l">
              <a:spcBef>
                <a:spcPts val="0"/>
              </a:spcBef>
              <a:spcAft>
                <a:spcPts val="0"/>
              </a:spcAft>
              <a:buSzPts val="2700"/>
              <a:buAutoNum type="arabicPeriod"/>
            </a:pPr>
            <a:r>
              <a:rPr lang="en" sz="2700"/>
              <a:t>Tackle Data as you encounter it</a:t>
            </a:r>
            <a:endParaRPr sz="2700"/>
          </a:p>
          <a:p>
            <a:pPr indent="-400050" lvl="0" marL="457200" rtl="0" algn="l">
              <a:spcBef>
                <a:spcPts val="0"/>
              </a:spcBef>
              <a:spcAft>
                <a:spcPts val="0"/>
              </a:spcAft>
              <a:buSzPts val="2700"/>
              <a:buAutoNum type="arabicPeriod"/>
            </a:pPr>
            <a:r>
              <a:rPr lang="en" sz="2700"/>
              <a:t>Read the Specification sections you need</a:t>
            </a:r>
            <a:endParaRPr sz="2700"/>
          </a:p>
          <a:p>
            <a:pPr indent="-400050" lvl="0" marL="457200" rtl="0" algn="l">
              <a:spcBef>
                <a:spcPts val="0"/>
              </a:spcBef>
              <a:spcAft>
                <a:spcPts val="0"/>
              </a:spcAft>
              <a:buSzPts val="2700"/>
              <a:buAutoNum type="arabicPeriod"/>
            </a:pPr>
            <a:r>
              <a:rPr lang="en" sz="2700"/>
              <a:t>Get hands on</a:t>
            </a:r>
            <a:endParaRPr sz="2700"/>
          </a:p>
          <a:p>
            <a:pPr indent="-400050" lvl="0" marL="457200" rtl="0" algn="l">
              <a:spcBef>
                <a:spcPts val="0"/>
              </a:spcBef>
              <a:spcAft>
                <a:spcPts val="0"/>
              </a:spcAft>
              <a:buSzPts val="2700"/>
              <a:buAutoNum type="arabicPeriod"/>
            </a:pPr>
            <a:r>
              <a:rPr lang="en" sz="2700"/>
              <a:t>Re-</a:t>
            </a:r>
            <a:r>
              <a:rPr lang="en" sz="2700"/>
              <a:t>Read the Specification sections you need</a:t>
            </a:r>
            <a:endParaRPr sz="2700"/>
          </a:p>
          <a:p>
            <a:pPr indent="-400050" lvl="0" marL="457200" rtl="0" algn="l">
              <a:spcBef>
                <a:spcPts val="0"/>
              </a:spcBef>
              <a:spcAft>
                <a:spcPts val="0"/>
              </a:spcAft>
              <a:buSzPts val="2700"/>
              <a:buAutoNum type="arabicPeriod"/>
            </a:pPr>
            <a:r>
              <a:rPr lang="en" sz="2700"/>
              <a:t>Repeat</a:t>
            </a:r>
            <a:endParaRPr sz="2700"/>
          </a:p>
        </p:txBody>
      </p:sp>
    </p:spTree>
  </p:cSld>
  <p:clrMapOvr>
    <a:masterClrMapping/>
  </p:clrMapOvr>
</p:sld>
</file>

<file path=ppt/slides/slide1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1" name="Shape 1601"/>
        <p:cNvGrpSpPr/>
        <p:nvPr/>
      </p:nvGrpSpPr>
      <p:grpSpPr>
        <a:xfrm>
          <a:off x="0" y="0"/>
          <a:ext cx="0" cy="0"/>
          <a:chOff x="0" y="0"/>
          <a:chExt cx="0" cy="0"/>
        </a:xfrm>
      </p:grpSpPr>
      <p:sp>
        <p:nvSpPr>
          <p:cNvPr id="1602" name="Google Shape;1602;p15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THANK YOU!</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Aside: Single-end Alignment</a:t>
            </a:r>
            <a:endParaRPr/>
          </a:p>
        </p:txBody>
      </p:sp>
      <p:sp>
        <p:nvSpPr>
          <p:cNvPr id="238" name="Google Shape;238;p27"/>
          <p:cNvSpPr/>
          <p:nvPr/>
        </p:nvSpPr>
        <p:spPr>
          <a:xfrm>
            <a:off x="2074275" y="1443450"/>
            <a:ext cx="3867600" cy="5727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Insert</a:t>
            </a:r>
            <a:endParaRPr b="1" sz="1200">
              <a:solidFill>
                <a:schemeClr val="lt1"/>
              </a:solidFill>
            </a:endParaRPr>
          </a:p>
        </p:txBody>
      </p:sp>
      <p:sp>
        <p:nvSpPr>
          <p:cNvPr id="239" name="Google Shape;239;p27"/>
          <p:cNvSpPr/>
          <p:nvPr/>
        </p:nvSpPr>
        <p:spPr>
          <a:xfrm>
            <a:off x="1331775" y="1485888"/>
            <a:ext cx="742500" cy="4878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240" name="Google Shape;240;p27"/>
          <p:cNvSpPr/>
          <p:nvPr/>
        </p:nvSpPr>
        <p:spPr>
          <a:xfrm>
            <a:off x="1433875" y="1017713"/>
            <a:ext cx="1687500" cy="360900"/>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Sequencing</a:t>
            </a:r>
            <a:endParaRPr/>
          </a:p>
        </p:txBody>
      </p:sp>
      <p:sp>
        <p:nvSpPr>
          <p:cNvPr id="241" name="Google Shape;241;p27"/>
          <p:cNvSpPr txBox="1"/>
          <p:nvPr/>
        </p:nvSpPr>
        <p:spPr>
          <a:xfrm>
            <a:off x="311700" y="1506100"/>
            <a:ext cx="955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Single</a:t>
            </a:r>
            <a:endParaRPr sz="1800">
              <a:solidFill>
                <a:schemeClr val="dk2"/>
              </a:solidFill>
            </a:endParaRPr>
          </a:p>
        </p:txBody>
      </p:sp>
      <p:sp>
        <p:nvSpPr>
          <p:cNvPr id="242" name="Google Shape;242;p27"/>
          <p:cNvSpPr/>
          <p:nvPr/>
        </p:nvSpPr>
        <p:spPr>
          <a:xfrm>
            <a:off x="2175600" y="2095300"/>
            <a:ext cx="1738800" cy="3609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Insert sequenced</a:t>
            </a:r>
            <a:endParaRPr sz="900"/>
          </a:p>
        </p:txBody>
      </p:sp>
      <p:sp>
        <p:nvSpPr>
          <p:cNvPr id="243" name="Google Shape;243;p27"/>
          <p:cNvSpPr/>
          <p:nvPr/>
        </p:nvSpPr>
        <p:spPr>
          <a:xfrm>
            <a:off x="2074275" y="3615775"/>
            <a:ext cx="18402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Insert sequenced</a:t>
            </a:r>
            <a:endParaRPr sz="900"/>
          </a:p>
        </p:txBody>
      </p:sp>
      <p:sp>
        <p:nvSpPr>
          <p:cNvPr id="244" name="Google Shape;244;p27"/>
          <p:cNvSpPr/>
          <p:nvPr/>
        </p:nvSpPr>
        <p:spPr>
          <a:xfrm>
            <a:off x="435425" y="3894075"/>
            <a:ext cx="7375200" cy="1830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Reference</a:t>
            </a:r>
            <a:endParaRPr>
              <a:solidFill>
                <a:schemeClr val="lt1"/>
              </a:solidFill>
            </a:endParaRPr>
          </a:p>
        </p:txBody>
      </p:sp>
      <p:sp>
        <p:nvSpPr>
          <p:cNvPr id="245" name="Google Shape;245;p27"/>
          <p:cNvSpPr/>
          <p:nvPr/>
        </p:nvSpPr>
        <p:spPr>
          <a:xfrm>
            <a:off x="3982350" y="2503725"/>
            <a:ext cx="299400" cy="9321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6" name="Google Shape;246;p27"/>
          <p:cNvSpPr txBox="1"/>
          <p:nvPr/>
        </p:nvSpPr>
        <p:spPr>
          <a:xfrm>
            <a:off x="4281750" y="2724250"/>
            <a:ext cx="1279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Alignment</a:t>
            </a:r>
            <a:endParaRPr sz="1800">
              <a:solidFill>
                <a:schemeClr val="dk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Aside: Paired-end Alignment (no overlap)</a:t>
            </a:r>
            <a:endParaRPr/>
          </a:p>
        </p:txBody>
      </p:sp>
      <p:sp>
        <p:nvSpPr>
          <p:cNvPr id="252" name="Google Shape;252;p28"/>
          <p:cNvSpPr/>
          <p:nvPr/>
        </p:nvSpPr>
        <p:spPr>
          <a:xfrm>
            <a:off x="3982350" y="2503725"/>
            <a:ext cx="299400" cy="9321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3" name="Google Shape;253;p28"/>
          <p:cNvSpPr txBox="1"/>
          <p:nvPr/>
        </p:nvSpPr>
        <p:spPr>
          <a:xfrm>
            <a:off x="4281750" y="2724250"/>
            <a:ext cx="1279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Alignment</a:t>
            </a:r>
            <a:endParaRPr sz="1800">
              <a:solidFill>
                <a:schemeClr val="dk2"/>
              </a:solidFill>
            </a:endParaRPr>
          </a:p>
        </p:txBody>
      </p:sp>
      <p:sp>
        <p:nvSpPr>
          <p:cNvPr id="254" name="Google Shape;254;p28"/>
          <p:cNvSpPr txBox="1"/>
          <p:nvPr/>
        </p:nvSpPr>
        <p:spPr>
          <a:xfrm>
            <a:off x="435425" y="1438475"/>
            <a:ext cx="955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Paired</a:t>
            </a:r>
            <a:endParaRPr sz="1800">
              <a:solidFill>
                <a:schemeClr val="dk2"/>
              </a:solidFill>
            </a:endParaRPr>
          </a:p>
        </p:txBody>
      </p:sp>
      <p:sp>
        <p:nvSpPr>
          <p:cNvPr id="255" name="Google Shape;255;p28"/>
          <p:cNvSpPr/>
          <p:nvPr/>
        </p:nvSpPr>
        <p:spPr>
          <a:xfrm>
            <a:off x="2217950" y="1443450"/>
            <a:ext cx="4631700" cy="5727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Insert</a:t>
            </a:r>
            <a:endParaRPr b="1" sz="1200">
              <a:solidFill>
                <a:schemeClr val="lt1"/>
              </a:solidFill>
            </a:endParaRPr>
          </a:p>
        </p:txBody>
      </p:sp>
      <p:sp>
        <p:nvSpPr>
          <p:cNvPr id="256" name="Google Shape;256;p28"/>
          <p:cNvSpPr/>
          <p:nvPr/>
        </p:nvSpPr>
        <p:spPr>
          <a:xfrm>
            <a:off x="1475450" y="1485888"/>
            <a:ext cx="742500" cy="4878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257" name="Google Shape;257;p28"/>
          <p:cNvSpPr/>
          <p:nvPr/>
        </p:nvSpPr>
        <p:spPr>
          <a:xfrm>
            <a:off x="1577550" y="1017713"/>
            <a:ext cx="1687500" cy="360900"/>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Sequencing</a:t>
            </a:r>
            <a:endParaRPr/>
          </a:p>
        </p:txBody>
      </p:sp>
      <p:sp>
        <p:nvSpPr>
          <p:cNvPr id="258" name="Google Shape;258;p28"/>
          <p:cNvSpPr/>
          <p:nvPr/>
        </p:nvSpPr>
        <p:spPr>
          <a:xfrm>
            <a:off x="6849600" y="1485900"/>
            <a:ext cx="742500" cy="4878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259" name="Google Shape;259;p28"/>
          <p:cNvSpPr/>
          <p:nvPr/>
        </p:nvSpPr>
        <p:spPr>
          <a:xfrm rot="10800000">
            <a:off x="3961125" y="2016150"/>
            <a:ext cx="1687500" cy="360900"/>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0" name="Google Shape;260;p28"/>
          <p:cNvSpPr/>
          <p:nvPr/>
        </p:nvSpPr>
        <p:spPr>
          <a:xfrm>
            <a:off x="2217950" y="2080975"/>
            <a:ext cx="1156800" cy="2961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Insert sequenced</a:t>
            </a:r>
            <a:endParaRPr sz="900"/>
          </a:p>
        </p:txBody>
      </p:sp>
      <p:sp>
        <p:nvSpPr>
          <p:cNvPr id="261" name="Google Shape;261;p28"/>
          <p:cNvSpPr/>
          <p:nvPr/>
        </p:nvSpPr>
        <p:spPr>
          <a:xfrm>
            <a:off x="4857300" y="1050150"/>
            <a:ext cx="1992300" cy="3609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Insert sequenced</a:t>
            </a:r>
            <a:endParaRPr sz="900"/>
          </a:p>
        </p:txBody>
      </p:sp>
      <p:sp>
        <p:nvSpPr>
          <p:cNvPr id="262" name="Google Shape;262;p28"/>
          <p:cNvSpPr/>
          <p:nvPr/>
        </p:nvSpPr>
        <p:spPr>
          <a:xfrm>
            <a:off x="2054525" y="4059850"/>
            <a:ext cx="11568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Insert sequenced</a:t>
            </a:r>
            <a:endParaRPr sz="900"/>
          </a:p>
        </p:txBody>
      </p:sp>
      <p:sp>
        <p:nvSpPr>
          <p:cNvPr id="263" name="Google Shape;263;p28"/>
          <p:cNvSpPr/>
          <p:nvPr/>
        </p:nvSpPr>
        <p:spPr>
          <a:xfrm>
            <a:off x="4857300" y="4126300"/>
            <a:ext cx="19923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Insert sequenced</a:t>
            </a:r>
            <a:endParaRPr sz="900"/>
          </a:p>
        </p:txBody>
      </p:sp>
      <p:sp>
        <p:nvSpPr>
          <p:cNvPr id="264" name="Google Shape;264;p28"/>
          <p:cNvSpPr/>
          <p:nvPr/>
        </p:nvSpPr>
        <p:spPr>
          <a:xfrm>
            <a:off x="1390925" y="3876850"/>
            <a:ext cx="5580600" cy="1830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Reference</a:t>
            </a:r>
            <a:endParaRPr>
              <a:solidFill>
                <a:schemeClr val="lt1"/>
              </a:solidFill>
            </a:endParaRPr>
          </a:p>
        </p:txBody>
      </p:sp>
      <p:sp>
        <p:nvSpPr>
          <p:cNvPr id="265" name="Google Shape;265;p28"/>
          <p:cNvSpPr/>
          <p:nvPr/>
        </p:nvSpPr>
        <p:spPr>
          <a:xfrm>
            <a:off x="3211275" y="3599800"/>
            <a:ext cx="1646100" cy="7014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6" name="Google Shape;266;p28"/>
          <p:cNvSpPr/>
          <p:nvPr/>
        </p:nvSpPr>
        <p:spPr>
          <a:xfrm>
            <a:off x="3271625" y="4153000"/>
            <a:ext cx="1484100" cy="3099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t>Structural info.</a:t>
            </a:r>
            <a:endParaRPr sz="13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Aside: Paired-end Alignment (w/ overlap)</a:t>
            </a:r>
            <a:endParaRPr/>
          </a:p>
        </p:txBody>
      </p:sp>
      <p:sp>
        <p:nvSpPr>
          <p:cNvPr id="272" name="Google Shape;272;p29"/>
          <p:cNvSpPr/>
          <p:nvPr/>
        </p:nvSpPr>
        <p:spPr>
          <a:xfrm>
            <a:off x="3982350" y="2503725"/>
            <a:ext cx="299400" cy="9321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3" name="Google Shape;273;p29"/>
          <p:cNvSpPr txBox="1"/>
          <p:nvPr/>
        </p:nvSpPr>
        <p:spPr>
          <a:xfrm>
            <a:off x="4281750" y="2724250"/>
            <a:ext cx="1279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Alignment</a:t>
            </a:r>
            <a:endParaRPr sz="1800">
              <a:solidFill>
                <a:schemeClr val="dk2"/>
              </a:solidFill>
            </a:endParaRPr>
          </a:p>
        </p:txBody>
      </p:sp>
      <p:sp>
        <p:nvSpPr>
          <p:cNvPr id="274" name="Google Shape;274;p29"/>
          <p:cNvSpPr txBox="1"/>
          <p:nvPr/>
        </p:nvSpPr>
        <p:spPr>
          <a:xfrm>
            <a:off x="435425" y="1438475"/>
            <a:ext cx="955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Paired</a:t>
            </a:r>
            <a:endParaRPr sz="1800">
              <a:solidFill>
                <a:schemeClr val="dk2"/>
              </a:solidFill>
            </a:endParaRPr>
          </a:p>
        </p:txBody>
      </p:sp>
      <p:sp>
        <p:nvSpPr>
          <p:cNvPr id="275" name="Google Shape;275;p29"/>
          <p:cNvSpPr/>
          <p:nvPr/>
        </p:nvSpPr>
        <p:spPr>
          <a:xfrm>
            <a:off x="2217950" y="1443450"/>
            <a:ext cx="4631700" cy="5727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Insert</a:t>
            </a:r>
            <a:endParaRPr b="1" sz="1200">
              <a:solidFill>
                <a:schemeClr val="lt1"/>
              </a:solidFill>
            </a:endParaRPr>
          </a:p>
        </p:txBody>
      </p:sp>
      <p:sp>
        <p:nvSpPr>
          <p:cNvPr id="276" name="Google Shape;276;p29"/>
          <p:cNvSpPr/>
          <p:nvPr/>
        </p:nvSpPr>
        <p:spPr>
          <a:xfrm>
            <a:off x="1475450" y="1485888"/>
            <a:ext cx="742500" cy="4878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277" name="Google Shape;277;p29"/>
          <p:cNvSpPr/>
          <p:nvPr/>
        </p:nvSpPr>
        <p:spPr>
          <a:xfrm>
            <a:off x="1305400" y="1017713"/>
            <a:ext cx="1687500" cy="360900"/>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Sequencing</a:t>
            </a:r>
            <a:endParaRPr/>
          </a:p>
        </p:txBody>
      </p:sp>
      <p:sp>
        <p:nvSpPr>
          <p:cNvPr id="278" name="Google Shape;278;p29"/>
          <p:cNvSpPr/>
          <p:nvPr/>
        </p:nvSpPr>
        <p:spPr>
          <a:xfrm>
            <a:off x="6849600" y="1485900"/>
            <a:ext cx="742500" cy="4878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279" name="Google Shape;279;p29"/>
          <p:cNvSpPr/>
          <p:nvPr/>
        </p:nvSpPr>
        <p:spPr>
          <a:xfrm rot="10800000">
            <a:off x="5270500" y="2302688"/>
            <a:ext cx="1687500" cy="290700"/>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0" name="Google Shape;280;p29"/>
          <p:cNvSpPr/>
          <p:nvPr/>
        </p:nvSpPr>
        <p:spPr>
          <a:xfrm>
            <a:off x="2217950" y="2080975"/>
            <a:ext cx="26715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Insert sequenced</a:t>
            </a:r>
            <a:endParaRPr sz="900"/>
          </a:p>
        </p:txBody>
      </p:sp>
      <p:sp>
        <p:nvSpPr>
          <p:cNvPr id="281" name="Google Shape;281;p29"/>
          <p:cNvSpPr/>
          <p:nvPr/>
        </p:nvSpPr>
        <p:spPr>
          <a:xfrm>
            <a:off x="3891550" y="1228050"/>
            <a:ext cx="29580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Insert sequenced</a:t>
            </a:r>
            <a:endParaRPr sz="900"/>
          </a:p>
        </p:txBody>
      </p:sp>
      <p:sp>
        <p:nvSpPr>
          <p:cNvPr id="282" name="Google Shape;282;p29"/>
          <p:cNvSpPr/>
          <p:nvPr/>
        </p:nvSpPr>
        <p:spPr>
          <a:xfrm>
            <a:off x="2164075" y="4079350"/>
            <a:ext cx="26715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Insert sequenced</a:t>
            </a:r>
            <a:endParaRPr sz="900"/>
          </a:p>
        </p:txBody>
      </p:sp>
      <p:sp>
        <p:nvSpPr>
          <p:cNvPr id="283" name="Google Shape;283;p29"/>
          <p:cNvSpPr/>
          <p:nvPr/>
        </p:nvSpPr>
        <p:spPr>
          <a:xfrm>
            <a:off x="3829950" y="3642400"/>
            <a:ext cx="37836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Insert sequenced</a:t>
            </a:r>
            <a:endParaRPr sz="900"/>
          </a:p>
        </p:txBody>
      </p:sp>
      <p:sp>
        <p:nvSpPr>
          <p:cNvPr id="284" name="Google Shape;284;p29"/>
          <p:cNvSpPr/>
          <p:nvPr/>
        </p:nvSpPr>
        <p:spPr>
          <a:xfrm>
            <a:off x="3829950" y="3561225"/>
            <a:ext cx="907200" cy="9963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5" name="Google Shape;285;p29"/>
          <p:cNvSpPr/>
          <p:nvPr/>
        </p:nvSpPr>
        <p:spPr>
          <a:xfrm>
            <a:off x="2702225" y="4281850"/>
            <a:ext cx="2958000" cy="4155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t>Structural info.</a:t>
            </a:r>
            <a:br>
              <a:rPr lang="en" sz="1300"/>
            </a:br>
            <a:r>
              <a:rPr lang="en" sz="1300"/>
              <a:t>High confidence alignments</a:t>
            </a:r>
            <a:endParaRPr sz="1300"/>
          </a:p>
        </p:txBody>
      </p:sp>
      <p:sp>
        <p:nvSpPr>
          <p:cNvPr id="286" name="Google Shape;286;p29"/>
          <p:cNvSpPr/>
          <p:nvPr/>
        </p:nvSpPr>
        <p:spPr>
          <a:xfrm>
            <a:off x="1390925" y="3876850"/>
            <a:ext cx="5580600" cy="1830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Reference</a:t>
            </a:r>
            <a:endParaRPr>
              <a:solidFill>
                <a:schemeClr val="l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Aside: Single v Paired end sequencing</a:t>
            </a:r>
            <a:endParaRPr/>
          </a:p>
        </p:txBody>
      </p:sp>
      <p:graphicFrame>
        <p:nvGraphicFramePr>
          <p:cNvPr id="292" name="Google Shape;292;p30"/>
          <p:cNvGraphicFramePr/>
          <p:nvPr/>
        </p:nvGraphicFramePr>
        <p:xfrm>
          <a:off x="688200" y="1977450"/>
          <a:ext cx="3000000" cy="3000000"/>
        </p:xfrm>
        <a:graphic>
          <a:graphicData uri="http://schemas.openxmlformats.org/drawingml/2006/table">
            <a:tbl>
              <a:tblPr>
                <a:noFill/>
                <a:tableStyleId>{0114EE08-D228-4DDB-AFAC-9181D4F78BFE}</a:tableStyleId>
              </a:tblPr>
              <a:tblGrid>
                <a:gridCol w="2589200"/>
                <a:gridCol w="2589200"/>
                <a:gridCol w="2589200"/>
              </a:tblGrid>
              <a:tr h="381000">
                <a:tc>
                  <a:txBody>
                    <a:bodyPr/>
                    <a:lstStyle/>
                    <a:p>
                      <a:pPr indent="0" lvl="0" marL="0" rtl="0" algn="l">
                        <a:spcBef>
                          <a:spcPts val="0"/>
                        </a:spcBef>
                        <a:spcAft>
                          <a:spcPts val="0"/>
                        </a:spcAft>
                        <a:buNone/>
                      </a:pPr>
                      <a:r>
                        <a:rPr b="1" lang="en">
                          <a:solidFill>
                            <a:schemeClr val="lt1"/>
                          </a:solidFill>
                        </a:rPr>
                        <a:t>Application</a:t>
                      </a:r>
                      <a:endParaRPr b="1">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b="1" lang="en">
                          <a:solidFill>
                            <a:schemeClr val="lt1"/>
                          </a:solidFill>
                        </a:rPr>
                        <a:t>Single or Paired End Seq?</a:t>
                      </a:r>
                      <a:endParaRPr b="1">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b="1" lang="en">
                          <a:solidFill>
                            <a:schemeClr val="lt1"/>
                          </a:solidFill>
                        </a:rPr>
                        <a:t>Considerations?</a:t>
                      </a:r>
                      <a:endParaRPr b="1">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SNP Detection</a:t>
                      </a:r>
                      <a:endParaRPr/>
                    </a:p>
                  </a:txBody>
                  <a:tcPr marT="91425" marB="91425" marR="91425" marL="91425"/>
                </a:tc>
                <a:tc>
                  <a:txBody>
                    <a:bodyPr/>
                    <a:lstStyle/>
                    <a:p>
                      <a:pPr indent="0" lvl="0" marL="0" rtl="0" algn="l">
                        <a:spcBef>
                          <a:spcPts val="0"/>
                        </a:spcBef>
                        <a:spcAft>
                          <a:spcPts val="0"/>
                        </a:spcAft>
                        <a:buNone/>
                      </a:pPr>
                      <a:r>
                        <a:rPr lang="en"/>
                        <a:t>Either</a:t>
                      </a:r>
                      <a:endParaRPr/>
                    </a:p>
                  </a:txBody>
                  <a:tcPr marT="91425" marB="91425" marR="91425" marL="91425"/>
                </a:tc>
                <a:tc>
                  <a:txBody>
                    <a:bodyPr/>
                    <a:lstStyle/>
                    <a:p>
                      <a:pPr indent="0" lvl="0" marL="0" rtl="0" algn="l">
                        <a:spcBef>
                          <a:spcPts val="0"/>
                        </a:spcBef>
                        <a:spcAft>
                          <a:spcPts val="0"/>
                        </a:spcAft>
                        <a:buNone/>
                      </a:pPr>
                      <a:r>
                        <a:rPr lang="en"/>
                        <a:t>Higher Coverage - better</a:t>
                      </a:r>
                      <a:endParaRPr/>
                    </a:p>
                  </a:txBody>
                  <a:tcPr marT="91425" marB="91425" marR="91425" marL="91425"/>
                </a:tc>
              </a:tr>
              <a:tr h="381000">
                <a:tc>
                  <a:txBody>
                    <a:bodyPr/>
                    <a:lstStyle/>
                    <a:p>
                      <a:pPr indent="0" lvl="0" marL="0" rtl="0" algn="l">
                        <a:spcBef>
                          <a:spcPts val="0"/>
                        </a:spcBef>
                        <a:spcAft>
                          <a:spcPts val="0"/>
                        </a:spcAft>
                        <a:buNone/>
                      </a:pPr>
                      <a:r>
                        <a:rPr lang="en"/>
                        <a:t>INDEL detection</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Paired-End</a:t>
                      </a:r>
                      <a:endParaRPr/>
                    </a:p>
                  </a:txBody>
                  <a:tcPr marT="91425" marB="91425" marR="91425" marL="91425"/>
                </a:tc>
                <a:tc>
                  <a:txBody>
                    <a:bodyPr/>
                    <a:lstStyle/>
                    <a:p>
                      <a:pPr indent="0" lvl="0" marL="0" rtl="0" algn="l">
                        <a:spcBef>
                          <a:spcPts val="0"/>
                        </a:spcBef>
                        <a:spcAft>
                          <a:spcPts val="0"/>
                        </a:spcAft>
                        <a:buNone/>
                      </a:pPr>
                      <a:r>
                        <a:rPr lang="en"/>
                        <a:t>Need structural information</a:t>
                      </a:r>
                      <a:endParaRPr/>
                    </a:p>
                  </a:txBody>
                  <a:tcPr marT="91425" marB="91425" marR="91425" marL="91425"/>
                </a:tc>
              </a:tr>
              <a:tr h="381000">
                <a:tc>
                  <a:txBody>
                    <a:bodyPr/>
                    <a:lstStyle/>
                    <a:p>
                      <a:pPr indent="0" lvl="0" marL="0" rtl="0" algn="l">
                        <a:spcBef>
                          <a:spcPts val="0"/>
                        </a:spcBef>
                        <a:spcAft>
                          <a:spcPts val="0"/>
                        </a:spcAft>
                        <a:buNone/>
                      </a:pPr>
                      <a:r>
                        <a:rPr lang="en"/>
                        <a:t>Structural Variation Detection</a:t>
                      </a:r>
                      <a:endParaRPr/>
                    </a:p>
                  </a:txBody>
                  <a:tcPr marT="91425" marB="91425" marR="91425" marL="91425"/>
                </a:tc>
                <a:tc>
                  <a:txBody>
                    <a:bodyPr/>
                    <a:lstStyle/>
                    <a:p>
                      <a:pPr indent="0" lvl="0" marL="0" rtl="0" algn="l">
                        <a:spcBef>
                          <a:spcPts val="0"/>
                        </a:spcBef>
                        <a:spcAft>
                          <a:spcPts val="0"/>
                        </a:spcAft>
                        <a:buNone/>
                      </a:pPr>
                      <a:r>
                        <a:rPr lang="en"/>
                        <a:t>Paired-End</a:t>
                      </a:r>
                      <a:endParaRPr/>
                    </a:p>
                  </a:txBody>
                  <a:tcPr marT="91425" marB="91425" marR="91425" marL="91425"/>
                </a:tc>
                <a:tc>
                  <a:txBody>
                    <a:bodyPr/>
                    <a:lstStyle/>
                    <a:p>
                      <a:pPr indent="0" lvl="0" marL="0" rtl="0" algn="l">
                        <a:spcBef>
                          <a:spcPts val="0"/>
                        </a:spcBef>
                        <a:spcAft>
                          <a:spcPts val="0"/>
                        </a:spcAft>
                        <a:buNone/>
                      </a:pPr>
                      <a:r>
                        <a:rPr lang="en"/>
                        <a:t>Need structural information</a:t>
                      </a:r>
                      <a:endParaRPr/>
                    </a:p>
                  </a:txBody>
                  <a:tcPr marT="91425" marB="91425" marR="91425" marL="91425"/>
                </a:tc>
              </a:tr>
              <a:tr h="381000">
                <a:tc>
                  <a:txBody>
                    <a:bodyPr/>
                    <a:lstStyle/>
                    <a:p>
                      <a:pPr indent="0" lvl="0" marL="0" rtl="0" algn="l">
                        <a:spcBef>
                          <a:spcPts val="0"/>
                        </a:spcBef>
                        <a:spcAft>
                          <a:spcPts val="0"/>
                        </a:spcAft>
                        <a:buNone/>
                      </a:pPr>
                      <a:r>
                        <a:rPr lang="en"/>
                        <a:t>Genome Assembly</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Paired-End</a:t>
                      </a:r>
                      <a:endParaRPr/>
                    </a:p>
                  </a:txBody>
                  <a:tcPr marT="91425" marB="91425" marR="91425" marL="91425"/>
                </a:tc>
                <a:tc>
                  <a:txBody>
                    <a:bodyPr/>
                    <a:lstStyle/>
                    <a:p>
                      <a:pPr indent="0" lvl="0" marL="0" rtl="0" algn="l">
                        <a:spcBef>
                          <a:spcPts val="0"/>
                        </a:spcBef>
                        <a:spcAft>
                          <a:spcPts val="0"/>
                        </a:spcAft>
                        <a:buNone/>
                      </a:pPr>
                      <a:r>
                        <a:rPr lang="en"/>
                        <a:t>Need structural information</a:t>
                      </a:r>
                      <a:endParaRPr/>
                    </a:p>
                  </a:txBody>
                  <a:tcPr marT="91425" marB="91425" marR="91425" marL="91425"/>
                </a:tc>
              </a:tr>
              <a:tr h="381000">
                <a:tc>
                  <a:txBody>
                    <a:bodyPr/>
                    <a:lstStyle/>
                    <a:p>
                      <a:pPr indent="0" lvl="0" marL="0" rtl="0" algn="l">
                        <a:spcBef>
                          <a:spcPts val="0"/>
                        </a:spcBef>
                        <a:spcAft>
                          <a:spcPts val="0"/>
                        </a:spcAft>
                        <a:buNone/>
                      </a:pPr>
                      <a:r>
                        <a:rPr lang="en"/>
                        <a:t>RNA Seq</a:t>
                      </a:r>
                      <a:endParaRPr/>
                    </a:p>
                  </a:txBody>
                  <a:tcPr marT="91425" marB="91425" marR="91425" marL="91425"/>
                </a:tc>
                <a:tc>
                  <a:txBody>
                    <a:bodyPr/>
                    <a:lstStyle/>
                    <a:p>
                      <a:pPr indent="0" lvl="0" marL="0" rtl="0" algn="l">
                        <a:spcBef>
                          <a:spcPts val="0"/>
                        </a:spcBef>
                        <a:spcAft>
                          <a:spcPts val="0"/>
                        </a:spcAft>
                        <a:buNone/>
                      </a:pPr>
                      <a:r>
                        <a:rPr lang="en"/>
                        <a:t>Either</a:t>
                      </a:r>
                      <a:endParaRPr/>
                    </a:p>
                  </a:txBody>
                  <a:tcPr marT="91425" marB="91425" marR="91425" marL="91425"/>
                </a:tc>
                <a:tc>
                  <a:txBody>
                    <a:bodyPr/>
                    <a:lstStyle/>
                    <a:p>
                      <a:pPr indent="0" lvl="0" marL="0" rtl="0" algn="l">
                        <a:spcBef>
                          <a:spcPts val="0"/>
                        </a:spcBef>
                        <a:spcAft>
                          <a:spcPts val="0"/>
                        </a:spcAft>
                        <a:buNone/>
                      </a:pPr>
                      <a:r>
                        <a:rPr lang="en"/>
                        <a:t>Depends heavily on use-case</a:t>
                      </a:r>
                      <a:endParaRPr/>
                    </a:p>
                  </a:txBody>
                  <a:tcPr marT="91425" marB="91425" marR="91425" marL="91425"/>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1"/>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Illumina Sequencing overview</a:t>
            </a:r>
            <a:endParaRPr/>
          </a:p>
        </p:txBody>
      </p:sp>
      <p:sp>
        <p:nvSpPr>
          <p:cNvPr id="298" name="Google Shape;298;p31"/>
          <p:cNvSpPr txBox="1"/>
          <p:nvPr>
            <p:ph type="title"/>
          </p:nvPr>
        </p:nvSpPr>
        <p:spPr>
          <a:xfrm>
            <a:off x="311700" y="29926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2500"/>
              <a:t>Sequencing By Synthesis</a:t>
            </a:r>
            <a:endParaRPr sz="2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Who am I?</a:t>
            </a:r>
            <a:endParaRPr/>
          </a:p>
        </p:txBody>
      </p:sp>
      <p:sp>
        <p:nvSpPr>
          <p:cNvPr id="64" name="Google Shape;64;p14"/>
          <p:cNvSpPr txBox="1"/>
          <p:nvPr>
            <p:ph type="title"/>
          </p:nvPr>
        </p:nvSpPr>
        <p:spPr>
          <a:xfrm>
            <a:off x="311700" y="29926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2500"/>
              <a:t>The man talking right now?</a:t>
            </a:r>
            <a:endParaRPr sz="25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Multiplexing Libraries</a:t>
            </a:r>
            <a:endParaRPr/>
          </a:p>
        </p:txBody>
      </p:sp>
      <p:pic>
        <p:nvPicPr>
          <p:cNvPr id="304" name="Google Shape;304;p32"/>
          <p:cNvPicPr preferRelativeResize="0"/>
          <p:nvPr/>
        </p:nvPicPr>
        <p:blipFill>
          <a:blip r:embed="rId3">
            <a:alphaModFix/>
          </a:blip>
          <a:stretch>
            <a:fillRect/>
          </a:stretch>
        </p:blipFill>
        <p:spPr>
          <a:xfrm>
            <a:off x="311700" y="1748950"/>
            <a:ext cx="2478325" cy="1645601"/>
          </a:xfrm>
          <a:prstGeom prst="rect">
            <a:avLst/>
          </a:prstGeom>
          <a:noFill/>
          <a:ln>
            <a:noFill/>
          </a:ln>
        </p:spPr>
      </p:pic>
      <p:sp>
        <p:nvSpPr>
          <p:cNvPr id="305" name="Google Shape;305;p32"/>
          <p:cNvSpPr/>
          <p:nvPr/>
        </p:nvSpPr>
        <p:spPr>
          <a:xfrm>
            <a:off x="408225" y="3320150"/>
            <a:ext cx="2095500" cy="435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Unique samples</a:t>
            </a:r>
            <a:br>
              <a:rPr lang="en"/>
            </a:br>
            <a:r>
              <a:rPr lang="en"/>
              <a:t>Each well</a:t>
            </a:r>
            <a:endParaRPr/>
          </a:p>
        </p:txBody>
      </p:sp>
      <p:pic>
        <p:nvPicPr>
          <p:cNvPr id="306" name="Google Shape;306;p32"/>
          <p:cNvPicPr preferRelativeResize="0"/>
          <p:nvPr/>
        </p:nvPicPr>
        <p:blipFill rotWithShape="1">
          <a:blip r:embed="rId4">
            <a:alphaModFix/>
          </a:blip>
          <a:srcRect b="31194" l="76276" r="16825" t="39865"/>
          <a:stretch/>
        </p:blipFill>
        <p:spPr>
          <a:xfrm>
            <a:off x="3754432" y="1493156"/>
            <a:ext cx="616824" cy="1421476"/>
          </a:xfrm>
          <a:prstGeom prst="rect">
            <a:avLst/>
          </a:prstGeom>
          <a:noFill/>
          <a:ln>
            <a:noFill/>
          </a:ln>
        </p:spPr>
      </p:pic>
      <p:sp>
        <p:nvSpPr>
          <p:cNvPr id="307" name="Google Shape;307;p32"/>
          <p:cNvSpPr/>
          <p:nvPr/>
        </p:nvSpPr>
        <p:spPr>
          <a:xfrm>
            <a:off x="3015113" y="3254850"/>
            <a:ext cx="2095500" cy="653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Combined</a:t>
            </a:r>
            <a:br>
              <a:rPr lang="en"/>
            </a:br>
            <a:r>
              <a:rPr lang="en"/>
              <a:t>“Multiplexed”</a:t>
            </a:r>
            <a:br>
              <a:rPr lang="en"/>
            </a:br>
            <a:r>
              <a:rPr lang="en"/>
              <a:t>Sample</a:t>
            </a:r>
            <a:endParaRPr/>
          </a:p>
        </p:txBody>
      </p:sp>
      <p:pic>
        <p:nvPicPr>
          <p:cNvPr id="308" name="Google Shape;308;p32"/>
          <p:cNvPicPr preferRelativeResize="0"/>
          <p:nvPr/>
        </p:nvPicPr>
        <p:blipFill rotWithShape="1">
          <a:blip r:embed="rId5">
            <a:alphaModFix/>
          </a:blip>
          <a:srcRect b="42782" l="0" r="78916" t="3612"/>
          <a:stretch/>
        </p:blipFill>
        <p:spPr>
          <a:xfrm>
            <a:off x="6166575" y="1237425"/>
            <a:ext cx="1006327" cy="2063501"/>
          </a:xfrm>
          <a:prstGeom prst="rect">
            <a:avLst/>
          </a:prstGeom>
          <a:noFill/>
          <a:ln>
            <a:noFill/>
          </a:ln>
        </p:spPr>
      </p:pic>
      <p:sp>
        <p:nvSpPr>
          <p:cNvPr id="309" name="Google Shape;309;p32"/>
          <p:cNvSpPr/>
          <p:nvPr/>
        </p:nvSpPr>
        <p:spPr>
          <a:xfrm>
            <a:off x="5621988" y="3254850"/>
            <a:ext cx="2095500" cy="653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Load Multiplex</a:t>
            </a:r>
            <a:br>
              <a:rPr lang="en"/>
            </a:br>
            <a:r>
              <a:rPr lang="en"/>
              <a:t>to flow cell</a:t>
            </a:r>
            <a:endParaRPr/>
          </a:p>
        </p:txBody>
      </p:sp>
      <p:sp>
        <p:nvSpPr>
          <p:cNvPr id="310" name="Google Shape;310;p32"/>
          <p:cNvSpPr/>
          <p:nvPr/>
        </p:nvSpPr>
        <p:spPr>
          <a:xfrm>
            <a:off x="2930050" y="2051525"/>
            <a:ext cx="682500" cy="435300"/>
          </a:xfrm>
          <a:prstGeom prst="rightArrow">
            <a:avLst>
              <a:gd fmla="val 50000" name="adj1"/>
              <a:gd fmla="val 50000" name="adj2"/>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1" name="Google Shape;311;p32"/>
          <p:cNvSpPr/>
          <p:nvPr/>
        </p:nvSpPr>
        <p:spPr>
          <a:xfrm>
            <a:off x="5110625" y="2051525"/>
            <a:ext cx="682500" cy="435300"/>
          </a:xfrm>
          <a:prstGeom prst="rightArrow">
            <a:avLst>
              <a:gd fmla="val 50000" name="adj1"/>
              <a:gd fmla="val 50000" name="adj2"/>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2" name="Google Shape;312;p32"/>
          <p:cNvSpPr/>
          <p:nvPr/>
        </p:nvSpPr>
        <p:spPr>
          <a:xfrm>
            <a:off x="1820475" y="1860325"/>
            <a:ext cx="229800" cy="229800"/>
          </a:xfrm>
          <a:prstGeom prst="mathPlus">
            <a:avLst>
              <a:gd fmla="val 23520" name="adj1"/>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3" name="Google Shape;313;p32"/>
          <p:cNvSpPr/>
          <p:nvPr/>
        </p:nvSpPr>
        <p:spPr>
          <a:xfrm>
            <a:off x="2050275" y="1860325"/>
            <a:ext cx="832200" cy="2298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Index</a:t>
            </a:r>
            <a:endParaRPr>
              <a:solidFill>
                <a:schemeClr val="lt1"/>
              </a:solidFill>
            </a:endParaRPr>
          </a:p>
        </p:txBody>
      </p:sp>
      <p:sp>
        <p:nvSpPr>
          <p:cNvPr id="314" name="Google Shape;314;p32"/>
          <p:cNvSpPr txBox="1"/>
          <p:nvPr/>
        </p:nvSpPr>
        <p:spPr>
          <a:xfrm>
            <a:off x="664138" y="4016650"/>
            <a:ext cx="6797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Good Novaseq </a:t>
            </a:r>
            <a:r>
              <a:rPr lang="en"/>
              <a:t>overview</a:t>
            </a:r>
            <a:r>
              <a:rPr lang="en"/>
              <a:t>: </a:t>
            </a:r>
            <a:r>
              <a:rPr lang="en" u="sng">
                <a:solidFill>
                  <a:schemeClr val="hlink"/>
                </a:solidFill>
                <a:hlinkClick r:id="rId6"/>
              </a:rPr>
              <a:t>https://www.youtube.com/watch?v=s5p0JpR6QfY</a:t>
            </a:r>
            <a:r>
              <a:rPr lang="en"/>
              <a:t>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Illumina Sequencing By Synthesis</a:t>
            </a:r>
            <a:endParaRPr/>
          </a:p>
        </p:txBody>
      </p:sp>
      <p:pic>
        <p:nvPicPr>
          <p:cNvPr id="320" name="Google Shape;320;p33"/>
          <p:cNvPicPr preferRelativeResize="0"/>
          <p:nvPr/>
        </p:nvPicPr>
        <p:blipFill rotWithShape="1">
          <a:blip r:embed="rId3">
            <a:alphaModFix/>
          </a:blip>
          <a:srcRect b="0" l="-770" r="769" t="0"/>
          <a:stretch/>
        </p:blipFill>
        <p:spPr>
          <a:xfrm>
            <a:off x="2111925" y="1017725"/>
            <a:ext cx="4920174" cy="3774200"/>
          </a:xfrm>
          <a:prstGeom prst="rect">
            <a:avLst/>
          </a:prstGeom>
          <a:noFill/>
          <a:ln>
            <a:noFill/>
          </a:ln>
        </p:spPr>
      </p:pic>
      <p:sp>
        <p:nvSpPr>
          <p:cNvPr id="321" name="Google Shape;321;p33"/>
          <p:cNvSpPr/>
          <p:nvPr/>
        </p:nvSpPr>
        <p:spPr>
          <a:xfrm>
            <a:off x="2299150" y="1017725"/>
            <a:ext cx="2485200" cy="10518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22" name="Google Shape;322;p33"/>
          <p:cNvPicPr preferRelativeResize="0"/>
          <p:nvPr/>
        </p:nvPicPr>
        <p:blipFill rotWithShape="1">
          <a:blip r:embed="rId4">
            <a:alphaModFix/>
          </a:blip>
          <a:srcRect b="31194" l="76276" r="16825" t="39865"/>
          <a:stretch/>
        </p:blipFill>
        <p:spPr>
          <a:xfrm>
            <a:off x="2615807" y="901981"/>
            <a:ext cx="616824" cy="1421476"/>
          </a:xfrm>
          <a:prstGeom prst="rect">
            <a:avLst/>
          </a:prstGeom>
          <a:noFill/>
          <a:ln>
            <a:noFill/>
          </a:ln>
        </p:spPr>
      </p:pic>
      <p:sp>
        <p:nvSpPr>
          <p:cNvPr id="323" name="Google Shape;323;p33"/>
          <p:cNvSpPr/>
          <p:nvPr/>
        </p:nvSpPr>
        <p:spPr>
          <a:xfrm>
            <a:off x="3383025" y="1325975"/>
            <a:ext cx="616800" cy="435300"/>
          </a:xfrm>
          <a:prstGeom prst="rightArrow">
            <a:avLst>
              <a:gd fmla="val 50000" name="adj1"/>
              <a:gd fmla="val 50000" name="adj2"/>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24" name="Google Shape;324;p33"/>
          <p:cNvPicPr preferRelativeResize="0"/>
          <p:nvPr/>
        </p:nvPicPr>
        <p:blipFill rotWithShape="1">
          <a:blip r:embed="rId5">
            <a:alphaModFix/>
          </a:blip>
          <a:srcRect b="42782" l="0" r="78916" t="3612"/>
          <a:stretch/>
        </p:blipFill>
        <p:spPr>
          <a:xfrm>
            <a:off x="4086400" y="980307"/>
            <a:ext cx="616825" cy="126482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Illumina Sequencing By Synthesis</a:t>
            </a:r>
            <a:endParaRPr/>
          </a:p>
        </p:txBody>
      </p:sp>
      <p:pic>
        <p:nvPicPr>
          <p:cNvPr id="330" name="Google Shape;330;p34"/>
          <p:cNvPicPr preferRelativeResize="0"/>
          <p:nvPr/>
        </p:nvPicPr>
        <p:blipFill rotWithShape="1">
          <a:blip r:embed="rId3">
            <a:alphaModFix/>
          </a:blip>
          <a:srcRect b="0" l="44252" r="769" t="54514"/>
          <a:stretch/>
        </p:blipFill>
        <p:spPr>
          <a:xfrm>
            <a:off x="4327075" y="3075225"/>
            <a:ext cx="2705025" cy="1716700"/>
          </a:xfrm>
          <a:prstGeom prst="rect">
            <a:avLst/>
          </a:prstGeom>
          <a:noFill/>
          <a:ln>
            <a:noFill/>
          </a:ln>
        </p:spPr>
      </p:pic>
      <p:pic>
        <p:nvPicPr>
          <p:cNvPr id="331" name="Google Shape;331;p34"/>
          <p:cNvPicPr preferRelativeResize="0"/>
          <p:nvPr/>
        </p:nvPicPr>
        <p:blipFill rotWithShape="1">
          <a:blip r:embed="rId4">
            <a:alphaModFix/>
          </a:blip>
          <a:srcRect b="0" l="14170" r="0" t="0"/>
          <a:stretch/>
        </p:blipFill>
        <p:spPr>
          <a:xfrm rot="-2275626">
            <a:off x="6538821" y="804276"/>
            <a:ext cx="1768808" cy="1745723"/>
          </a:xfrm>
          <a:prstGeom prst="rect">
            <a:avLst/>
          </a:prstGeom>
          <a:noFill/>
          <a:ln>
            <a:noFill/>
          </a:ln>
        </p:spPr>
      </p:pic>
      <p:pic>
        <p:nvPicPr>
          <p:cNvPr id="332" name="Google Shape;332;p34"/>
          <p:cNvPicPr preferRelativeResize="0"/>
          <p:nvPr/>
        </p:nvPicPr>
        <p:blipFill rotWithShape="1">
          <a:blip r:embed="rId5">
            <a:alphaModFix/>
          </a:blip>
          <a:srcRect b="42782" l="0" r="81321" t="3612"/>
          <a:stretch/>
        </p:blipFill>
        <p:spPr>
          <a:xfrm rot="-2046504">
            <a:off x="6009660" y="1502123"/>
            <a:ext cx="653682" cy="1512978"/>
          </a:xfrm>
          <a:prstGeom prst="rect">
            <a:avLst/>
          </a:prstGeom>
          <a:noFill/>
          <a:ln>
            <a:noFill/>
          </a:ln>
        </p:spPr>
      </p:pic>
      <p:pic>
        <p:nvPicPr>
          <p:cNvPr id="333" name="Google Shape;333;p34"/>
          <p:cNvPicPr preferRelativeResize="0"/>
          <p:nvPr/>
        </p:nvPicPr>
        <p:blipFill>
          <a:blip r:embed="rId6">
            <a:alphaModFix/>
          </a:blip>
          <a:stretch>
            <a:fillRect/>
          </a:stretch>
        </p:blipFill>
        <p:spPr>
          <a:xfrm>
            <a:off x="311700" y="1246325"/>
            <a:ext cx="5324649" cy="1796775"/>
          </a:xfrm>
          <a:prstGeom prst="rect">
            <a:avLst/>
          </a:prstGeom>
          <a:noFill/>
          <a:ln>
            <a:noFill/>
          </a:ln>
        </p:spPr>
      </p:pic>
      <p:sp>
        <p:nvSpPr>
          <p:cNvPr id="334" name="Google Shape;334;p34"/>
          <p:cNvSpPr/>
          <p:nvPr/>
        </p:nvSpPr>
        <p:spPr>
          <a:xfrm rot="1994780">
            <a:off x="7982601" y="3787830"/>
            <a:ext cx="1085109" cy="372271"/>
          </a:xfrm>
          <a:prstGeom prst="rightArrow">
            <a:avLst>
              <a:gd fmla="val 50000" name="adj1"/>
              <a:gd fmla="val 50000" name="adj2"/>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Read</a:t>
            </a:r>
            <a:endParaRPr/>
          </a:p>
        </p:txBody>
      </p:sp>
      <p:sp>
        <p:nvSpPr>
          <p:cNvPr id="335" name="Google Shape;335;p34"/>
          <p:cNvSpPr/>
          <p:nvPr/>
        </p:nvSpPr>
        <p:spPr>
          <a:xfrm>
            <a:off x="7031325" y="3584300"/>
            <a:ext cx="682500" cy="435300"/>
          </a:xfrm>
          <a:prstGeom prst="rightArrow">
            <a:avLst>
              <a:gd fmla="val 50000" name="adj1"/>
              <a:gd fmla="val 50000" name="adj2"/>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6" name="Google Shape;336;p34"/>
          <p:cNvSpPr/>
          <p:nvPr/>
        </p:nvSpPr>
        <p:spPr>
          <a:xfrm rot="5400950">
            <a:off x="5058555" y="3628111"/>
            <a:ext cx="1085100" cy="372300"/>
          </a:xfrm>
          <a:prstGeom prst="rightArrow">
            <a:avLst>
              <a:gd fmla="val 50000" name="adj1"/>
              <a:gd fmla="val 50000" name="adj2"/>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Read</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Illumina Sequencing By Synthesis</a:t>
            </a:r>
            <a:endParaRPr/>
          </a:p>
        </p:txBody>
      </p:sp>
      <p:sp>
        <p:nvSpPr>
          <p:cNvPr id="342" name="Google Shape;342;p3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43" name="Google Shape;343;p35"/>
          <p:cNvPicPr preferRelativeResize="0"/>
          <p:nvPr/>
        </p:nvPicPr>
        <p:blipFill>
          <a:blip r:embed="rId3">
            <a:alphaModFix/>
          </a:blip>
          <a:stretch>
            <a:fillRect/>
          </a:stretch>
        </p:blipFill>
        <p:spPr>
          <a:xfrm>
            <a:off x="4360625" y="1072550"/>
            <a:ext cx="4471674" cy="3496775"/>
          </a:xfrm>
          <a:prstGeom prst="rect">
            <a:avLst/>
          </a:prstGeom>
          <a:noFill/>
          <a:ln>
            <a:noFill/>
          </a:ln>
        </p:spPr>
      </p:pic>
      <p:pic>
        <p:nvPicPr>
          <p:cNvPr id="344" name="Google Shape;344;p35"/>
          <p:cNvPicPr preferRelativeResize="0"/>
          <p:nvPr/>
        </p:nvPicPr>
        <p:blipFill rotWithShape="1">
          <a:blip r:embed="rId4">
            <a:alphaModFix/>
          </a:blip>
          <a:srcRect b="42782" l="0" r="78916" t="3612"/>
          <a:stretch/>
        </p:blipFill>
        <p:spPr>
          <a:xfrm rot="-2046496">
            <a:off x="920551" y="2688473"/>
            <a:ext cx="737852" cy="1512975"/>
          </a:xfrm>
          <a:prstGeom prst="rect">
            <a:avLst/>
          </a:prstGeom>
          <a:noFill/>
          <a:ln>
            <a:noFill/>
          </a:ln>
        </p:spPr>
      </p:pic>
      <p:pic>
        <p:nvPicPr>
          <p:cNvPr id="345" name="Google Shape;345;p35"/>
          <p:cNvPicPr preferRelativeResize="0"/>
          <p:nvPr/>
        </p:nvPicPr>
        <p:blipFill>
          <a:blip r:embed="rId5">
            <a:alphaModFix/>
          </a:blip>
          <a:stretch>
            <a:fillRect/>
          </a:stretch>
        </p:blipFill>
        <p:spPr>
          <a:xfrm rot="-2275629">
            <a:off x="1510798" y="1892175"/>
            <a:ext cx="2060924" cy="174572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Sequencing Introduction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grpSp>
        <p:nvGrpSpPr>
          <p:cNvPr id="351" name="Google Shape;351;p36"/>
          <p:cNvGrpSpPr/>
          <p:nvPr/>
        </p:nvGrpSpPr>
        <p:grpSpPr>
          <a:xfrm>
            <a:off x="148403" y="1860375"/>
            <a:ext cx="2143726" cy="2469950"/>
            <a:chOff x="311703" y="865325"/>
            <a:chExt cx="2143726" cy="2469950"/>
          </a:xfrm>
        </p:grpSpPr>
        <p:pic>
          <p:nvPicPr>
            <p:cNvPr id="352" name="Google Shape;352;p36"/>
            <p:cNvPicPr preferRelativeResize="0"/>
            <p:nvPr/>
          </p:nvPicPr>
          <p:blipFill>
            <a:blip r:embed="rId3">
              <a:alphaModFix/>
            </a:blip>
            <a:stretch>
              <a:fillRect/>
            </a:stretch>
          </p:blipFill>
          <p:spPr>
            <a:xfrm>
              <a:off x="311703" y="865325"/>
              <a:ext cx="2143726" cy="2469950"/>
            </a:xfrm>
            <a:prstGeom prst="rect">
              <a:avLst/>
            </a:prstGeom>
            <a:noFill/>
            <a:ln>
              <a:noFill/>
            </a:ln>
          </p:spPr>
        </p:pic>
        <p:sp>
          <p:nvSpPr>
            <p:cNvPr id="353" name="Google Shape;353;p36"/>
            <p:cNvSpPr/>
            <p:nvPr/>
          </p:nvSpPr>
          <p:spPr>
            <a:xfrm>
              <a:off x="1347050" y="2413050"/>
              <a:ext cx="846000" cy="317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pic>
        <p:nvPicPr>
          <p:cNvPr id="354" name="Google Shape;354;p36"/>
          <p:cNvPicPr preferRelativeResize="0"/>
          <p:nvPr/>
        </p:nvPicPr>
        <p:blipFill rotWithShape="1">
          <a:blip r:embed="rId4">
            <a:alphaModFix/>
          </a:blip>
          <a:srcRect b="24459" l="32571" r="32069" t="13459"/>
          <a:stretch/>
        </p:blipFill>
        <p:spPr>
          <a:xfrm>
            <a:off x="5880625" y="2824400"/>
            <a:ext cx="2063498" cy="650625"/>
          </a:xfrm>
          <a:prstGeom prst="rect">
            <a:avLst/>
          </a:prstGeom>
          <a:noFill/>
          <a:ln>
            <a:noFill/>
          </a:ln>
        </p:spPr>
      </p:pic>
      <p:pic>
        <p:nvPicPr>
          <p:cNvPr id="355" name="Google Shape;355;p36"/>
          <p:cNvPicPr preferRelativeResize="0"/>
          <p:nvPr/>
        </p:nvPicPr>
        <p:blipFill rotWithShape="1">
          <a:blip r:embed="rId5">
            <a:alphaModFix/>
          </a:blip>
          <a:srcRect b="75024" l="0" r="26991" t="0"/>
          <a:stretch/>
        </p:blipFill>
        <p:spPr>
          <a:xfrm>
            <a:off x="5181184" y="3543798"/>
            <a:ext cx="3462393" cy="572700"/>
          </a:xfrm>
          <a:prstGeom prst="rect">
            <a:avLst/>
          </a:prstGeom>
          <a:noFill/>
          <a:ln>
            <a:noFill/>
          </a:ln>
        </p:spPr>
      </p:pic>
      <p:sp>
        <p:nvSpPr>
          <p:cNvPr id="356" name="Google Shape;356;p36"/>
          <p:cNvSpPr/>
          <p:nvPr/>
        </p:nvSpPr>
        <p:spPr>
          <a:xfrm>
            <a:off x="148400" y="1017725"/>
            <a:ext cx="2694300" cy="498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Primary Analysis</a:t>
            </a:r>
            <a:endParaRPr/>
          </a:p>
        </p:txBody>
      </p:sp>
      <p:sp>
        <p:nvSpPr>
          <p:cNvPr id="357" name="Google Shape;357;p36"/>
          <p:cNvSpPr/>
          <p:nvPr/>
        </p:nvSpPr>
        <p:spPr>
          <a:xfrm>
            <a:off x="5152575" y="1017725"/>
            <a:ext cx="3519600" cy="498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Secondary Analysis</a:t>
            </a:r>
            <a:endParaRPr/>
          </a:p>
        </p:txBody>
      </p:sp>
      <p:sp>
        <p:nvSpPr>
          <p:cNvPr id="358" name="Google Shape;358;p36"/>
          <p:cNvSpPr/>
          <p:nvPr/>
        </p:nvSpPr>
        <p:spPr>
          <a:xfrm rot="-2336050">
            <a:off x="1851917" y="2977477"/>
            <a:ext cx="1320917" cy="290346"/>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9" name="Google Shape;359;p36"/>
          <p:cNvSpPr/>
          <p:nvPr/>
        </p:nvSpPr>
        <p:spPr>
          <a:xfrm rot="2476906">
            <a:off x="4459237" y="2973514"/>
            <a:ext cx="1282280" cy="290373"/>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60" name="Google Shape;360;p36"/>
          <p:cNvPicPr preferRelativeResize="0"/>
          <p:nvPr/>
        </p:nvPicPr>
        <p:blipFill rotWithShape="1">
          <a:blip r:embed="rId4">
            <a:alphaModFix/>
          </a:blip>
          <a:srcRect b="0" l="0" r="1146" t="13457"/>
          <a:stretch/>
        </p:blipFill>
        <p:spPr>
          <a:xfrm>
            <a:off x="2040750" y="1914050"/>
            <a:ext cx="3642726" cy="5727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37"/>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Sequence File Formats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 - FASTA</a:t>
            </a:r>
            <a:endParaRPr/>
          </a:p>
        </p:txBody>
      </p:sp>
      <p:pic>
        <p:nvPicPr>
          <p:cNvPr id="371" name="Google Shape;371;p38"/>
          <p:cNvPicPr preferRelativeResize="0"/>
          <p:nvPr/>
        </p:nvPicPr>
        <p:blipFill>
          <a:blip r:embed="rId3">
            <a:alphaModFix/>
          </a:blip>
          <a:stretch>
            <a:fillRect/>
          </a:stretch>
        </p:blipFill>
        <p:spPr>
          <a:xfrm>
            <a:off x="300225" y="1118925"/>
            <a:ext cx="2455675" cy="3359524"/>
          </a:xfrm>
          <a:prstGeom prst="rect">
            <a:avLst/>
          </a:prstGeom>
          <a:noFill/>
          <a:ln>
            <a:noFill/>
          </a:ln>
        </p:spPr>
      </p:pic>
      <p:pic>
        <p:nvPicPr>
          <p:cNvPr id="372" name="Google Shape;372;p38"/>
          <p:cNvPicPr preferRelativeResize="0"/>
          <p:nvPr/>
        </p:nvPicPr>
        <p:blipFill>
          <a:blip r:embed="rId4">
            <a:alphaModFix/>
          </a:blip>
          <a:stretch>
            <a:fillRect/>
          </a:stretch>
        </p:blipFill>
        <p:spPr>
          <a:xfrm>
            <a:off x="2175753" y="1469600"/>
            <a:ext cx="2143726" cy="2469950"/>
          </a:xfrm>
          <a:prstGeom prst="rect">
            <a:avLst/>
          </a:prstGeom>
          <a:noFill/>
          <a:ln>
            <a:noFill/>
          </a:ln>
        </p:spPr>
      </p:pic>
      <p:pic>
        <p:nvPicPr>
          <p:cNvPr id="373" name="Google Shape;373;p38"/>
          <p:cNvPicPr preferRelativeResize="0"/>
          <p:nvPr/>
        </p:nvPicPr>
        <p:blipFill>
          <a:blip r:embed="rId5">
            <a:alphaModFix/>
          </a:blip>
          <a:stretch>
            <a:fillRect/>
          </a:stretch>
        </p:blipFill>
        <p:spPr>
          <a:xfrm>
            <a:off x="5352676" y="1273900"/>
            <a:ext cx="2861350" cy="2861350"/>
          </a:xfrm>
          <a:prstGeom prst="rect">
            <a:avLst/>
          </a:prstGeom>
          <a:noFill/>
          <a:ln>
            <a:noFill/>
          </a:ln>
        </p:spPr>
      </p:pic>
      <p:sp>
        <p:nvSpPr>
          <p:cNvPr id="374" name="Google Shape;374;p38"/>
          <p:cNvSpPr txBox="1"/>
          <p:nvPr/>
        </p:nvSpPr>
        <p:spPr>
          <a:xfrm>
            <a:off x="5283350" y="3850950"/>
            <a:ext cx="30000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&gt;chr22</a:t>
            </a:r>
            <a:endParaRPr>
              <a:solidFill>
                <a:schemeClr val="dk1"/>
              </a:solidFill>
            </a:endParaRPr>
          </a:p>
          <a:p>
            <a:pPr indent="0" lvl="0" marL="0" rtl="0" algn="l">
              <a:spcBef>
                <a:spcPts val="0"/>
              </a:spcBef>
              <a:spcAft>
                <a:spcPts val="0"/>
              </a:spcAft>
              <a:buNone/>
            </a:pPr>
            <a:r>
              <a:rPr lang="en">
                <a:solidFill>
                  <a:schemeClr val="dk1"/>
                </a:solidFill>
              </a:rPr>
              <a:t>NNN</a:t>
            </a:r>
            <a:r>
              <a:rPr lang="en">
                <a:solidFill>
                  <a:schemeClr val="dk1"/>
                </a:solidFill>
              </a:rPr>
              <a:t>GCCGTCAGCCTTTTCTTTGACCTCTTCTTTCTGTTCATGTGTATTTGCTGTC…</a:t>
            </a:r>
            <a:endParaRPr>
              <a:solidFill>
                <a:schemeClr val="dk1"/>
              </a:solidFill>
            </a:endParaRPr>
          </a:p>
        </p:txBody>
      </p:sp>
      <p:sp>
        <p:nvSpPr>
          <p:cNvPr id="375" name="Google Shape;375;p38"/>
          <p:cNvSpPr/>
          <p:nvPr/>
        </p:nvSpPr>
        <p:spPr>
          <a:xfrm>
            <a:off x="4598625" y="2580975"/>
            <a:ext cx="911400" cy="4404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76" name="Google Shape;376;p38"/>
          <p:cNvSpPr/>
          <p:nvPr/>
        </p:nvSpPr>
        <p:spPr>
          <a:xfrm>
            <a:off x="1006925" y="3997550"/>
            <a:ext cx="2104500" cy="480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Organism</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 - FASTA</a:t>
            </a:r>
            <a:endParaRPr/>
          </a:p>
        </p:txBody>
      </p:sp>
      <p:sp>
        <p:nvSpPr>
          <p:cNvPr id="382" name="Google Shape;382;p39"/>
          <p:cNvSpPr txBox="1"/>
          <p:nvPr/>
        </p:nvSpPr>
        <p:spPr>
          <a:xfrm>
            <a:off x="997500" y="2282000"/>
            <a:ext cx="85206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&gt;ENST00000456328.2|ENSG00000223972.5|DDX11L1-202|DDX11L1|processed_transcript|</a:t>
            </a:r>
            <a:endParaRPr>
              <a:solidFill>
                <a:schemeClr val="dk1"/>
              </a:solidFill>
            </a:endParaRPr>
          </a:p>
          <a:p>
            <a:pPr indent="0" lvl="0" marL="0" rtl="0" algn="l">
              <a:spcBef>
                <a:spcPts val="0"/>
              </a:spcBef>
              <a:spcAft>
                <a:spcPts val="0"/>
              </a:spcAft>
              <a:buNone/>
            </a:pPr>
            <a:r>
              <a:rPr lang="en">
                <a:solidFill>
                  <a:schemeClr val="dk1"/>
                </a:solidFill>
              </a:rPr>
              <a:t>GTTAACTTGCCGTCAGCCTTTTCTTTGACCTCTTCTTTCTGTTCATGTGTATTTGCTGTC</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&gt;ENST00000461467.1|ENSG00000237613.2</a:t>
            </a:r>
            <a:r>
              <a:rPr lang="en">
                <a:solidFill>
                  <a:schemeClr val="dk1"/>
                </a:solidFill>
              </a:rPr>
              <a:t>|OTTHUMT00000002843.1</a:t>
            </a:r>
            <a:r>
              <a:rPr lang="en">
                <a:solidFill>
                  <a:schemeClr val="dk1"/>
                </a:solidFill>
              </a:rPr>
              <a:t>|lncRNA|</a:t>
            </a:r>
            <a:endParaRPr>
              <a:solidFill>
                <a:schemeClr val="dk1"/>
              </a:solidFill>
            </a:endParaRPr>
          </a:p>
          <a:p>
            <a:pPr indent="0" lvl="0" marL="0" rtl="0" algn="l">
              <a:spcBef>
                <a:spcPts val="0"/>
              </a:spcBef>
              <a:spcAft>
                <a:spcPts val="0"/>
              </a:spcAft>
              <a:buNone/>
            </a:pPr>
            <a:r>
              <a:rPr lang="en">
                <a:solidFill>
                  <a:schemeClr val="dk1"/>
                </a:solidFill>
              </a:rPr>
              <a:t>GGGGTTTCGGGGCTGTGGACCCTGTGCCAGGAAAGGAAGGGCGCAGCTCCTGCAATGCGG</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p:txBody>
      </p:sp>
      <p:sp>
        <p:nvSpPr>
          <p:cNvPr id="383" name="Google Shape;383;p39"/>
          <p:cNvSpPr/>
          <p:nvPr/>
        </p:nvSpPr>
        <p:spPr>
          <a:xfrm>
            <a:off x="1048650" y="1843225"/>
            <a:ext cx="2948100" cy="335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Example FASTA</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 - FASTA</a:t>
            </a:r>
            <a:endParaRPr/>
          </a:p>
        </p:txBody>
      </p:sp>
      <p:sp>
        <p:nvSpPr>
          <p:cNvPr id="389" name="Google Shape;389;p40"/>
          <p:cNvSpPr txBox="1"/>
          <p:nvPr/>
        </p:nvSpPr>
        <p:spPr>
          <a:xfrm>
            <a:off x="997500" y="2282000"/>
            <a:ext cx="852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&gt;ENST00000456328.2|ENSG00000223972.5|processed_transcript| whole_transcriptome_seq</a:t>
            </a:r>
            <a:endParaRPr>
              <a:solidFill>
                <a:schemeClr val="dk1"/>
              </a:solidFill>
            </a:endParaRPr>
          </a:p>
        </p:txBody>
      </p:sp>
      <p:sp>
        <p:nvSpPr>
          <p:cNvPr id="390" name="Google Shape;390;p40"/>
          <p:cNvSpPr/>
          <p:nvPr/>
        </p:nvSpPr>
        <p:spPr>
          <a:xfrm>
            <a:off x="1048650" y="1843225"/>
            <a:ext cx="2948100" cy="335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Example FASTA</a:t>
            </a:r>
            <a:endParaRPr/>
          </a:p>
        </p:txBody>
      </p:sp>
      <p:sp>
        <p:nvSpPr>
          <p:cNvPr id="391" name="Google Shape;391;p40"/>
          <p:cNvSpPr txBox="1"/>
          <p:nvPr/>
        </p:nvSpPr>
        <p:spPr>
          <a:xfrm>
            <a:off x="1048650" y="2811563"/>
            <a:ext cx="852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NNNNNTGCCGTCAGCCTTTTCTTTGACCTCTTCTTTCTGTTCATGTGTATTTGCTGTC</a:t>
            </a:r>
            <a:endParaRPr>
              <a:solidFill>
                <a:schemeClr val="dk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 - FASTA entry</a:t>
            </a:r>
            <a:endParaRPr/>
          </a:p>
        </p:txBody>
      </p:sp>
      <p:sp>
        <p:nvSpPr>
          <p:cNvPr id="397" name="Google Shape;397;p41"/>
          <p:cNvSpPr txBox="1"/>
          <p:nvPr/>
        </p:nvSpPr>
        <p:spPr>
          <a:xfrm>
            <a:off x="997500" y="2282000"/>
            <a:ext cx="852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&gt;ENST00000456328.2|ENSG00000223972.5|processed_transcript| whole_transcriptome_seq</a:t>
            </a:r>
            <a:endParaRPr>
              <a:solidFill>
                <a:schemeClr val="dk1"/>
              </a:solidFill>
            </a:endParaRPr>
          </a:p>
        </p:txBody>
      </p:sp>
      <p:sp>
        <p:nvSpPr>
          <p:cNvPr id="398" name="Google Shape;398;p41"/>
          <p:cNvSpPr/>
          <p:nvPr/>
        </p:nvSpPr>
        <p:spPr>
          <a:xfrm>
            <a:off x="1048650" y="1843225"/>
            <a:ext cx="2948100" cy="335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Example FASTA</a:t>
            </a:r>
            <a:endParaRPr/>
          </a:p>
        </p:txBody>
      </p:sp>
      <p:sp>
        <p:nvSpPr>
          <p:cNvPr id="399" name="Google Shape;399;p41"/>
          <p:cNvSpPr/>
          <p:nvPr/>
        </p:nvSpPr>
        <p:spPr>
          <a:xfrm>
            <a:off x="63450" y="2349450"/>
            <a:ext cx="985200" cy="2223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Header</a:t>
            </a:r>
            <a:endParaRPr>
              <a:solidFill>
                <a:schemeClr val="lt1"/>
              </a:solidFill>
            </a:endParaRPr>
          </a:p>
        </p:txBody>
      </p:sp>
      <p:sp>
        <p:nvSpPr>
          <p:cNvPr id="400" name="Google Shape;400;p41"/>
          <p:cNvSpPr/>
          <p:nvPr/>
        </p:nvSpPr>
        <p:spPr>
          <a:xfrm>
            <a:off x="172800" y="3534075"/>
            <a:ext cx="8335500" cy="3357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Header Line: Each sequence starts with a header line, beginning with a "&gt;" symbol.</a:t>
            </a:r>
            <a:endParaRPr>
              <a:solidFill>
                <a:schemeClr val="lt1"/>
              </a:solidFill>
            </a:endParaRPr>
          </a:p>
        </p:txBody>
      </p:sp>
      <p:sp>
        <p:nvSpPr>
          <p:cNvPr id="401" name="Google Shape;401;p41"/>
          <p:cNvSpPr txBox="1"/>
          <p:nvPr/>
        </p:nvSpPr>
        <p:spPr>
          <a:xfrm>
            <a:off x="1048650" y="2811563"/>
            <a:ext cx="852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NNNNNTGCCGTCAGCCTTTTCTTTGACCTCTTCTTTCTGTTCATGTGTATTTGCTGTC</a:t>
            </a:r>
            <a:endParaRPr>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About Me</a:t>
            </a:r>
            <a:endParaRPr/>
          </a:p>
        </p:txBody>
      </p:sp>
      <p:sp>
        <p:nvSpPr>
          <p:cNvPr id="70" name="Google Shape;70;p1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SzPts val="2100"/>
              <a:buChar char="●"/>
            </a:pPr>
            <a:r>
              <a:rPr lang="en" sz="2100"/>
              <a:t>My Name:</a:t>
            </a:r>
            <a:endParaRPr sz="2100"/>
          </a:p>
          <a:p>
            <a:pPr indent="-361950" lvl="1" marL="914400" rtl="0" algn="l">
              <a:spcBef>
                <a:spcPts val="0"/>
              </a:spcBef>
              <a:spcAft>
                <a:spcPts val="0"/>
              </a:spcAft>
              <a:buSzPts val="2100"/>
              <a:buChar char="○"/>
            </a:pPr>
            <a:r>
              <a:rPr b="1" lang="en" sz="2100"/>
              <a:t>Steve Osazuwa</a:t>
            </a:r>
            <a:endParaRPr b="1" sz="2100"/>
          </a:p>
          <a:p>
            <a:pPr indent="-361950" lvl="0" marL="457200" rtl="0" algn="l">
              <a:spcBef>
                <a:spcPts val="0"/>
              </a:spcBef>
              <a:spcAft>
                <a:spcPts val="0"/>
              </a:spcAft>
              <a:buSzPts val="2100"/>
              <a:buChar char="●"/>
            </a:pPr>
            <a:r>
              <a:rPr lang="en" sz="2100"/>
              <a:t>Company:</a:t>
            </a:r>
            <a:endParaRPr sz="2100"/>
          </a:p>
          <a:p>
            <a:pPr indent="-361950" lvl="1" marL="914400" rtl="0" algn="l">
              <a:spcBef>
                <a:spcPts val="0"/>
              </a:spcBef>
              <a:spcAft>
                <a:spcPts val="0"/>
              </a:spcAft>
              <a:buSzPts val="2100"/>
              <a:buChar char="○"/>
            </a:pPr>
            <a:r>
              <a:rPr b="1" lang="en" sz="2100"/>
              <a:t>Via Scientific</a:t>
            </a:r>
            <a:endParaRPr b="1" sz="2100"/>
          </a:p>
          <a:p>
            <a:pPr indent="-361950" lvl="0" marL="457200" rtl="0" algn="l">
              <a:spcBef>
                <a:spcPts val="0"/>
              </a:spcBef>
              <a:spcAft>
                <a:spcPts val="0"/>
              </a:spcAft>
              <a:buSzPts val="2100"/>
              <a:buChar char="●"/>
            </a:pPr>
            <a:r>
              <a:rPr lang="en" sz="2100"/>
              <a:t>Role:</a:t>
            </a:r>
            <a:endParaRPr sz="2100"/>
          </a:p>
          <a:p>
            <a:pPr indent="-361950" lvl="1" marL="914400" rtl="0" algn="l">
              <a:spcBef>
                <a:spcPts val="0"/>
              </a:spcBef>
              <a:spcAft>
                <a:spcPts val="0"/>
              </a:spcAft>
              <a:buSzPts val="2100"/>
              <a:buChar char="○"/>
            </a:pPr>
            <a:r>
              <a:rPr b="1" lang="en" sz="2100"/>
              <a:t>Bioinformatician</a:t>
            </a:r>
            <a:endParaRPr b="1" sz="2100"/>
          </a:p>
          <a:p>
            <a:pPr indent="-361950" lvl="0" marL="457200" rtl="0" algn="l">
              <a:spcBef>
                <a:spcPts val="0"/>
              </a:spcBef>
              <a:spcAft>
                <a:spcPts val="0"/>
              </a:spcAft>
              <a:buSzPts val="2100"/>
              <a:buChar char="●"/>
            </a:pPr>
            <a:r>
              <a:rPr lang="en" sz="2100"/>
              <a:t>Favourite Movie:</a:t>
            </a:r>
            <a:endParaRPr sz="2100"/>
          </a:p>
          <a:p>
            <a:pPr indent="-361950" lvl="1" marL="914400" rtl="0" algn="l">
              <a:spcBef>
                <a:spcPts val="0"/>
              </a:spcBef>
              <a:spcAft>
                <a:spcPts val="0"/>
              </a:spcAft>
              <a:buSzPts val="2100"/>
              <a:buChar char="○"/>
            </a:pPr>
            <a:r>
              <a:rPr b="1" lang="en" sz="2100"/>
              <a:t>Dodgeball</a:t>
            </a:r>
            <a:endParaRPr b="1" sz="2100"/>
          </a:p>
        </p:txBody>
      </p:sp>
      <p:pic>
        <p:nvPicPr>
          <p:cNvPr id="71" name="Google Shape;71;p15"/>
          <p:cNvPicPr preferRelativeResize="0"/>
          <p:nvPr/>
        </p:nvPicPr>
        <p:blipFill>
          <a:blip r:embed="rId3">
            <a:alphaModFix/>
          </a:blip>
          <a:stretch>
            <a:fillRect/>
          </a:stretch>
        </p:blipFill>
        <p:spPr>
          <a:xfrm>
            <a:off x="4927350" y="955675"/>
            <a:ext cx="3810000" cy="3810000"/>
          </a:xfrm>
          <a:prstGeom prst="ellipse">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 - </a:t>
            </a:r>
            <a:r>
              <a:rPr lang="en"/>
              <a:t>FASTA entry</a:t>
            </a:r>
            <a:endParaRPr/>
          </a:p>
        </p:txBody>
      </p:sp>
      <p:sp>
        <p:nvSpPr>
          <p:cNvPr id="407" name="Google Shape;407;p42"/>
          <p:cNvSpPr txBox="1"/>
          <p:nvPr/>
        </p:nvSpPr>
        <p:spPr>
          <a:xfrm>
            <a:off x="997500" y="2282000"/>
            <a:ext cx="852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&gt;ENST00000456328.2|ENSG00000223972.5|processed_transcript| whole_transcriptome_seq</a:t>
            </a:r>
            <a:endParaRPr>
              <a:solidFill>
                <a:schemeClr val="dk1"/>
              </a:solidFill>
            </a:endParaRPr>
          </a:p>
        </p:txBody>
      </p:sp>
      <p:sp>
        <p:nvSpPr>
          <p:cNvPr id="408" name="Google Shape;408;p42"/>
          <p:cNvSpPr/>
          <p:nvPr/>
        </p:nvSpPr>
        <p:spPr>
          <a:xfrm>
            <a:off x="1048650" y="1843225"/>
            <a:ext cx="2948100" cy="335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Example FASTA</a:t>
            </a:r>
            <a:endParaRPr/>
          </a:p>
        </p:txBody>
      </p:sp>
      <p:sp>
        <p:nvSpPr>
          <p:cNvPr id="409" name="Google Shape;409;p42"/>
          <p:cNvSpPr/>
          <p:nvPr/>
        </p:nvSpPr>
        <p:spPr>
          <a:xfrm>
            <a:off x="63450" y="2349450"/>
            <a:ext cx="985200" cy="2223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Header</a:t>
            </a:r>
            <a:endParaRPr>
              <a:solidFill>
                <a:schemeClr val="lt1"/>
              </a:solidFill>
            </a:endParaRPr>
          </a:p>
        </p:txBody>
      </p:sp>
      <p:sp>
        <p:nvSpPr>
          <p:cNvPr id="410" name="Google Shape;410;p42"/>
          <p:cNvSpPr/>
          <p:nvPr/>
        </p:nvSpPr>
        <p:spPr>
          <a:xfrm>
            <a:off x="1222200" y="2571750"/>
            <a:ext cx="3453600" cy="2223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Identifier</a:t>
            </a:r>
            <a:endParaRPr>
              <a:solidFill>
                <a:schemeClr val="lt1"/>
              </a:solidFill>
            </a:endParaRPr>
          </a:p>
        </p:txBody>
      </p:sp>
      <p:sp>
        <p:nvSpPr>
          <p:cNvPr id="411" name="Google Shape;411;p42"/>
          <p:cNvSpPr/>
          <p:nvPr/>
        </p:nvSpPr>
        <p:spPr>
          <a:xfrm>
            <a:off x="172800" y="3534075"/>
            <a:ext cx="8335500" cy="3357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Header Line: Each sequence starts with a header line, beginning with a "&gt;" symbol.</a:t>
            </a:r>
            <a:endParaRPr>
              <a:solidFill>
                <a:schemeClr val="lt1"/>
              </a:solidFill>
            </a:endParaRPr>
          </a:p>
        </p:txBody>
      </p:sp>
      <p:sp>
        <p:nvSpPr>
          <p:cNvPr id="412" name="Google Shape;412;p42"/>
          <p:cNvSpPr/>
          <p:nvPr/>
        </p:nvSpPr>
        <p:spPr>
          <a:xfrm>
            <a:off x="172800" y="3935625"/>
            <a:ext cx="8335500" cy="335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Identifier: A unique identifier for the sequence, often including database-specific codes</a:t>
            </a:r>
            <a:endParaRPr>
              <a:solidFill>
                <a:schemeClr val="lt1"/>
              </a:solidFill>
            </a:endParaRPr>
          </a:p>
        </p:txBody>
      </p:sp>
      <p:sp>
        <p:nvSpPr>
          <p:cNvPr id="413" name="Google Shape;413;p42"/>
          <p:cNvSpPr txBox="1"/>
          <p:nvPr/>
        </p:nvSpPr>
        <p:spPr>
          <a:xfrm>
            <a:off x="1048650" y="2811563"/>
            <a:ext cx="852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NNNNNTGCCGTCAGCCTTTTCTTTGACCTCTTCTTTCTGTTCATGTGTATTTGCTGTC</a:t>
            </a:r>
            <a:endParaRPr>
              <a:solidFill>
                <a:schemeClr val="dk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 - </a:t>
            </a:r>
            <a:r>
              <a:rPr lang="en"/>
              <a:t>FASTA entry</a:t>
            </a:r>
            <a:endParaRPr/>
          </a:p>
        </p:txBody>
      </p:sp>
      <p:sp>
        <p:nvSpPr>
          <p:cNvPr id="419" name="Google Shape;419;p43"/>
          <p:cNvSpPr txBox="1"/>
          <p:nvPr/>
        </p:nvSpPr>
        <p:spPr>
          <a:xfrm>
            <a:off x="997500" y="2282000"/>
            <a:ext cx="852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&gt;ENST00000456328.2|ENSG00000223972.5|processed_transcript| whole_transcriptome_seq</a:t>
            </a:r>
            <a:endParaRPr>
              <a:solidFill>
                <a:schemeClr val="dk1"/>
              </a:solidFill>
            </a:endParaRPr>
          </a:p>
        </p:txBody>
      </p:sp>
      <p:sp>
        <p:nvSpPr>
          <p:cNvPr id="420" name="Google Shape;420;p43"/>
          <p:cNvSpPr/>
          <p:nvPr/>
        </p:nvSpPr>
        <p:spPr>
          <a:xfrm>
            <a:off x="1048650" y="1843225"/>
            <a:ext cx="2948100" cy="335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Example FASTA</a:t>
            </a:r>
            <a:endParaRPr/>
          </a:p>
        </p:txBody>
      </p:sp>
      <p:sp>
        <p:nvSpPr>
          <p:cNvPr id="421" name="Google Shape;421;p43"/>
          <p:cNvSpPr/>
          <p:nvPr/>
        </p:nvSpPr>
        <p:spPr>
          <a:xfrm>
            <a:off x="63450" y="2349450"/>
            <a:ext cx="985200" cy="2223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Header</a:t>
            </a:r>
            <a:endParaRPr>
              <a:solidFill>
                <a:schemeClr val="lt1"/>
              </a:solidFill>
            </a:endParaRPr>
          </a:p>
        </p:txBody>
      </p:sp>
      <p:sp>
        <p:nvSpPr>
          <p:cNvPr id="422" name="Google Shape;422;p43"/>
          <p:cNvSpPr/>
          <p:nvPr/>
        </p:nvSpPr>
        <p:spPr>
          <a:xfrm>
            <a:off x="1222200" y="2571750"/>
            <a:ext cx="3453600" cy="2223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Identifier</a:t>
            </a:r>
            <a:endParaRPr>
              <a:solidFill>
                <a:schemeClr val="lt1"/>
              </a:solidFill>
            </a:endParaRPr>
          </a:p>
        </p:txBody>
      </p:sp>
      <p:sp>
        <p:nvSpPr>
          <p:cNvPr id="423" name="Google Shape;423;p43"/>
          <p:cNvSpPr/>
          <p:nvPr/>
        </p:nvSpPr>
        <p:spPr>
          <a:xfrm>
            <a:off x="4729050" y="2571750"/>
            <a:ext cx="3779100" cy="2223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Description</a:t>
            </a:r>
            <a:endParaRPr>
              <a:solidFill>
                <a:schemeClr val="lt1"/>
              </a:solidFill>
            </a:endParaRPr>
          </a:p>
        </p:txBody>
      </p:sp>
      <p:sp>
        <p:nvSpPr>
          <p:cNvPr id="424" name="Google Shape;424;p43"/>
          <p:cNvSpPr/>
          <p:nvPr/>
        </p:nvSpPr>
        <p:spPr>
          <a:xfrm>
            <a:off x="172800" y="3534075"/>
            <a:ext cx="8335500" cy="3357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Header Line: Each sequence starts with a header line, beginning with a "&gt;" symbol.</a:t>
            </a:r>
            <a:endParaRPr>
              <a:solidFill>
                <a:schemeClr val="lt1"/>
              </a:solidFill>
            </a:endParaRPr>
          </a:p>
        </p:txBody>
      </p:sp>
      <p:sp>
        <p:nvSpPr>
          <p:cNvPr id="425" name="Google Shape;425;p43"/>
          <p:cNvSpPr/>
          <p:nvPr/>
        </p:nvSpPr>
        <p:spPr>
          <a:xfrm>
            <a:off x="172800" y="3935625"/>
            <a:ext cx="8335500" cy="335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Identifier: A unique identifier for the sequence, often including database-specific codes</a:t>
            </a:r>
            <a:endParaRPr>
              <a:solidFill>
                <a:schemeClr val="lt1"/>
              </a:solidFill>
            </a:endParaRPr>
          </a:p>
        </p:txBody>
      </p:sp>
      <p:sp>
        <p:nvSpPr>
          <p:cNvPr id="426" name="Google Shape;426;p43"/>
          <p:cNvSpPr/>
          <p:nvPr/>
        </p:nvSpPr>
        <p:spPr>
          <a:xfrm>
            <a:off x="172800" y="4338950"/>
            <a:ext cx="8335500" cy="3357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Description: Additional information about the sequence e.g. organism, type of sequence</a:t>
            </a:r>
            <a:endParaRPr>
              <a:solidFill>
                <a:schemeClr val="lt1"/>
              </a:solidFill>
            </a:endParaRPr>
          </a:p>
        </p:txBody>
      </p:sp>
      <p:sp>
        <p:nvSpPr>
          <p:cNvPr id="427" name="Google Shape;427;p43"/>
          <p:cNvSpPr txBox="1"/>
          <p:nvPr/>
        </p:nvSpPr>
        <p:spPr>
          <a:xfrm>
            <a:off x="1048650" y="2811563"/>
            <a:ext cx="852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NNNNNTGCCGTCAGCCTTTTCTTTGACCTCTTCTTTCTGTTCATGTGTATTTGCTGTC</a:t>
            </a:r>
            <a:endParaRPr>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 - </a:t>
            </a:r>
            <a:r>
              <a:rPr lang="en"/>
              <a:t>FASTA entry</a:t>
            </a:r>
            <a:endParaRPr/>
          </a:p>
        </p:txBody>
      </p:sp>
      <p:sp>
        <p:nvSpPr>
          <p:cNvPr id="433" name="Google Shape;433;p44"/>
          <p:cNvSpPr txBox="1"/>
          <p:nvPr/>
        </p:nvSpPr>
        <p:spPr>
          <a:xfrm>
            <a:off x="997500" y="2282000"/>
            <a:ext cx="852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&gt;ENST00000456328.2|ENSG00000223972.5|processed_transcript| whole_transcriptome_seq</a:t>
            </a:r>
            <a:endParaRPr>
              <a:solidFill>
                <a:schemeClr val="dk1"/>
              </a:solidFill>
            </a:endParaRPr>
          </a:p>
        </p:txBody>
      </p:sp>
      <p:sp>
        <p:nvSpPr>
          <p:cNvPr id="434" name="Google Shape;434;p44"/>
          <p:cNvSpPr/>
          <p:nvPr/>
        </p:nvSpPr>
        <p:spPr>
          <a:xfrm>
            <a:off x="1048650" y="1843225"/>
            <a:ext cx="2948100" cy="335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Example FASTA</a:t>
            </a:r>
            <a:endParaRPr/>
          </a:p>
        </p:txBody>
      </p:sp>
      <p:sp>
        <p:nvSpPr>
          <p:cNvPr id="435" name="Google Shape;435;p44"/>
          <p:cNvSpPr/>
          <p:nvPr/>
        </p:nvSpPr>
        <p:spPr>
          <a:xfrm>
            <a:off x="63450" y="2349450"/>
            <a:ext cx="985200" cy="2223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Header</a:t>
            </a:r>
            <a:endParaRPr>
              <a:solidFill>
                <a:schemeClr val="lt1"/>
              </a:solidFill>
            </a:endParaRPr>
          </a:p>
        </p:txBody>
      </p:sp>
      <p:sp>
        <p:nvSpPr>
          <p:cNvPr id="436" name="Google Shape;436;p44"/>
          <p:cNvSpPr/>
          <p:nvPr/>
        </p:nvSpPr>
        <p:spPr>
          <a:xfrm>
            <a:off x="1222200" y="2571750"/>
            <a:ext cx="3453600" cy="2223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Identifier</a:t>
            </a:r>
            <a:endParaRPr>
              <a:solidFill>
                <a:schemeClr val="lt1"/>
              </a:solidFill>
            </a:endParaRPr>
          </a:p>
        </p:txBody>
      </p:sp>
      <p:sp>
        <p:nvSpPr>
          <p:cNvPr id="437" name="Google Shape;437;p44"/>
          <p:cNvSpPr/>
          <p:nvPr/>
        </p:nvSpPr>
        <p:spPr>
          <a:xfrm>
            <a:off x="4729050" y="2571750"/>
            <a:ext cx="3779100" cy="2223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Description</a:t>
            </a:r>
            <a:endParaRPr>
              <a:solidFill>
                <a:schemeClr val="lt1"/>
              </a:solidFill>
            </a:endParaRPr>
          </a:p>
        </p:txBody>
      </p:sp>
      <p:sp>
        <p:nvSpPr>
          <p:cNvPr id="438" name="Google Shape;438;p44"/>
          <p:cNvSpPr/>
          <p:nvPr/>
        </p:nvSpPr>
        <p:spPr>
          <a:xfrm>
            <a:off x="172800" y="3534075"/>
            <a:ext cx="8335500" cy="3357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Header Line: Each sequence starts with a header line, beginning with a "&gt;" symbol.</a:t>
            </a:r>
            <a:endParaRPr>
              <a:solidFill>
                <a:schemeClr val="lt1"/>
              </a:solidFill>
            </a:endParaRPr>
          </a:p>
        </p:txBody>
      </p:sp>
      <p:sp>
        <p:nvSpPr>
          <p:cNvPr id="439" name="Google Shape;439;p44"/>
          <p:cNvSpPr/>
          <p:nvPr/>
        </p:nvSpPr>
        <p:spPr>
          <a:xfrm>
            <a:off x="172800" y="3935625"/>
            <a:ext cx="8335500" cy="335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Identifier: A unique identifier for the sequence, often including database-specific codes</a:t>
            </a:r>
            <a:endParaRPr>
              <a:solidFill>
                <a:schemeClr val="lt1"/>
              </a:solidFill>
            </a:endParaRPr>
          </a:p>
        </p:txBody>
      </p:sp>
      <p:sp>
        <p:nvSpPr>
          <p:cNvPr id="440" name="Google Shape;440;p44"/>
          <p:cNvSpPr/>
          <p:nvPr/>
        </p:nvSpPr>
        <p:spPr>
          <a:xfrm>
            <a:off x="172800" y="4338950"/>
            <a:ext cx="8335500" cy="3357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Description: Additional information about the sequence e.g. organism, type of sequence</a:t>
            </a:r>
            <a:endParaRPr>
              <a:solidFill>
                <a:schemeClr val="lt1"/>
              </a:solidFill>
            </a:endParaRPr>
          </a:p>
        </p:txBody>
      </p:sp>
      <p:sp>
        <p:nvSpPr>
          <p:cNvPr id="441" name="Google Shape;441;p44"/>
          <p:cNvSpPr txBox="1"/>
          <p:nvPr/>
        </p:nvSpPr>
        <p:spPr>
          <a:xfrm>
            <a:off x="1048650" y="2811563"/>
            <a:ext cx="852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NNNNNTGCCGTCAGCCTTTTCTTTGACCTCTTCTTTCTGTTCATGTGTATTTGCTGTC</a:t>
            </a:r>
            <a:endParaRPr>
              <a:solidFill>
                <a:schemeClr val="dk1"/>
              </a:solidFill>
            </a:endParaRPr>
          </a:p>
        </p:txBody>
      </p:sp>
      <p:sp>
        <p:nvSpPr>
          <p:cNvPr id="442" name="Google Shape;442;p44"/>
          <p:cNvSpPr/>
          <p:nvPr/>
        </p:nvSpPr>
        <p:spPr>
          <a:xfrm>
            <a:off x="63450" y="2785275"/>
            <a:ext cx="985200" cy="335700"/>
          </a:xfrm>
          <a:prstGeom prst="roundRect">
            <a:avLst>
              <a:gd fmla="val 16667" name="adj"/>
            </a:avLst>
          </a:prstGeom>
          <a:solidFill>
            <a:srgbClr val="7F6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lt1"/>
                </a:solidFill>
              </a:rPr>
              <a:t>Sequence</a:t>
            </a:r>
            <a:endParaRPr sz="1300">
              <a:solidFill>
                <a:schemeClr val="lt1"/>
              </a:solidFill>
            </a:endParaRPr>
          </a:p>
        </p:txBody>
      </p:sp>
      <p:sp>
        <p:nvSpPr>
          <p:cNvPr id="443" name="Google Shape;443;p44"/>
          <p:cNvSpPr/>
          <p:nvPr/>
        </p:nvSpPr>
        <p:spPr>
          <a:xfrm>
            <a:off x="172800" y="4742275"/>
            <a:ext cx="8335500" cy="335700"/>
          </a:xfrm>
          <a:prstGeom prst="roundRect">
            <a:avLst>
              <a:gd fmla="val 16667" name="adj"/>
            </a:avLst>
          </a:prstGeom>
          <a:solidFill>
            <a:srgbClr val="7F6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Sequence: Nucleotide or protein sequence, represented in single-letter codes. </a:t>
            </a:r>
            <a:endParaRPr>
              <a:solidFill>
                <a:schemeClr val="lt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 - FASTA summary</a:t>
            </a:r>
            <a:endParaRPr/>
          </a:p>
        </p:txBody>
      </p:sp>
      <p:sp>
        <p:nvSpPr>
          <p:cNvPr id="449" name="Google Shape;449;p45"/>
          <p:cNvSpPr txBox="1"/>
          <p:nvPr/>
        </p:nvSpPr>
        <p:spPr>
          <a:xfrm>
            <a:off x="311700" y="1520000"/>
            <a:ext cx="85206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&gt;ENST00000456328.2|ENSG00000223972.5|DDX11L1-202|DDX11L1|processed_transcript|</a:t>
            </a:r>
            <a:endParaRPr>
              <a:solidFill>
                <a:schemeClr val="dk1"/>
              </a:solidFill>
            </a:endParaRPr>
          </a:p>
          <a:p>
            <a:pPr indent="0" lvl="0" marL="0" rtl="0" algn="l">
              <a:spcBef>
                <a:spcPts val="0"/>
              </a:spcBef>
              <a:spcAft>
                <a:spcPts val="0"/>
              </a:spcAft>
              <a:buNone/>
            </a:pPr>
            <a:r>
              <a:rPr lang="en">
                <a:solidFill>
                  <a:schemeClr val="dk1"/>
                </a:solidFill>
              </a:rPr>
              <a:t>GTTAACTTGCCGTCAGCCTTTTCTTTGACCTCTTCTTTCTGTTCATGTGTATTTGCTGTC</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&gt;ENST00000461467.1|ENSG00000237613.2|OTTHUMT00000002843.1|lncRNA|</a:t>
            </a:r>
            <a:endParaRPr>
              <a:solidFill>
                <a:schemeClr val="dk1"/>
              </a:solidFill>
            </a:endParaRPr>
          </a:p>
          <a:p>
            <a:pPr indent="0" lvl="0" marL="0" rtl="0" algn="l">
              <a:spcBef>
                <a:spcPts val="0"/>
              </a:spcBef>
              <a:spcAft>
                <a:spcPts val="0"/>
              </a:spcAft>
              <a:buNone/>
            </a:pPr>
            <a:r>
              <a:rPr lang="en">
                <a:solidFill>
                  <a:schemeClr val="dk1"/>
                </a:solidFill>
              </a:rPr>
              <a:t>GGGGTTTCGGGGCTGTGGACCCTGTGCCAGGAAAGGAAGGGCGCAGCTCCTGCAATGCGG</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p:txBody>
      </p:sp>
      <p:sp>
        <p:nvSpPr>
          <p:cNvPr id="450" name="Google Shape;450;p45"/>
          <p:cNvSpPr/>
          <p:nvPr/>
        </p:nvSpPr>
        <p:spPr>
          <a:xfrm>
            <a:off x="362850" y="1081225"/>
            <a:ext cx="2948100" cy="335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Example FASTA</a:t>
            </a:r>
            <a:endParaRPr/>
          </a:p>
        </p:txBody>
      </p:sp>
      <p:graphicFrame>
        <p:nvGraphicFramePr>
          <p:cNvPr id="451" name="Google Shape;451;p45"/>
          <p:cNvGraphicFramePr/>
          <p:nvPr/>
        </p:nvGraphicFramePr>
        <p:xfrm>
          <a:off x="311700" y="3129575"/>
          <a:ext cx="3000000" cy="3000000"/>
        </p:xfrm>
        <a:graphic>
          <a:graphicData uri="http://schemas.openxmlformats.org/drawingml/2006/table">
            <a:tbl>
              <a:tblPr>
                <a:noFill/>
                <a:tableStyleId>{0114EE08-D228-4DDB-AFAC-9181D4F78BFE}</a:tableStyleId>
              </a:tblPr>
              <a:tblGrid>
                <a:gridCol w="1166925"/>
                <a:gridCol w="7353675"/>
              </a:tblGrid>
              <a:tr h="440250">
                <a:tc>
                  <a:txBody>
                    <a:bodyPr/>
                    <a:lstStyle/>
                    <a:p>
                      <a:pPr indent="0" lvl="0" marL="0" rtl="0" algn="l">
                        <a:spcBef>
                          <a:spcPts val="0"/>
                        </a:spcBef>
                        <a:spcAft>
                          <a:spcPts val="0"/>
                        </a:spcAft>
                        <a:buNone/>
                      </a:pPr>
                      <a:r>
                        <a:rPr lang="en">
                          <a:solidFill>
                            <a:schemeClr val="lt1"/>
                          </a:solidFill>
                        </a:rPr>
                        <a:t>Extension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*.fasta, *.fa,</a:t>
                      </a:r>
                      <a:endParaRPr/>
                    </a:p>
                  </a:txBody>
                  <a:tcPr marT="91425" marB="91425" marR="91425" marL="91425"/>
                </a:tc>
              </a:tr>
              <a:tr h="440250">
                <a:tc>
                  <a:txBody>
                    <a:bodyPr/>
                    <a:lstStyle/>
                    <a:p>
                      <a:pPr indent="0" lvl="0" marL="0" rtl="0" algn="l">
                        <a:spcBef>
                          <a:spcPts val="0"/>
                        </a:spcBef>
                        <a:spcAft>
                          <a:spcPts val="0"/>
                        </a:spcAft>
                        <a:buNone/>
                      </a:pPr>
                      <a:r>
                        <a:rPr lang="en">
                          <a:solidFill>
                            <a:schemeClr val="lt1"/>
                          </a:solidFill>
                        </a:rPr>
                        <a:t>File type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Text</a:t>
                      </a:r>
                      <a:endParaRPr/>
                    </a:p>
                  </a:txBody>
                  <a:tcPr marT="91425" marB="91425" marR="91425" marL="91425"/>
                </a:tc>
              </a:tr>
              <a:tr h="440250">
                <a:tc>
                  <a:txBody>
                    <a:bodyPr/>
                    <a:lstStyle/>
                    <a:p>
                      <a:pPr indent="0" lvl="0" marL="0" rtl="0" algn="l">
                        <a:spcBef>
                          <a:spcPts val="0"/>
                        </a:spcBef>
                        <a:spcAft>
                          <a:spcPts val="0"/>
                        </a:spcAft>
                        <a:buNone/>
                      </a:pPr>
                      <a:r>
                        <a:rPr lang="en">
                          <a:solidFill>
                            <a:schemeClr val="lt1"/>
                          </a:solidFill>
                        </a:rPr>
                        <a:t>Applications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Sequence Alignment (BLAST), </a:t>
                      </a:r>
                      <a:r>
                        <a:rPr lang="en">
                          <a:solidFill>
                            <a:schemeClr val="dk1"/>
                          </a:solidFill>
                        </a:rPr>
                        <a:t>Assembly (QIIME),</a:t>
                      </a:r>
                      <a:r>
                        <a:rPr lang="en"/>
                        <a:t> Database (NCBI),</a:t>
                      </a:r>
                      <a:endParaRPr/>
                    </a:p>
                  </a:txBody>
                  <a:tcPr marT="91425" marB="91425" marR="91425" marL="91425"/>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 - FASTQ Read</a:t>
            </a:r>
            <a:endParaRPr/>
          </a:p>
        </p:txBody>
      </p:sp>
      <p:sp>
        <p:nvSpPr>
          <p:cNvPr id="457" name="Google Shape;457;p46"/>
          <p:cNvSpPr txBox="1"/>
          <p:nvPr/>
        </p:nvSpPr>
        <p:spPr>
          <a:xfrm>
            <a:off x="692700" y="1748600"/>
            <a:ext cx="85206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@NS500602:506:H2HKGBGX5:3:11401:17453:1112 2:N:0:GAGTGG</a:t>
            </a:r>
            <a:endParaRPr>
              <a:solidFill>
                <a:schemeClr val="dk1"/>
              </a:solidFill>
            </a:endParaRPr>
          </a:p>
          <a:p>
            <a:pPr indent="0" lvl="0" marL="0" rtl="0" algn="l">
              <a:spcBef>
                <a:spcPts val="0"/>
              </a:spcBef>
              <a:spcAft>
                <a:spcPts val="0"/>
              </a:spcAft>
              <a:buNone/>
            </a:pPr>
            <a:r>
              <a:rPr lang="en">
                <a:solidFill>
                  <a:schemeClr val="dk1"/>
                </a:solidFill>
              </a:rPr>
              <a:t>GAGATTGCGAGAGTGCTTGCTAGTGACTCCTTGCAGCATGCTCTATTTT</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rPr lang="en">
                <a:solidFill>
                  <a:schemeClr val="dk1"/>
                </a:solidFill>
              </a:rPr>
              <a:t>AAAAAEEEEEEEEEA/EEA&lt;EA&lt;A/EE66/EEEEEAEEEEEEEAEEE/&lt;</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p:txBody>
      </p:sp>
      <p:sp>
        <p:nvSpPr>
          <p:cNvPr id="458" name="Google Shape;458;p46"/>
          <p:cNvSpPr/>
          <p:nvPr/>
        </p:nvSpPr>
        <p:spPr>
          <a:xfrm>
            <a:off x="743850" y="1005025"/>
            <a:ext cx="2948100" cy="335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FASTQ file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4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a:t>
            </a:r>
            <a:r>
              <a:rPr lang="en"/>
              <a:t> - “Reads”</a:t>
            </a:r>
            <a:endParaRPr/>
          </a:p>
        </p:txBody>
      </p:sp>
      <p:grpSp>
        <p:nvGrpSpPr>
          <p:cNvPr id="464" name="Google Shape;464;p47"/>
          <p:cNvGrpSpPr/>
          <p:nvPr/>
        </p:nvGrpSpPr>
        <p:grpSpPr>
          <a:xfrm>
            <a:off x="2577775" y="2525200"/>
            <a:ext cx="3902400" cy="487800"/>
            <a:chOff x="2551425" y="2968175"/>
            <a:chExt cx="3902400" cy="487800"/>
          </a:xfrm>
        </p:grpSpPr>
        <p:sp>
          <p:nvSpPr>
            <p:cNvPr id="465" name="Google Shape;465;p47"/>
            <p:cNvSpPr/>
            <p:nvPr/>
          </p:nvSpPr>
          <p:spPr>
            <a:xfrm>
              <a:off x="2551425" y="2968175"/>
              <a:ext cx="487800" cy="4878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a:t>
              </a:r>
              <a:endParaRPr/>
            </a:p>
          </p:txBody>
        </p:sp>
        <p:sp>
          <p:nvSpPr>
            <p:cNvPr id="466" name="Google Shape;466;p47"/>
            <p:cNvSpPr/>
            <p:nvPr/>
          </p:nvSpPr>
          <p:spPr>
            <a:xfrm>
              <a:off x="3039225" y="2968175"/>
              <a:ext cx="487800" cy="48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G</a:t>
              </a:r>
              <a:endParaRPr/>
            </a:p>
          </p:txBody>
        </p:sp>
        <p:sp>
          <p:nvSpPr>
            <p:cNvPr id="467" name="Google Shape;467;p47"/>
            <p:cNvSpPr/>
            <p:nvPr/>
          </p:nvSpPr>
          <p:spPr>
            <a:xfrm>
              <a:off x="3527025" y="2968175"/>
              <a:ext cx="487800" cy="4878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468" name="Google Shape;468;p47"/>
            <p:cNvSpPr/>
            <p:nvPr/>
          </p:nvSpPr>
          <p:spPr>
            <a:xfrm>
              <a:off x="4014825" y="2968175"/>
              <a:ext cx="487800" cy="4878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a:t>
              </a:r>
              <a:endParaRPr>
                <a:solidFill>
                  <a:schemeClr val="lt1"/>
                </a:solidFill>
              </a:endParaRPr>
            </a:p>
          </p:txBody>
        </p:sp>
        <p:sp>
          <p:nvSpPr>
            <p:cNvPr id="469" name="Google Shape;469;p47"/>
            <p:cNvSpPr/>
            <p:nvPr/>
          </p:nvSpPr>
          <p:spPr>
            <a:xfrm>
              <a:off x="4502625" y="2968175"/>
              <a:ext cx="487800" cy="4878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a:t>
              </a:r>
              <a:endParaRPr/>
            </a:p>
          </p:txBody>
        </p:sp>
        <p:sp>
          <p:nvSpPr>
            <p:cNvPr id="470" name="Google Shape;470;p47"/>
            <p:cNvSpPr/>
            <p:nvPr/>
          </p:nvSpPr>
          <p:spPr>
            <a:xfrm>
              <a:off x="4990425" y="2968175"/>
              <a:ext cx="487800" cy="48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G</a:t>
              </a:r>
              <a:endParaRPr/>
            </a:p>
          </p:txBody>
        </p:sp>
        <p:sp>
          <p:nvSpPr>
            <p:cNvPr id="471" name="Google Shape;471;p47"/>
            <p:cNvSpPr/>
            <p:nvPr/>
          </p:nvSpPr>
          <p:spPr>
            <a:xfrm>
              <a:off x="5478225" y="2968175"/>
              <a:ext cx="487800" cy="4878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472" name="Google Shape;472;p47"/>
            <p:cNvSpPr/>
            <p:nvPr/>
          </p:nvSpPr>
          <p:spPr>
            <a:xfrm>
              <a:off x="5966025" y="2968175"/>
              <a:ext cx="487800" cy="4878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a:t>
              </a:r>
              <a:endParaRPr>
                <a:solidFill>
                  <a:schemeClr val="lt1"/>
                </a:solidFill>
              </a:endParaRPr>
            </a:p>
          </p:txBody>
        </p:sp>
      </p:grpSp>
      <p:sp>
        <p:nvSpPr>
          <p:cNvPr id="473" name="Google Shape;473;p47"/>
          <p:cNvSpPr/>
          <p:nvPr/>
        </p:nvSpPr>
        <p:spPr>
          <a:xfrm>
            <a:off x="6481086" y="2525200"/>
            <a:ext cx="1851600" cy="4878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Platform Specific sequence</a:t>
            </a:r>
            <a:endParaRPr/>
          </a:p>
        </p:txBody>
      </p:sp>
      <p:sp>
        <p:nvSpPr>
          <p:cNvPr id="474" name="Google Shape;474;p47"/>
          <p:cNvSpPr/>
          <p:nvPr/>
        </p:nvSpPr>
        <p:spPr>
          <a:xfrm>
            <a:off x="811310" y="2525200"/>
            <a:ext cx="1766400" cy="4878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Platform Specific sequence</a:t>
            </a:r>
            <a:endParaRPr/>
          </a:p>
        </p:txBody>
      </p:sp>
      <p:sp>
        <p:nvSpPr>
          <p:cNvPr id="475" name="Google Shape;475;p47"/>
          <p:cNvSpPr/>
          <p:nvPr/>
        </p:nvSpPr>
        <p:spPr>
          <a:xfrm>
            <a:off x="4215175" y="1937425"/>
            <a:ext cx="4117500" cy="448200"/>
          </a:xfrm>
          <a:prstGeom prst="leftArrow">
            <a:avLst>
              <a:gd fmla="val 50000" name="adj1"/>
              <a:gd fmla="val 50000" name="adj2"/>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Sequenced</a:t>
            </a:r>
            <a:endParaRPr/>
          </a:p>
        </p:txBody>
      </p:sp>
      <p:sp>
        <p:nvSpPr>
          <p:cNvPr id="476" name="Google Shape;476;p47"/>
          <p:cNvSpPr/>
          <p:nvPr/>
        </p:nvSpPr>
        <p:spPr>
          <a:xfrm>
            <a:off x="811300" y="3065500"/>
            <a:ext cx="2791800" cy="372300"/>
          </a:xfrm>
          <a:prstGeom prst="rightArrow">
            <a:avLst>
              <a:gd fmla="val 50000" name="adj1"/>
              <a:gd fmla="val 50000" name="adj2"/>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Sequenced</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4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a:t>
            </a:r>
            <a:r>
              <a:rPr lang="en"/>
              <a:t> - “Reads”</a:t>
            </a:r>
            <a:endParaRPr/>
          </a:p>
          <a:p>
            <a:pPr indent="0" lvl="0" marL="0" rtl="0" algn="l">
              <a:spcBef>
                <a:spcPts val="0"/>
              </a:spcBef>
              <a:spcAft>
                <a:spcPts val="0"/>
              </a:spcAft>
              <a:buNone/>
            </a:pPr>
            <a:r>
              <a:t/>
            </a:r>
            <a:endParaRPr/>
          </a:p>
        </p:txBody>
      </p:sp>
      <p:grpSp>
        <p:nvGrpSpPr>
          <p:cNvPr id="482" name="Google Shape;482;p48"/>
          <p:cNvGrpSpPr/>
          <p:nvPr/>
        </p:nvGrpSpPr>
        <p:grpSpPr>
          <a:xfrm>
            <a:off x="2577775" y="2525200"/>
            <a:ext cx="3902400" cy="487800"/>
            <a:chOff x="2551425" y="2968175"/>
            <a:chExt cx="3902400" cy="487800"/>
          </a:xfrm>
        </p:grpSpPr>
        <p:sp>
          <p:nvSpPr>
            <p:cNvPr id="483" name="Google Shape;483;p48"/>
            <p:cNvSpPr/>
            <p:nvPr/>
          </p:nvSpPr>
          <p:spPr>
            <a:xfrm>
              <a:off x="2551425" y="2968175"/>
              <a:ext cx="487800" cy="4878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a:t>
              </a:r>
              <a:endParaRPr/>
            </a:p>
          </p:txBody>
        </p:sp>
        <p:sp>
          <p:nvSpPr>
            <p:cNvPr id="484" name="Google Shape;484;p48"/>
            <p:cNvSpPr/>
            <p:nvPr/>
          </p:nvSpPr>
          <p:spPr>
            <a:xfrm>
              <a:off x="3039225" y="2968175"/>
              <a:ext cx="487800" cy="48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G</a:t>
              </a:r>
              <a:endParaRPr/>
            </a:p>
          </p:txBody>
        </p:sp>
        <p:sp>
          <p:nvSpPr>
            <p:cNvPr id="485" name="Google Shape;485;p48"/>
            <p:cNvSpPr/>
            <p:nvPr/>
          </p:nvSpPr>
          <p:spPr>
            <a:xfrm>
              <a:off x="3527025" y="2968175"/>
              <a:ext cx="487800" cy="4878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486" name="Google Shape;486;p48"/>
            <p:cNvSpPr/>
            <p:nvPr/>
          </p:nvSpPr>
          <p:spPr>
            <a:xfrm>
              <a:off x="4014825" y="2968175"/>
              <a:ext cx="487800" cy="4878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a:t>
              </a:r>
              <a:endParaRPr>
                <a:solidFill>
                  <a:schemeClr val="lt1"/>
                </a:solidFill>
              </a:endParaRPr>
            </a:p>
          </p:txBody>
        </p:sp>
        <p:sp>
          <p:nvSpPr>
            <p:cNvPr id="487" name="Google Shape;487;p48"/>
            <p:cNvSpPr/>
            <p:nvPr/>
          </p:nvSpPr>
          <p:spPr>
            <a:xfrm>
              <a:off x="4502625" y="2968175"/>
              <a:ext cx="487800" cy="4878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a:t>
              </a:r>
              <a:endParaRPr/>
            </a:p>
          </p:txBody>
        </p:sp>
        <p:sp>
          <p:nvSpPr>
            <p:cNvPr id="488" name="Google Shape;488;p48"/>
            <p:cNvSpPr/>
            <p:nvPr/>
          </p:nvSpPr>
          <p:spPr>
            <a:xfrm>
              <a:off x="4990425" y="2968175"/>
              <a:ext cx="487800" cy="48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G</a:t>
              </a:r>
              <a:endParaRPr/>
            </a:p>
          </p:txBody>
        </p:sp>
        <p:sp>
          <p:nvSpPr>
            <p:cNvPr id="489" name="Google Shape;489;p48"/>
            <p:cNvSpPr/>
            <p:nvPr/>
          </p:nvSpPr>
          <p:spPr>
            <a:xfrm>
              <a:off x="5478225" y="2968175"/>
              <a:ext cx="487800" cy="4878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490" name="Google Shape;490;p48"/>
            <p:cNvSpPr/>
            <p:nvPr/>
          </p:nvSpPr>
          <p:spPr>
            <a:xfrm>
              <a:off x="5966025" y="2968175"/>
              <a:ext cx="487800" cy="4878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a:t>
              </a:r>
              <a:endParaRPr>
                <a:solidFill>
                  <a:schemeClr val="lt1"/>
                </a:solidFill>
              </a:endParaRPr>
            </a:p>
          </p:txBody>
        </p:sp>
      </p:grpSp>
      <p:sp>
        <p:nvSpPr>
          <p:cNvPr id="491" name="Google Shape;491;p48"/>
          <p:cNvSpPr/>
          <p:nvPr/>
        </p:nvSpPr>
        <p:spPr>
          <a:xfrm>
            <a:off x="6481086" y="2525200"/>
            <a:ext cx="1851600" cy="4878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Platform Specific sequence</a:t>
            </a:r>
            <a:endParaRPr/>
          </a:p>
        </p:txBody>
      </p:sp>
      <p:sp>
        <p:nvSpPr>
          <p:cNvPr id="492" name="Google Shape;492;p48"/>
          <p:cNvSpPr/>
          <p:nvPr/>
        </p:nvSpPr>
        <p:spPr>
          <a:xfrm>
            <a:off x="811310" y="2525200"/>
            <a:ext cx="1766400" cy="4878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Platform Specific sequence</a:t>
            </a:r>
            <a:endParaRPr/>
          </a:p>
        </p:txBody>
      </p:sp>
      <p:sp>
        <p:nvSpPr>
          <p:cNvPr id="493" name="Google Shape;493;p48"/>
          <p:cNvSpPr/>
          <p:nvPr/>
        </p:nvSpPr>
        <p:spPr>
          <a:xfrm>
            <a:off x="2928350" y="4025675"/>
            <a:ext cx="23922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These are “Reads”</a:t>
            </a:r>
            <a:endParaRPr>
              <a:solidFill>
                <a:schemeClr val="lt1"/>
              </a:solidFill>
            </a:endParaRPr>
          </a:p>
        </p:txBody>
      </p:sp>
      <p:sp>
        <p:nvSpPr>
          <p:cNvPr id="494" name="Google Shape;494;p48"/>
          <p:cNvSpPr/>
          <p:nvPr/>
        </p:nvSpPr>
        <p:spPr>
          <a:xfrm rot="-8597614">
            <a:off x="2412399" y="3583400"/>
            <a:ext cx="841203" cy="416701"/>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5" name="Google Shape;495;p48"/>
          <p:cNvSpPr/>
          <p:nvPr/>
        </p:nvSpPr>
        <p:spPr>
          <a:xfrm rot="-3836237">
            <a:off x="3796049" y="2998950"/>
            <a:ext cx="1897555" cy="416593"/>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6" name="Google Shape;496;p48"/>
          <p:cNvSpPr/>
          <p:nvPr/>
        </p:nvSpPr>
        <p:spPr>
          <a:xfrm>
            <a:off x="4215175" y="1937425"/>
            <a:ext cx="4117500" cy="448200"/>
          </a:xfrm>
          <a:prstGeom prst="leftArrow">
            <a:avLst>
              <a:gd fmla="val 50000" name="adj1"/>
              <a:gd fmla="val 50000" name="adj2"/>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Sequenced</a:t>
            </a:r>
            <a:endParaRPr/>
          </a:p>
        </p:txBody>
      </p:sp>
      <p:sp>
        <p:nvSpPr>
          <p:cNvPr id="497" name="Google Shape;497;p48"/>
          <p:cNvSpPr/>
          <p:nvPr/>
        </p:nvSpPr>
        <p:spPr>
          <a:xfrm>
            <a:off x="811300" y="3065500"/>
            <a:ext cx="2791800" cy="372300"/>
          </a:xfrm>
          <a:prstGeom prst="rightArrow">
            <a:avLst>
              <a:gd fmla="val 50000" name="adj1"/>
              <a:gd fmla="val 50000" name="adj2"/>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Sequenced</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4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a:t>
            </a:r>
            <a:r>
              <a:rPr lang="en"/>
              <a:t> - “Reads”</a:t>
            </a:r>
            <a:endParaRPr/>
          </a:p>
          <a:p>
            <a:pPr indent="0" lvl="0" marL="0" rtl="0" algn="l">
              <a:spcBef>
                <a:spcPts val="0"/>
              </a:spcBef>
              <a:spcAft>
                <a:spcPts val="0"/>
              </a:spcAft>
              <a:buNone/>
            </a:pPr>
            <a:r>
              <a:t/>
            </a:r>
            <a:endParaRPr/>
          </a:p>
        </p:txBody>
      </p:sp>
      <p:sp>
        <p:nvSpPr>
          <p:cNvPr id="503" name="Google Shape;503;p49"/>
          <p:cNvSpPr/>
          <p:nvPr/>
        </p:nvSpPr>
        <p:spPr>
          <a:xfrm>
            <a:off x="4597961" y="2570300"/>
            <a:ext cx="1851600" cy="4878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Platform Specific sequence</a:t>
            </a:r>
            <a:endParaRPr/>
          </a:p>
        </p:txBody>
      </p:sp>
      <p:grpSp>
        <p:nvGrpSpPr>
          <p:cNvPr id="504" name="Google Shape;504;p49"/>
          <p:cNvGrpSpPr/>
          <p:nvPr/>
        </p:nvGrpSpPr>
        <p:grpSpPr>
          <a:xfrm>
            <a:off x="2645850" y="2570300"/>
            <a:ext cx="1951200" cy="487800"/>
            <a:chOff x="4502625" y="2968175"/>
            <a:chExt cx="1951200" cy="487800"/>
          </a:xfrm>
        </p:grpSpPr>
        <p:sp>
          <p:nvSpPr>
            <p:cNvPr id="505" name="Google Shape;505;p49"/>
            <p:cNvSpPr/>
            <p:nvPr/>
          </p:nvSpPr>
          <p:spPr>
            <a:xfrm>
              <a:off x="4502625" y="2968175"/>
              <a:ext cx="487800" cy="4878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a:t>
              </a:r>
              <a:endParaRPr/>
            </a:p>
          </p:txBody>
        </p:sp>
        <p:sp>
          <p:nvSpPr>
            <p:cNvPr id="506" name="Google Shape;506;p49"/>
            <p:cNvSpPr/>
            <p:nvPr/>
          </p:nvSpPr>
          <p:spPr>
            <a:xfrm>
              <a:off x="4990425" y="2968175"/>
              <a:ext cx="487800" cy="48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G</a:t>
              </a:r>
              <a:endParaRPr/>
            </a:p>
          </p:txBody>
        </p:sp>
        <p:sp>
          <p:nvSpPr>
            <p:cNvPr id="507" name="Google Shape;507;p49"/>
            <p:cNvSpPr/>
            <p:nvPr/>
          </p:nvSpPr>
          <p:spPr>
            <a:xfrm>
              <a:off x="5478225" y="2968175"/>
              <a:ext cx="487800" cy="4878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508" name="Google Shape;508;p49"/>
            <p:cNvSpPr/>
            <p:nvPr/>
          </p:nvSpPr>
          <p:spPr>
            <a:xfrm>
              <a:off x="5966025" y="2968175"/>
              <a:ext cx="487800" cy="4878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a:t>
              </a:r>
              <a:endParaRPr>
                <a:solidFill>
                  <a:schemeClr val="lt1"/>
                </a:solidFill>
              </a:endParaRPr>
            </a:p>
          </p:txBody>
        </p:sp>
      </p:grpSp>
      <p:sp>
        <p:nvSpPr>
          <p:cNvPr id="509" name="Google Shape;509;p49"/>
          <p:cNvSpPr/>
          <p:nvPr/>
        </p:nvSpPr>
        <p:spPr>
          <a:xfrm>
            <a:off x="2331950" y="2122100"/>
            <a:ext cx="4117500" cy="448200"/>
          </a:xfrm>
          <a:prstGeom prst="leftArrow">
            <a:avLst>
              <a:gd fmla="val 50000" name="adj1"/>
              <a:gd fmla="val 50000" name="adj2"/>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Sequenced</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p5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a:t>
            </a:r>
            <a:r>
              <a:rPr lang="en"/>
              <a:t> - “Reads”</a:t>
            </a:r>
            <a:endParaRPr/>
          </a:p>
          <a:p>
            <a:pPr indent="0" lvl="0" marL="0" rtl="0" algn="l">
              <a:spcBef>
                <a:spcPts val="0"/>
              </a:spcBef>
              <a:spcAft>
                <a:spcPts val="0"/>
              </a:spcAft>
              <a:buNone/>
            </a:pPr>
            <a:r>
              <a:t/>
            </a:r>
            <a:endParaRPr/>
          </a:p>
        </p:txBody>
      </p:sp>
      <p:sp>
        <p:nvSpPr>
          <p:cNvPr id="515" name="Google Shape;515;p50"/>
          <p:cNvSpPr/>
          <p:nvPr/>
        </p:nvSpPr>
        <p:spPr>
          <a:xfrm>
            <a:off x="4597961" y="2570300"/>
            <a:ext cx="1851600" cy="4878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Platform Specific sequence</a:t>
            </a:r>
            <a:endParaRPr/>
          </a:p>
        </p:txBody>
      </p:sp>
      <p:sp>
        <p:nvSpPr>
          <p:cNvPr id="516" name="Google Shape;516;p50"/>
          <p:cNvSpPr/>
          <p:nvPr/>
        </p:nvSpPr>
        <p:spPr>
          <a:xfrm>
            <a:off x="2331950" y="2571750"/>
            <a:ext cx="2265900" cy="6903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Insert</a:t>
            </a:r>
            <a:endParaRPr b="1" sz="1200">
              <a:solidFill>
                <a:schemeClr val="lt1"/>
              </a:solidFill>
            </a:endParaRPr>
          </a:p>
        </p:txBody>
      </p:sp>
      <p:sp>
        <p:nvSpPr>
          <p:cNvPr id="517" name="Google Shape;517;p50"/>
          <p:cNvSpPr txBox="1"/>
          <p:nvPr/>
        </p:nvSpPr>
        <p:spPr>
          <a:xfrm>
            <a:off x="1434225" y="3733375"/>
            <a:ext cx="5814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Reads are often “preprocessed” to isolate the “Insert”</a:t>
            </a:r>
            <a:endParaRPr sz="1800">
              <a:solidFill>
                <a:schemeClr val="dk2"/>
              </a:solidFill>
            </a:endParaRPr>
          </a:p>
        </p:txBody>
      </p:sp>
      <p:sp>
        <p:nvSpPr>
          <p:cNvPr id="518" name="Google Shape;518;p50"/>
          <p:cNvSpPr/>
          <p:nvPr/>
        </p:nvSpPr>
        <p:spPr>
          <a:xfrm>
            <a:off x="2331950" y="2122100"/>
            <a:ext cx="4117500" cy="448200"/>
          </a:xfrm>
          <a:prstGeom prst="leftArrow">
            <a:avLst>
              <a:gd fmla="val 50000" name="adj1"/>
              <a:gd fmla="val 50000" name="adj2"/>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Sequenced</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5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a:t>
            </a:r>
            <a:r>
              <a:rPr lang="en"/>
              <a:t> - “Reads”</a:t>
            </a:r>
            <a:endParaRPr/>
          </a:p>
          <a:p>
            <a:pPr indent="0" lvl="0" marL="0" rtl="0" algn="l">
              <a:spcBef>
                <a:spcPts val="0"/>
              </a:spcBef>
              <a:spcAft>
                <a:spcPts val="0"/>
              </a:spcAft>
              <a:buNone/>
            </a:pPr>
            <a:r>
              <a:t/>
            </a:r>
            <a:endParaRPr/>
          </a:p>
        </p:txBody>
      </p:sp>
      <p:sp>
        <p:nvSpPr>
          <p:cNvPr id="524" name="Google Shape;524;p51"/>
          <p:cNvSpPr/>
          <p:nvPr/>
        </p:nvSpPr>
        <p:spPr>
          <a:xfrm>
            <a:off x="2868425" y="2571750"/>
            <a:ext cx="2265900" cy="6903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Insert</a:t>
            </a:r>
            <a:endParaRPr b="1" sz="1200">
              <a:solidFill>
                <a:schemeClr val="lt1"/>
              </a:solidFill>
            </a:endParaRPr>
          </a:p>
        </p:txBody>
      </p:sp>
      <p:sp>
        <p:nvSpPr>
          <p:cNvPr id="525" name="Google Shape;525;p51"/>
          <p:cNvSpPr txBox="1"/>
          <p:nvPr/>
        </p:nvSpPr>
        <p:spPr>
          <a:xfrm>
            <a:off x="410225" y="3514425"/>
            <a:ext cx="8173200" cy="1015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2"/>
                </a:solidFill>
              </a:rPr>
              <a:t>Reads are often “preprocessed” to isolate the “Insert”</a:t>
            </a:r>
            <a:endParaRPr sz="1800">
              <a:solidFill>
                <a:schemeClr val="dk2"/>
              </a:solidFill>
            </a:endParaRPr>
          </a:p>
          <a:p>
            <a:pPr indent="0" lvl="0" marL="0" rtl="0" algn="ctr">
              <a:spcBef>
                <a:spcPts val="0"/>
              </a:spcBef>
              <a:spcAft>
                <a:spcPts val="0"/>
              </a:spcAft>
              <a:buNone/>
            </a:pPr>
            <a:r>
              <a:t/>
            </a:r>
            <a:endParaRPr sz="1800">
              <a:solidFill>
                <a:schemeClr val="dk2"/>
              </a:solidFill>
            </a:endParaRPr>
          </a:p>
          <a:p>
            <a:pPr indent="0" lvl="0" marL="0" rtl="0" algn="ctr">
              <a:spcBef>
                <a:spcPts val="0"/>
              </a:spcBef>
              <a:spcAft>
                <a:spcPts val="0"/>
              </a:spcAft>
              <a:buNone/>
            </a:pPr>
            <a:r>
              <a:rPr lang="en" sz="1800">
                <a:solidFill>
                  <a:schemeClr val="dk2"/>
                </a:solidFill>
              </a:rPr>
              <a:t>Tools like </a:t>
            </a:r>
            <a:r>
              <a:rPr b="1" lang="en" sz="1800">
                <a:solidFill>
                  <a:schemeClr val="dk2"/>
                </a:solidFill>
              </a:rPr>
              <a:t>“Cutadapt” </a:t>
            </a:r>
            <a:r>
              <a:rPr lang="en" sz="1800">
                <a:solidFill>
                  <a:schemeClr val="dk2"/>
                </a:solidFill>
              </a:rPr>
              <a:t>are used to remove platform specific sequences</a:t>
            </a:r>
            <a:endParaRPr sz="1800">
              <a:solidFill>
                <a:schemeClr val="dk2"/>
              </a:solidFill>
            </a:endParaRPr>
          </a:p>
        </p:txBody>
      </p:sp>
      <p:sp>
        <p:nvSpPr>
          <p:cNvPr id="526" name="Google Shape;526;p51"/>
          <p:cNvSpPr/>
          <p:nvPr/>
        </p:nvSpPr>
        <p:spPr>
          <a:xfrm>
            <a:off x="2868425" y="2123550"/>
            <a:ext cx="2265900" cy="448200"/>
          </a:xfrm>
          <a:prstGeom prst="leftArrow">
            <a:avLst>
              <a:gd fmla="val 50000" name="adj1"/>
              <a:gd fmla="val 50000" name="adj2"/>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Sequenced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Agenda</a:t>
            </a:r>
            <a:endParaRPr/>
          </a:p>
        </p:txBody>
      </p:sp>
      <p:sp>
        <p:nvSpPr>
          <p:cNvPr id="77" name="Google Shape;77;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400050" lvl="0" marL="457200" rtl="0" algn="l">
              <a:spcBef>
                <a:spcPts val="0"/>
              </a:spcBef>
              <a:spcAft>
                <a:spcPts val="0"/>
              </a:spcAft>
              <a:buSzPts val="2700"/>
              <a:buAutoNum type="arabicPeriod"/>
            </a:pPr>
            <a:r>
              <a:rPr lang="en" sz="2700"/>
              <a:t>Sequencing Introduction</a:t>
            </a:r>
            <a:endParaRPr sz="2700"/>
          </a:p>
          <a:p>
            <a:pPr indent="-400050" lvl="0" marL="457200" rtl="0" algn="l">
              <a:spcBef>
                <a:spcPts val="0"/>
              </a:spcBef>
              <a:spcAft>
                <a:spcPts val="0"/>
              </a:spcAft>
              <a:buSzPts val="2700"/>
              <a:buAutoNum type="arabicPeriod"/>
            </a:pPr>
            <a:r>
              <a:rPr lang="en" sz="2700"/>
              <a:t>Illumina Sequencing overview</a:t>
            </a:r>
            <a:endParaRPr sz="2700"/>
          </a:p>
          <a:p>
            <a:pPr indent="-400050" lvl="0" marL="457200" rtl="0" algn="l">
              <a:spcBef>
                <a:spcPts val="0"/>
              </a:spcBef>
              <a:spcAft>
                <a:spcPts val="0"/>
              </a:spcAft>
              <a:buSzPts val="2700"/>
              <a:buAutoNum type="arabicPeriod"/>
            </a:pPr>
            <a:r>
              <a:rPr lang="en" sz="2700"/>
              <a:t>File Formats</a:t>
            </a:r>
            <a:endParaRPr sz="2700"/>
          </a:p>
          <a:p>
            <a:pPr indent="-400050" lvl="1" marL="914400" rtl="0" algn="l">
              <a:spcBef>
                <a:spcPts val="0"/>
              </a:spcBef>
              <a:spcAft>
                <a:spcPts val="0"/>
              </a:spcAft>
              <a:buSzPts val="2700"/>
              <a:buAutoNum type="alphaLcPeriod"/>
            </a:pPr>
            <a:r>
              <a:rPr lang="en" sz="2700"/>
              <a:t>Sequence File Formats</a:t>
            </a:r>
            <a:endParaRPr sz="2700"/>
          </a:p>
          <a:p>
            <a:pPr indent="-400050" lvl="1" marL="914400" rtl="0" algn="l">
              <a:spcBef>
                <a:spcPts val="0"/>
              </a:spcBef>
              <a:spcAft>
                <a:spcPts val="0"/>
              </a:spcAft>
              <a:buSzPts val="2700"/>
              <a:buAutoNum type="alphaLcPeriod"/>
            </a:pPr>
            <a:r>
              <a:rPr lang="en" sz="2700"/>
              <a:t>Alignment Formats</a:t>
            </a:r>
            <a:endParaRPr sz="2700"/>
          </a:p>
          <a:p>
            <a:pPr indent="-400050" lvl="1" marL="914400" rtl="0" algn="l">
              <a:spcBef>
                <a:spcPts val="0"/>
              </a:spcBef>
              <a:spcAft>
                <a:spcPts val="0"/>
              </a:spcAft>
              <a:buSzPts val="2700"/>
              <a:buAutoNum type="alphaLcPeriod"/>
            </a:pPr>
            <a:r>
              <a:rPr lang="en" sz="2700"/>
              <a:t>Visualization Formats</a:t>
            </a:r>
            <a:endParaRPr sz="2700"/>
          </a:p>
          <a:p>
            <a:pPr indent="-400050" lvl="1" marL="914400" rtl="0" algn="l">
              <a:spcBef>
                <a:spcPts val="0"/>
              </a:spcBef>
              <a:spcAft>
                <a:spcPts val="0"/>
              </a:spcAft>
              <a:buSzPts val="2700"/>
              <a:buAutoNum type="alphaLcPeriod"/>
            </a:pPr>
            <a:r>
              <a:rPr lang="en" sz="2700"/>
              <a:t>Annotation Formats</a:t>
            </a:r>
            <a:endParaRPr sz="2700"/>
          </a:p>
          <a:p>
            <a:pPr indent="-400050" lvl="0" marL="457200" rtl="0" algn="l">
              <a:spcBef>
                <a:spcPts val="0"/>
              </a:spcBef>
              <a:spcAft>
                <a:spcPts val="0"/>
              </a:spcAft>
              <a:buSzPts val="2700"/>
              <a:buAutoNum type="arabicPeriod"/>
            </a:pPr>
            <a:r>
              <a:rPr lang="en" sz="2700"/>
              <a:t>Summary</a:t>
            </a:r>
            <a:endParaRPr sz="270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5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 - “Reads”</a:t>
            </a:r>
            <a:endParaRPr/>
          </a:p>
          <a:p>
            <a:pPr indent="0" lvl="0" marL="0" rtl="0" algn="l">
              <a:spcBef>
                <a:spcPts val="0"/>
              </a:spcBef>
              <a:spcAft>
                <a:spcPts val="0"/>
              </a:spcAft>
              <a:buNone/>
            </a:pPr>
            <a:r>
              <a:t/>
            </a:r>
            <a:endParaRPr/>
          </a:p>
        </p:txBody>
      </p:sp>
      <p:sp>
        <p:nvSpPr>
          <p:cNvPr id="532" name="Google Shape;532;p52"/>
          <p:cNvSpPr/>
          <p:nvPr/>
        </p:nvSpPr>
        <p:spPr>
          <a:xfrm>
            <a:off x="2868425" y="2571750"/>
            <a:ext cx="2265900" cy="6903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Insert</a:t>
            </a:r>
            <a:endParaRPr b="1" sz="1200">
              <a:solidFill>
                <a:schemeClr val="lt1"/>
              </a:solidFill>
            </a:endParaRPr>
          </a:p>
        </p:txBody>
      </p:sp>
      <p:sp>
        <p:nvSpPr>
          <p:cNvPr id="533" name="Google Shape;533;p52"/>
          <p:cNvSpPr txBox="1"/>
          <p:nvPr/>
        </p:nvSpPr>
        <p:spPr>
          <a:xfrm>
            <a:off x="410225" y="3514425"/>
            <a:ext cx="8173200" cy="1015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2"/>
                </a:solidFill>
              </a:rPr>
              <a:t>Reads are often “preprocessed” to isolate the “Insert”</a:t>
            </a:r>
            <a:endParaRPr sz="1800">
              <a:solidFill>
                <a:schemeClr val="dk2"/>
              </a:solidFill>
            </a:endParaRPr>
          </a:p>
          <a:p>
            <a:pPr indent="0" lvl="0" marL="0" rtl="0" algn="ctr">
              <a:spcBef>
                <a:spcPts val="0"/>
              </a:spcBef>
              <a:spcAft>
                <a:spcPts val="0"/>
              </a:spcAft>
              <a:buNone/>
            </a:pPr>
            <a:r>
              <a:t/>
            </a:r>
            <a:endParaRPr sz="1800">
              <a:solidFill>
                <a:schemeClr val="dk2"/>
              </a:solidFill>
            </a:endParaRPr>
          </a:p>
          <a:p>
            <a:pPr indent="0" lvl="0" marL="0" rtl="0" algn="ctr">
              <a:spcBef>
                <a:spcPts val="0"/>
              </a:spcBef>
              <a:spcAft>
                <a:spcPts val="0"/>
              </a:spcAft>
              <a:buNone/>
            </a:pPr>
            <a:r>
              <a:rPr lang="en" sz="1800">
                <a:solidFill>
                  <a:schemeClr val="dk2"/>
                </a:solidFill>
              </a:rPr>
              <a:t>Tools like </a:t>
            </a:r>
            <a:r>
              <a:rPr b="1" lang="en" sz="1800">
                <a:solidFill>
                  <a:schemeClr val="dk2"/>
                </a:solidFill>
              </a:rPr>
              <a:t>“Cutadapt” </a:t>
            </a:r>
            <a:r>
              <a:rPr lang="en" sz="1800">
                <a:solidFill>
                  <a:schemeClr val="dk2"/>
                </a:solidFill>
              </a:rPr>
              <a:t>are used to remove platform specific sequences</a:t>
            </a:r>
            <a:endParaRPr sz="1800">
              <a:solidFill>
                <a:schemeClr val="dk2"/>
              </a:solidFill>
            </a:endParaRPr>
          </a:p>
        </p:txBody>
      </p:sp>
      <p:sp>
        <p:nvSpPr>
          <p:cNvPr id="534" name="Google Shape;534;p52"/>
          <p:cNvSpPr/>
          <p:nvPr/>
        </p:nvSpPr>
        <p:spPr>
          <a:xfrm>
            <a:off x="2868425" y="2123550"/>
            <a:ext cx="2265900" cy="448200"/>
          </a:xfrm>
          <a:prstGeom prst="leftArrow">
            <a:avLst>
              <a:gd fmla="val 50000" name="adj1"/>
              <a:gd fmla="val 50000" name="adj2"/>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Sequenced</a:t>
            </a:r>
            <a:endParaRPr/>
          </a:p>
        </p:txBody>
      </p:sp>
      <p:sp>
        <p:nvSpPr>
          <p:cNvPr id="535" name="Google Shape;535;p52"/>
          <p:cNvSpPr/>
          <p:nvPr/>
        </p:nvSpPr>
        <p:spPr>
          <a:xfrm>
            <a:off x="5691525" y="1670000"/>
            <a:ext cx="23922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This is a</a:t>
            </a:r>
            <a:r>
              <a:rPr lang="en">
                <a:solidFill>
                  <a:schemeClr val="lt1"/>
                </a:solidFill>
              </a:rPr>
              <a:t> “Read”</a:t>
            </a:r>
            <a:endParaRPr>
              <a:solidFill>
                <a:schemeClr val="lt1"/>
              </a:solidFill>
            </a:endParaRPr>
          </a:p>
        </p:txBody>
      </p:sp>
      <p:sp>
        <p:nvSpPr>
          <p:cNvPr id="536" name="Google Shape;536;p52"/>
          <p:cNvSpPr/>
          <p:nvPr/>
        </p:nvSpPr>
        <p:spPr>
          <a:xfrm rot="8544165">
            <a:off x="4987547" y="1916655"/>
            <a:ext cx="841328" cy="416731"/>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5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 - FASTQ Read</a:t>
            </a:r>
            <a:endParaRPr/>
          </a:p>
        </p:txBody>
      </p:sp>
      <p:sp>
        <p:nvSpPr>
          <p:cNvPr id="542" name="Google Shape;542;p53"/>
          <p:cNvSpPr txBox="1"/>
          <p:nvPr/>
        </p:nvSpPr>
        <p:spPr>
          <a:xfrm>
            <a:off x="692700" y="1748600"/>
            <a:ext cx="85206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@NS500602:506:H2HKGBGX5:3:11401:17453:1112 2:N:0:GAGTGG</a:t>
            </a:r>
            <a:endParaRPr>
              <a:solidFill>
                <a:schemeClr val="dk1"/>
              </a:solidFill>
            </a:endParaRPr>
          </a:p>
          <a:p>
            <a:pPr indent="0" lvl="0" marL="0" rtl="0" algn="l">
              <a:spcBef>
                <a:spcPts val="0"/>
              </a:spcBef>
              <a:spcAft>
                <a:spcPts val="0"/>
              </a:spcAft>
              <a:buNone/>
            </a:pPr>
            <a:r>
              <a:rPr lang="en">
                <a:solidFill>
                  <a:schemeClr val="dk1"/>
                </a:solidFill>
              </a:rPr>
              <a:t>GAGATTGCGAGAGTGCTTGCTAGTGACTCCTTGCAGCATGCTCTATTTT</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rPr lang="en">
                <a:solidFill>
                  <a:schemeClr val="dk1"/>
                </a:solidFill>
              </a:rPr>
              <a:t>AAAAAEEEEEEEEEA/EEA&lt;EA&lt;A/EE66/EEEEEAEEEEEEEAEEE/&lt;</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p:txBody>
      </p:sp>
      <p:sp>
        <p:nvSpPr>
          <p:cNvPr id="543" name="Google Shape;543;p53"/>
          <p:cNvSpPr/>
          <p:nvPr/>
        </p:nvSpPr>
        <p:spPr>
          <a:xfrm>
            <a:off x="743850" y="1005025"/>
            <a:ext cx="2948100" cy="335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FASTQ file</a:t>
            </a:r>
            <a:endParaRPr/>
          </a:p>
        </p:txBody>
      </p:sp>
      <p:sp>
        <p:nvSpPr>
          <p:cNvPr id="544" name="Google Shape;544;p53"/>
          <p:cNvSpPr/>
          <p:nvPr/>
        </p:nvSpPr>
        <p:spPr>
          <a:xfrm>
            <a:off x="743850" y="3441800"/>
            <a:ext cx="5956500" cy="372300"/>
          </a:xfrm>
          <a:prstGeom prst="rightArrow">
            <a:avLst>
              <a:gd fmla="val 50000" name="adj1"/>
              <a:gd fmla="val 50000" name="adj2"/>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Read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5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 - FASTQ Read</a:t>
            </a:r>
            <a:endParaRPr/>
          </a:p>
        </p:txBody>
      </p:sp>
      <p:sp>
        <p:nvSpPr>
          <p:cNvPr id="550" name="Google Shape;550;p54"/>
          <p:cNvSpPr txBox="1"/>
          <p:nvPr/>
        </p:nvSpPr>
        <p:spPr>
          <a:xfrm>
            <a:off x="692700" y="1748600"/>
            <a:ext cx="85206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@NS500602:506:H2HKGBGX5:3:11401:17453:1112 2:N:0:GAGTGG</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GAGATTGCGAGAGTGCTTGCTAGTGACTCCTTGCAGCATGCTCTATTTT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AAAAAEEEEEEEEEA/EEA&lt;EA&lt;A/EE66/EEEEEAEEEEEEEAEEE/&lt;</a:t>
            </a:r>
            <a:endParaRPr>
              <a:solidFill>
                <a:schemeClr val="dk1"/>
              </a:solidFill>
            </a:endParaRPr>
          </a:p>
        </p:txBody>
      </p:sp>
      <p:sp>
        <p:nvSpPr>
          <p:cNvPr id="551" name="Google Shape;551;p54"/>
          <p:cNvSpPr/>
          <p:nvPr/>
        </p:nvSpPr>
        <p:spPr>
          <a:xfrm>
            <a:off x="743850" y="1005025"/>
            <a:ext cx="2948100" cy="335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FASTQ file</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5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 - FASTQ Read</a:t>
            </a:r>
            <a:endParaRPr/>
          </a:p>
        </p:txBody>
      </p:sp>
      <p:sp>
        <p:nvSpPr>
          <p:cNvPr id="557" name="Google Shape;557;p55"/>
          <p:cNvSpPr txBox="1"/>
          <p:nvPr/>
        </p:nvSpPr>
        <p:spPr>
          <a:xfrm>
            <a:off x="692700" y="1748600"/>
            <a:ext cx="85206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@NS500602:506:H2HKGBGX5:3:11401:17453:1112 2:N:0:GAGTGG</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GAGATTGCGAGAGTGCTTGCTAGTGACTCCTTGCAGCATGCTCTATTTT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AAAAAEEEEEEEEEA/EEA&lt;EA&lt;A/EE66/EEEEEAEEEEEEEAEEE/&lt;</a:t>
            </a:r>
            <a:endParaRPr>
              <a:solidFill>
                <a:schemeClr val="dk1"/>
              </a:solidFill>
            </a:endParaRPr>
          </a:p>
        </p:txBody>
      </p:sp>
      <p:sp>
        <p:nvSpPr>
          <p:cNvPr id="558" name="Google Shape;558;p55"/>
          <p:cNvSpPr/>
          <p:nvPr/>
        </p:nvSpPr>
        <p:spPr>
          <a:xfrm>
            <a:off x="743850" y="1005025"/>
            <a:ext cx="2948100" cy="335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FASTQ file</a:t>
            </a:r>
            <a:endParaRPr/>
          </a:p>
        </p:txBody>
      </p:sp>
      <p:sp>
        <p:nvSpPr>
          <p:cNvPr id="559" name="Google Shape;559;p55"/>
          <p:cNvSpPr/>
          <p:nvPr/>
        </p:nvSpPr>
        <p:spPr>
          <a:xfrm>
            <a:off x="743850" y="1503375"/>
            <a:ext cx="3403500" cy="3357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Read Name (Sequence Identifier)</a:t>
            </a:r>
            <a:endParaRPr>
              <a:solidFill>
                <a:schemeClr val="lt1"/>
              </a:solidFill>
            </a:endParaRPr>
          </a:p>
        </p:txBody>
      </p:sp>
      <p:sp>
        <p:nvSpPr>
          <p:cNvPr id="560" name="Google Shape;560;p55"/>
          <p:cNvSpPr/>
          <p:nvPr/>
        </p:nvSpPr>
        <p:spPr>
          <a:xfrm>
            <a:off x="311700" y="3657200"/>
            <a:ext cx="8520600" cy="3357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Read Name:  line starts with '@' and provides information about the sequence.</a:t>
            </a:r>
            <a:endParaRPr>
              <a:solidFill>
                <a:schemeClr val="lt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5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Aside: Anatomy of a Read Name</a:t>
            </a:r>
            <a:endParaRPr/>
          </a:p>
        </p:txBody>
      </p:sp>
      <p:pic>
        <p:nvPicPr>
          <p:cNvPr id="566" name="Google Shape;566;p56"/>
          <p:cNvPicPr preferRelativeResize="0"/>
          <p:nvPr/>
        </p:nvPicPr>
        <p:blipFill>
          <a:blip r:embed="rId3">
            <a:alphaModFix/>
          </a:blip>
          <a:stretch>
            <a:fillRect/>
          </a:stretch>
        </p:blipFill>
        <p:spPr>
          <a:xfrm>
            <a:off x="311700" y="941525"/>
            <a:ext cx="7901881" cy="382097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5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 - FASTQ Read</a:t>
            </a:r>
            <a:endParaRPr/>
          </a:p>
        </p:txBody>
      </p:sp>
      <p:sp>
        <p:nvSpPr>
          <p:cNvPr id="572" name="Google Shape;572;p57"/>
          <p:cNvSpPr txBox="1"/>
          <p:nvPr/>
        </p:nvSpPr>
        <p:spPr>
          <a:xfrm>
            <a:off x="692700" y="1748600"/>
            <a:ext cx="85206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@NS500602:506:H2HKGBGX5:3:11401:17453:1112 2:N:0:GAGTGG</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GAGATTGCGAGAGTGCTTGCTAGTGACTCCTTGCAGCATGCTCTATTTT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AAAAAEEEEEEEEEA/EEA&lt;EA&lt;A/EE66/EEEEEAEEEEEEEAEEE/&lt;</a:t>
            </a:r>
            <a:endParaRPr>
              <a:solidFill>
                <a:schemeClr val="dk1"/>
              </a:solidFill>
            </a:endParaRPr>
          </a:p>
        </p:txBody>
      </p:sp>
      <p:sp>
        <p:nvSpPr>
          <p:cNvPr id="573" name="Google Shape;573;p57"/>
          <p:cNvSpPr/>
          <p:nvPr/>
        </p:nvSpPr>
        <p:spPr>
          <a:xfrm>
            <a:off x="743850" y="1005025"/>
            <a:ext cx="2948100" cy="335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FASTQ file</a:t>
            </a:r>
            <a:endParaRPr/>
          </a:p>
        </p:txBody>
      </p:sp>
      <p:sp>
        <p:nvSpPr>
          <p:cNvPr id="574" name="Google Shape;574;p57"/>
          <p:cNvSpPr/>
          <p:nvPr/>
        </p:nvSpPr>
        <p:spPr>
          <a:xfrm>
            <a:off x="743850" y="1503375"/>
            <a:ext cx="3403500" cy="3357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Read Name (Sequence Identifier)</a:t>
            </a:r>
            <a:endParaRPr>
              <a:solidFill>
                <a:schemeClr val="lt1"/>
              </a:solidFill>
            </a:endParaRPr>
          </a:p>
        </p:txBody>
      </p:sp>
      <p:sp>
        <p:nvSpPr>
          <p:cNvPr id="575" name="Google Shape;575;p57"/>
          <p:cNvSpPr/>
          <p:nvPr/>
        </p:nvSpPr>
        <p:spPr>
          <a:xfrm>
            <a:off x="311700" y="3657200"/>
            <a:ext cx="8520600" cy="3357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Read Name:  line starts with '@' and provides information about the sequence.</a:t>
            </a:r>
            <a:endParaRPr>
              <a:solidFill>
                <a:schemeClr val="lt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p5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 - FASTQ Read</a:t>
            </a:r>
            <a:endParaRPr/>
          </a:p>
        </p:txBody>
      </p:sp>
      <p:sp>
        <p:nvSpPr>
          <p:cNvPr id="581" name="Google Shape;581;p58"/>
          <p:cNvSpPr txBox="1"/>
          <p:nvPr/>
        </p:nvSpPr>
        <p:spPr>
          <a:xfrm>
            <a:off x="692700" y="1748600"/>
            <a:ext cx="85206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@NS500602:506:H2HKGBGX5:3:11401:17453:1112 2:N:0:GAGTGG</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GAGATTGCGAGAGTGCTTGCTAGTGACTCCTTGCAGCATGCTCTATTTT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AAAAAEEEEEEEEEA/EEA&lt;EA&lt;A/EE66/EEEEEAEEEEEEEAEEE/&lt;</a:t>
            </a:r>
            <a:endParaRPr>
              <a:solidFill>
                <a:schemeClr val="dk1"/>
              </a:solidFill>
            </a:endParaRPr>
          </a:p>
        </p:txBody>
      </p:sp>
      <p:sp>
        <p:nvSpPr>
          <p:cNvPr id="582" name="Google Shape;582;p58"/>
          <p:cNvSpPr/>
          <p:nvPr/>
        </p:nvSpPr>
        <p:spPr>
          <a:xfrm>
            <a:off x="743850" y="1005025"/>
            <a:ext cx="2948100" cy="335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FASTQ file</a:t>
            </a:r>
            <a:endParaRPr/>
          </a:p>
        </p:txBody>
      </p:sp>
      <p:sp>
        <p:nvSpPr>
          <p:cNvPr id="583" name="Google Shape;583;p58"/>
          <p:cNvSpPr/>
          <p:nvPr/>
        </p:nvSpPr>
        <p:spPr>
          <a:xfrm>
            <a:off x="743850" y="1503375"/>
            <a:ext cx="3403500" cy="3357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Read Name (Sequence Identifier)</a:t>
            </a:r>
            <a:endParaRPr>
              <a:solidFill>
                <a:schemeClr val="lt1"/>
              </a:solidFill>
            </a:endParaRPr>
          </a:p>
        </p:txBody>
      </p:sp>
      <p:sp>
        <p:nvSpPr>
          <p:cNvPr id="584" name="Google Shape;584;p58"/>
          <p:cNvSpPr/>
          <p:nvPr/>
        </p:nvSpPr>
        <p:spPr>
          <a:xfrm>
            <a:off x="311700" y="3657200"/>
            <a:ext cx="8520600" cy="3357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Read Name:  line starts with '@' and provides information about the sequence.</a:t>
            </a:r>
            <a:endParaRPr>
              <a:solidFill>
                <a:schemeClr val="lt1"/>
              </a:solidFill>
            </a:endParaRPr>
          </a:p>
        </p:txBody>
      </p:sp>
      <p:sp>
        <p:nvSpPr>
          <p:cNvPr id="585" name="Google Shape;585;p58"/>
          <p:cNvSpPr/>
          <p:nvPr/>
        </p:nvSpPr>
        <p:spPr>
          <a:xfrm>
            <a:off x="743850" y="2169613"/>
            <a:ext cx="3403500" cy="335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Raw Sequence</a:t>
            </a:r>
            <a:endParaRPr>
              <a:solidFill>
                <a:schemeClr val="lt1"/>
              </a:solidFill>
            </a:endParaRPr>
          </a:p>
        </p:txBody>
      </p:sp>
      <p:sp>
        <p:nvSpPr>
          <p:cNvPr id="586" name="Google Shape;586;p58"/>
          <p:cNvSpPr/>
          <p:nvPr/>
        </p:nvSpPr>
        <p:spPr>
          <a:xfrm>
            <a:off x="311700" y="3992900"/>
            <a:ext cx="8520600" cy="335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Raw Sequence: Sequence captured by sequencing instrument</a:t>
            </a:r>
            <a:endParaRPr>
              <a:solidFill>
                <a:schemeClr val="lt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5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 - FASTQ Read</a:t>
            </a:r>
            <a:endParaRPr/>
          </a:p>
        </p:txBody>
      </p:sp>
      <p:sp>
        <p:nvSpPr>
          <p:cNvPr id="592" name="Google Shape;592;p59"/>
          <p:cNvSpPr txBox="1"/>
          <p:nvPr/>
        </p:nvSpPr>
        <p:spPr>
          <a:xfrm>
            <a:off x="692700" y="1748600"/>
            <a:ext cx="85206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@NS500602:506:H2HKGBGX5:3:11401:17453:1112 2:N:0:GAGTGG</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GAGATTGCGAGAGTGCTTGCTAGTGACTCCTTGCAGCATGCTCTATTTT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AAAAAEEEEEEEEEA/EEA&lt;EA&lt;A/EE66/EEEEEAEEEEEEEAEEE/&lt;</a:t>
            </a:r>
            <a:endParaRPr>
              <a:solidFill>
                <a:schemeClr val="dk1"/>
              </a:solidFill>
            </a:endParaRPr>
          </a:p>
        </p:txBody>
      </p:sp>
      <p:sp>
        <p:nvSpPr>
          <p:cNvPr id="593" name="Google Shape;593;p59"/>
          <p:cNvSpPr/>
          <p:nvPr/>
        </p:nvSpPr>
        <p:spPr>
          <a:xfrm>
            <a:off x="743850" y="1005025"/>
            <a:ext cx="2948100" cy="335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FASTQ file</a:t>
            </a:r>
            <a:endParaRPr/>
          </a:p>
        </p:txBody>
      </p:sp>
      <p:sp>
        <p:nvSpPr>
          <p:cNvPr id="594" name="Google Shape;594;p59"/>
          <p:cNvSpPr/>
          <p:nvPr/>
        </p:nvSpPr>
        <p:spPr>
          <a:xfrm>
            <a:off x="743850" y="1503375"/>
            <a:ext cx="3403500" cy="3357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Read Name (Sequence Identifier)</a:t>
            </a:r>
            <a:endParaRPr>
              <a:solidFill>
                <a:schemeClr val="lt1"/>
              </a:solidFill>
            </a:endParaRPr>
          </a:p>
        </p:txBody>
      </p:sp>
      <p:sp>
        <p:nvSpPr>
          <p:cNvPr id="595" name="Google Shape;595;p59"/>
          <p:cNvSpPr/>
          <p:nvPr/>
        </p:nvSpPr>
        <p:spPr>
          <a:xfrm>
            <a:off x="311700" y="3657200"/>
            <a:ext cx="8520600" cy="3357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Read Name:  line starts with '@' and provides information about the sequence.</a:t>
            </a:r>
            <a:endParaRPr>
              <a:solidFill>
                <a:schemeClr val="lt1"/>
              </a:solidFill>
            </a:endParaRPr>
          </a:p>
        </p:txBody>
      </p:sp>
      <p:sp>
        <p:nvSpPr>
          <p:cNvPr id="596" name="Google Shape;596;p59"/>
          <p:cNvSpPr/>
          <p:nvPr/>
        </p:nvSpPr>
        <p:spPr>
          <a:xfrm>
            <a:off x="743850" y="2169613"/>
            <a:ext cx="3403500" cy="335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Raw Sequence</a:t>
            </a:r>
            <a:endParaRPr>
              <a:solidFill>
                <a:schemeClr val="lt1"/>
              </a:solidFill>
            </a:endParaRPr>
          </a:p>
        </p:txBody>
      </p:sp>
      <p:sp>
        <p:nvSpPr>
          <p:cNvPr id="597" name="Google Shape;597;p59"/>
          <p:cNvSpPr/>
          <p:nvPr/>
        </p:nvSpPr>
        <p:spPr>
          <a:xfrm>
            <a:off x="311700" y="3992900"/>
            <a:ext cx="8520600" cy="335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Raw Sequence: Sequence captured by sequencing instrument</a:t>
            </a:r>
            <a:endParaRPr>
              <a:solidFill>
                <a:schemeClr val="lt1"/>
              </a:solidFill>
            </a:endParaRPr>
          </a:p>
        </p:txBody>
      </p:sp>
      <p:sp>
        <p:nvSpPr>
          <p:cNvPr id="598" name="Google Shape;598;p59"/>
          <p:cNvSpPr/>
          <p:nvPr/>
        </p:nvSpPr>
        <p:spPr>
          <a:xfrm>
            <a:off x="743850" y="2677797"/>
            <a:ext cx="3403500" cy="2598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rPr>
              <a:t>Separator Line</a:t>
            </a:r>
            <a:endParaRPr sz="1200">
              <a:solidFill>
                <a:schemeClr val="lt1"/>
              </a:solidFill>
            </a:endParaRPr>
          </a:p>
        </p:txBody>
      </p:sp>
      <p:sp>
        <p:nvSpPr>
          <p:cNvPr id="599" name="Google Shape;599;p59"/>
          <p:cNvSpPr/>
          <p:nvPr/>
        </p:nvSpPr>
        <p:spPr>
          <a:xfrm>
            <a:off x="311700" y="4328600"/>
            <a:ext cx="8520600" cy="3357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Separator Line: Rarely used. Starts with '+', often blank or repeats the sequence identifier.</a:t>
            </a:r>
            <a:endParaRPr>
              <a:solidFill>
                <a:schemeClr val="lt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3" name="Shape 603"/>
        <p:cNvGrpSpPr/>
        <p:nvPr/>
      </p:nvGrpSpPr>
      <p:grpSpPr>
        <a:xfrm>
          <a:off x="0" y="0"/>
          <a:ext cx="0" cy="0"/>
          <a:chOff x="0" y="0"/>
          <a:chExt cx="0" cy="0"/>
        </a:xfrm>
      </p:grpSpPr>
      <p:sp>
        <p:nvSpPr>
          <p:cNvPr id="604" name="Google Shape;604;p6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 - FASTQ Read</a:t>
            </a:r>
            <a:endParaRPr/>
          </a:p>
        </p:txBody>
      </p:sp>
      <p:sp>
        <p:nvSpPr>
          <p:cNvPr id="605" name="Google Shape;605;p60"/>
          <p:cNvSpPr txBox="1"/>
          <p:nvPr/>
        </p:nvSpPr>
        <p:spPr>
          <a:xfrm>
            <a:off x="692700" y="1748600"/>
            <a:ext cx="85206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@NS500602:506:H2HKGBGX5:3:11401:17453:1112 2:N:0:GAGTGG</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GAGATTGCGAGAGTGCTTGCTAGTGACTCCTTGCAGCATGCTCTATTTT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AAAAAEEEEEEEEEA/EEA&lt;EA&lt;A/EE66/EEEEEAEEEEEEEAEEE/&lt;</a:t>
            </a:r>
            <a:endParaRPr>
              <a:solidFill>
                <a:schemeClr val="dk1"/>
              </a:solidFill>
            </a:endParaRPr>
          </a:p>
        </p:txBody>
      </p:sp>
      <p:sp>
        <p:nvSpPr>
          <p:cNvPr id="606" name="Google Shape;606;p60"/>
          <p:cNvSpPr/>
          <p:nvPr/>
        </p:nvSpPr>
        <p:spPr>
          <a:xfrm>
            <a:off x="743850" y="1005025"/>
            <a:ext cx="2948100" cy="335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FASTQ file</a:t>
            </a:r>
            <a:endParaRPr/>
          </a:p>
        </p:txBody>
      </p:sp>
      <p:sp>
        <p:nvSpPr>
          <p:cNvPr id="607" name="Google Shape;607;p60"/>
          <p:cNvSpPr/>
          <p:nvPr/>
        </p:nvSpPr>
        <p:spPr>
          <a:xfrm>
            <a:off x="743850" y="1503375"/>
            <a:ext cx="3403500" cy="3357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Read Name (Sequence Identifier)</a:t>
            </a:r>
            <a:endParaRPr>
              <a:solidFill>
                <a:schemeClr val="lt1"/>
              </a:solidFill>
            </a:endParaRPr>
          </a:p>
        </p:txBody>
      </p:sp>
      <p:sp>
        <p:nvSpPr>
          <p:cNvPr id="608" name="Google Shape;608;p60"/>
          <p:cNvSpPr/>
          <p:nvPr/>
        </p:nvSpPr>
        <p:spPr>
          <a:xfrm>
            <a:off x="311700" y="3657200"/>
            <a:ext cx="8520600" cy="3357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Read Name:  line starts with '@' and provides information about the sequence.</a:t>
            </a:r>
            <a:endParaRPr>
              <a:solidFill>
                <a:schemeClr val="lt1"/>
              </a:solidFill>
            </a:endParaRPr>
          </a:p>
        </p:txBody>
      </p:sp>
      <p:sp>
        <p:nvSpPr>
          <p:cNvPr id="609" name="Google Shape;609;p60"/>
          <p:cNvSpPr/>
          <p:nvPr/>
        </p:nvSpPr>
        <p:spPr>
          <a:xfrm>
            <a:off x="743850" y="2169613"/>
            <a:ext cx="3403500" cy="335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Raw Sequence</a:t>
            </a:r>
            <a:endParaRPr>
              <a:solidFill>
                <a:schemeClr val="lt1"/>
              </a:solidFill>
            </a:endParaRPr>
          </a:p>
        </p:txBody>
      </p:sp>
      <p:sp>
        <p:nvSpPr>
          <p:cNvPr id="610" name="Google Shape;610;p60"/>
          <p:cNvSpPr/>
          <p:nvPr/>
        </p:nvSpPr>
        <p:spPr>
          <a:xfrm>
            <a:off x="311700" y="3992900"/>
            <a:ext cx="8520600" cy="335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Raw Sequence: Sequence captured by sequencing instrument</a:t>
            </a:r>
            <a:endParaRPr>
              <a:solidFill>
                <a:schemeClr val="lt1"/>
              </a:solidFill>
            </a:endParaRPr>
          </a:p>
        </p:txBody>
      </p:sp>
      <p:sp>
        <p:nvSpPr>
          <p:cNvPr id="611" name="Google Shape;611;p60"/>
          <p:cNvSpPr/>
          <p:nvPr/>
        </p:nvSpPr>
        <p:spPr>
          <a:xfrm>
            <a:off x="743850" y="2677797"/>
            <a:ext cx="3403500" cy="2598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rPr>
              <a:t>Separator Line</a:t>
            </a:r>
            <a:endParaRPr sz="1200">
              <a:solidFill>
                <a:schemeClr val="lt1"/>
              </a:solidFill>
            </a:endParaRPr>
          </a:p>
        </p:txBody>
      </p:sp>
      <p:sp>
        <p:nvSpPr>
          <p:cNvPr id="612" name="Google Shape;612;p60"/>
          <p:cNvSpPr/>
          <p:nvPr/>
        </p:nvSpPr>
        <p:spPr>
          <a:xfrm>
            <a:off x="311700" y="4328600"/>
            <a:ext cx="8520600" cy="3357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Separator Line: Rarely used. Starts with '+', often blank or repeats the sequence identifier.</a:t>
            </a:r>
            <a:endParaRPr>
              <a:solidFill>
                <a:schemeClr val="lt1"/>
              </a:solidFill>
            </a:endParaRPr>
          </a:p>
        </p:txBody>
      </p:sp>
      <p:sp>
        <p:nvSpPr>
          <p:cNvPr id="613" name="Google Shape;613;p60"/>
          <p:cNvSpPr/>
          <p:nvPr/>
        </p:nvSpPr>
        <p:spPr>
          <a:xfrm>
            <a:off x="743850" y="3061710"/>
            <a:ext cx="3403500" cy="259800"/>
          </a:xfrm>
          <a:prstGeom prst="roundRect">
            <a:avLst>
              <a:gd fmla="val 16667" name="adj"/>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rPr>
              <a:t>Quality Scores</a:t>
            </a:r>
            <a:endParaRPr sz="1200">
              <a:solidFill>
                <a:schemeClr val="lt1"/>
              </a:solidFill>
            </a:endParaRPr>
          </a:p>
        </p:txBody>
      </p:sp>
      <p:sp>
        <p:nvSpPr>
          <p:cNvPr id="614" name="Google Shape;614;p60"/>
          <p:cNvSpPr/>
          <p:nvPr/>
        </p:nvSpPr>
        <p:spPr>
          <a:xfrm>
            <a:off x="311700" y="4664300"/>
            <a:ext cx="8520600" cy="335700"/>
          </a:xfrm>
          <a:prstGeom prst="roundRect">
            <a:avLst>
              <a:gd fmla="val 16667" name="adj"/>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Quality Scores: Sequencer confidence in base call</a:t>
            </a:r>
            <a:endParaRPr>
              <a:solidFill>
                <a:schemeClr val="lt1"/>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p6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Aside: Quality Scores</a:t>
            </a:r>
            <a:endParaRPr/>
          </a:p>
        </p:txBody>
      </p:sp>
      <p:sp>
        <p:nvSpPr>
          <p:cNvPr id="620" name="Google Shape;620;p61"/>
          <p:cNvSpPr txBox="1"/>
          <p:nvPr/>
        </p:nvSpPr>
        <p:spPr>
          <a:xfrm>
            <a:off x="311700" y="1017725"/>
            <a:ext cx="85206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D1D2D3"/>
                </a:solidFill>
              </a:rPr>
              <a:t>@NS500602:506:H2HKGBGX5:3:11401:17453:1112 2:N:0:GAGTGG</a:t>
            </a:r>
            <a:endParaRPr>
              <a:solidFill>
                <a:srgbClr val="D1D2D3"/>
              </a:solidFill>
            </a:endParaRPr>
          </a:p>
          <a:p>
            <a:pPr indent="0" lvl="0" marL="0" rtl="0" algn="l">
              <a:spcBef>
                <a:spcPts val="0"/>
              </a:spcBef>
              <a:spcAft>
                <a:spcPts val="0"/>
              </a:spcAft>
              <a:buNone/>
            </a:pPr>
            <a:r>
              <a:rPr lang="en">
                <a:solidFill>
                  <a:srgbClr val="D1D2D3"/>
                </a:solidFill>
              </a:rPr>
              <a:t>GAGATTGCGAGAGTGCTTGCTAGTGACTCCTTGCAGCATGCTCTATTTT</a:t>
            </a:r>
            <a:endParaRPr>
              <a:solidFill>
                <a:srgbClr val="D1D2D3"/>
              </a:solidFill>
            </a:endParaRPr>
          </a:p>
          <a:p>
            <a:pPr indent="0" lvl="0" marL="0" rtl="0" algn="l">
              <a:spcBef>
                <a:spcPts val="0"/>
              </a:spcBef>
              <a:spcAft>
                <a:spcPts val="0"/>
              </a:spcAft>
              <a:buNone/>
            </a:pPr>
            <a:r>
              <a:rPr lang="en">
                <a:solidFill>
                  <a:srgbClr val="D1D2D3"/>
                </a:solidFill>
              </a:rPr>
              <a:t>+</a:t>
            </a:r>
            <a:endParaRPr>
              <a:solidFill>
                <a:srgbClr val="D1D2D3"/>
              </a:solidFill>
            </a:endParaRPr>
          </a:p>
          <a:p>
            <a:pPr indent="0" lvl="0" marL="0" rtl="0" algn="l">
              <a:spcBef>
                <a:spcPts val="0"/>
              </a:spcBef>
              <a:spcAft>
                <a:spcPts val="0"/>
              </a:spcAft>
              <a:buNone/>
            </a:pPr>
            <a:r>
              <a:rPr lang="en">
                <a:solidFill>
                  <a:schemeClr val="dk1"/>
                </a:solidFill>
              </a:rPr>
              <a:t>AAAAAEEEEEEEEEA/EEA&lt;EA&lt;A/EE66/EEEEEAEEEEEEEAEEE/&lt;</a:t>
            </a:r>
            <a:endParaRPr>
              <a:solidFill>
                <a:schemeClr val="dk1"/>
              </a:solidFill>
            </a:endParaRPr>
          </a:p>
        </p:txBody>
      </p:sp>
      <p:sp>
        <p:nvSpPr>
          <p:cNvPr id="621" name="Google Shape;621;p61"/>
          <p:cNvSpPr/>
          <p:nvPr/>
        </p:nvSpPr>
        <p:spPr>
          <a:xfrm rot="-5400000">
            <a:off x="3059725" y="-568375"/>
            <a:ext cx="162600" cy="54282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22" name="Google Shape;622;p61"/>
          <p:cNvSpPr/>
          <p:nvPr/>
        </p:nvSpPr>
        <p:spPr>
          <a:xfrm>
            <a:off x="2529025" y="2227025"/>
            <a:ext cx="1224000" cy="259800"/>
          </a:xfrm>
          <a:prstGeom prst="roundRect">
            <a:avLst>
              <a:gd fmla="val 16667" name="adj"/>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rPr>
              <a:t>Quality Scores</a:t>
            </a:r>
            <a:endParaRPr sz="1200">
              <a:solidFill>
                <a:schemeClr val="lt1"/>
              </a:solidFill>
            </a:endParaRPr>
          </a:p>
        </p:txBody>
      </p:sp>
      <p:sp>
        <p:nvSpPr>
          <p:cNvPr id="623" name="Google Shape;623;p61"/>
          <p:cNvSpPr txBox="1"/>
          <p:nvPr/>
        </p:nvSpPr>
        <p:spPr>
          <a:xfrm>
            <a:off x="6088850" y="2294700"/>
            <a:ext cx="24903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solidFill>
                  <a:srgbClr val="CC0000"/>
                </a:solidFill>
              </a:rPr>
              <a:t>“A”? “E”? “6”?</a:t>
            </a:r>
            <a:endParaRPr b="1" sz="2400">
              <a:solidFill>
                <a:srgbClr val="CC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Sequencing Introduction</a:t>
            </a:r>
            <a:endParaRPr/>
          </a:p>
        </p:txBody>
      </p:sp>
      <p:sp>
        <p:nvSpPr>
          <p:cNvPr id="83" name="Google Shape;83;p17"/>
          <p:cNvSpPr txBox="1"/>
          <p:nvPr>
            <p:ph type="title"/>
          </p:nvPr>
        </p:nvSpPr>
        <p:spPr>
          <a:xfrm>
            <a:off x="311700" y="2992650"/>
            <a:ext cx="8520600" cy="841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sz="2500"/>
              <a:t>Primary Analysis → Secondary Analysis → Tertiary Analysis</a:t>
            </a:r>
            <a:endParaRPr sz="2500"/>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 name="Shape 627"/>
        <p:cNvGrpSpPr/>
        <p:nvPr/>
      </p:nvGrpSpPr>
      <p:grpSpPr>
        <a:xfrm>
          <a:off x="0" y="0"/>
          <a:ext cx="0" cy="0"/>
          <a:chOff x="0" y="0"/>
          <a:chExt cx="0" cy="0"/>
        </a:xfrm>
      </p:grpSpPr>
      <p:sp>
        <p:nvSpPr>
          <p:cNvPr id="628" name="Google Shape;628;p6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Aside: Quality Scores</a:t>
            </a:r>
            <a:endParaRPr/>
          </a:p>
        </p:txBody>
      </p:sp>
      <p:sp>
        <p:nvSpPr>
          <p:cNvPr id="629" name="Google Shape;629;p62"/>
          <p:cNvSpPr txBox="1"/>
          <p:nvPr/>
        </p:nvSpPr>
        <p:spPr>
          <a:xfrm>
            <a:off x="311700" y="1017725"/>
            <a:ext cx="85206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D1D2D3"/>
                </a:solidFill>
              </a:rPr>
              <a:t>@NS500602:506:H2HKGBGX5:3:11401:17453:1112 2:N:0:GAGTGG</a:t>
            </a:r>
            <a:endParaRPr>
              <a:solidFill>
                <a:srgbClr val="D1D2D3"/>
              </a:solidFill>
            </a:endParaRPr>
          </a:p>
          <a:p>
            <a:pPr indent="0" lvl="0" marL="0" rtl="0" algn="l">
              <a:spcBef>
                <a:spcPts val="0"/>
              </a:spcBef>
              <a:spcAft>
                <a:spcPts val="0"/>
              </a:spcAft>
              <a:buNone/>
            </a:pPr>
            <a:r>
              <a:rPr lang="en">
                <a:solidFill>
                  <a:srgbClr val="D1D2D3"/>
                </a:solidFill>
              </a:rPr>
              <a:t>GAGATTGCGAGAGTGCTTGCTAGTGACTCCTTGCAGCATGCTCTATTTT</a:t>
            </a:r>
            <a:endParaRPr>
              <a:solidFill>
                <a:srgbClr val="D1D2D3"/>
              </a:solidFill>
            </a:endParaRPr>
          </a:p>
          <a:p>
            <a:pPr indent="0" lvl="0" marL="0" rtl="0" algn="l">
              <a:spcBef>
                <a:spcPts val="0"/>
              </a:spcBef>
              <a:spcAft>
                <a:spcPts val="0"/>
              </a:spcAft>
              <a:buNone/>
            </a:pPr>
            <a:r>
              <a:rPr lang="en">
                <a:solidFill>
                  <a:srgbClr val="D1D2D3"/>
                </a:solidFill>
              </a:rPr>
              <a:t>+</a:t>
            </a:r>
            <a:endParaRPr>
              <a:solidFill>
                <a:srgbClr val="D1D2D3"/>
              </a:solidFill>
            </a:endParaRPr>
          </a:p>
          <a:p>
            <a:pPr indent="0" lvl="0" marL="0" rtl="0" algn="l">
              <a:spcBef>
                <a:spcPts val="0"/>
              </a:spcBef>
              <a:spcAft>
                <a:spcPts val="0"/>
              </a:spcAft>
              <a:buNone/>
            </a:pPr>
            <a:r>
              <a:rPr lang="en">
                <a:solidFill>
                  <a:schemeClr val="dk1"/>
                </a:solidFill>
              </a:rPr>
              <a:t>AAAAAEEEEEEEEEA/EEA&lt;EA&lt;A/EE66/EEEEEAEEEEEEEAEEE/&lt;</a:t>
            </a:r>
            <a:endParaRPr>
              <a:solidFill>
                <a:schemeClr val="dk1"/>
              </a:solidFill>
            </a:endParaRPr>
          </a:p>
        </p:txBody>
      </p:sp>
      <p:sp>
        <p:nvSpPr>
          <p:cNvPr id="630" name="Google Shape;630;p62"/>
          <p:cNvSpPr/>
          <p:nvPr/>
        </p:nvSpPr>
        <p:spPr>
          <a:xfrm rot="-5400000">
            <a:off x="3059725" y="-568375"/>
            <a:ext cx="162600" cy="54282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31" name="Google Shape;631;p62"/>
          <p:cNvSpPr/>
          <p:nvPr/>
        </p:nvSpPr>
        <p:spPr>
          <a:xfrm>
            <a:off x="2529025" y="2227025"/>
            <a:ext cx="1224000" cy="259800"/>
          </a:xfrm>
          <a:prstGeom prst="roundRect">
            <a:avLst>
              <a:gd fmla="val 16667" name="adj"/>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rPr>
              <a:t>Quality Scores</a:t>
            </a:r>
            <a:endParaRPr sz="1200">
              <a:solidFill>
                <a:schemeClr val="lt1"/>
              </a:solidFill>
            </a:endParaRPr>
          </a:p>
        </p:txBody>
      </p:sp>
      <p:sp>
        <p:nvSpPr>
          <p:cNvPr id="632" name="Google Shape;632;p62"/>
          <p:cNvSpPr txBox="1"/>
          <p:nvPr/>
        </p:nvSpPr>
        <p:spPr>
          <a:xfrm>
            <a:off x="6088850" y="2294700"/>
            <a:ext cx="24903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solidFill>
                  <a:srgbClr val="F4CCCC"/>
                </a:solidFill>
              </a:rPr>
              <a:t>“A”? “E”? “6”?</a:t>
            </a:r>
            <a:endParaRPr b="1" sz="2400">
              <a:solidFill>
                <a:srgbClr val="F4CCCC"/>
              </a:solidFill>
            </a:endParaRPr>
          </a:p>
        </p:txBody>
      </p:sp>
      <p:pic>
        <p:nvPicPr>
          <p:cNvPr id="633" name="Google Shape;633;p62"/>
          <p:cNvPicPr preferRelativeResize="0"/>
          <p:nvPr/>
        </p:nvPicPr>
        <p:blipFill>
          <a:blip r:embed="rId3">
            <a:alphaModFix/>
          </a:blip>
          <a:stretch>
            <a:fillRect/>
          </a:stretch>
        </p:blipFill>
        <p:spPr>
          <a:xfrm>
            <a:off x="235500" y="2944025"/>
            <a:ext cx="4806737" cy="623775"/>
          </a:xfrm>
          <a:prstGeom prst="rect">
            <a:avLst/>
          </a:prstGeom>
          <a:noFill/>
          <a:ln>
            <a:noFill/>
          </a:ln>
        </p:spPr>
      </p:pic>
      <p:sp>
        <p:nvSpPr>
          <p:cNvPr id="634" name="Google Shape;634;p62"/>
          <p:cNvSpPr/>
          <p:nvPr/>
        </p:nvSpPr>
        <p:spPr>
          <a:xfrm>
            <a:off x="4806425" y="3273725"/>
            <a:ext cx="1677300" cy="259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Incorrect base call</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6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Aside: Quality Scores</a:t>
            </a:r>
            <a:endParaRPr/>
          </a:p>
        </p:txBody>
      </p:sp>
      <p:sp>
        <p:nvSpPr>
          <p:cNvPr id="640" name="Google Shape;640;p63"/>
          <p:cNvSpPr txBox="1"/>
          <p:nvPr/>
        </p:nvSpPr>
        <p:spPr>
          <a:xfrm>
            <a:off x="311700" y="1017725"/>
            <a:ext cx="85206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D1D2D3"/>
                </a:solidFill>
              </a:rPr>
              <a:t>@NS500602:506:H2HKGBGX5:3:11401:17453:1112 2:N:0:GAGTGG</a:t>
            </a:r>
            <a:endParaRPr>
              <a:solidFill>
                <a:srgbClr val="D1D2D3"/>
              </a:solidFill>
            </a:endParaRPr>
          </a:p>
          <a:p>
            <a:pPr indent="0" lvl="0" marL="0" rtl="0" algn="l">
              <a:spcBef>
                <a:spcPts val="0"/>
              </a:spcBef>
              <a:spcAft>
                <a:spcPts val="0"/>
              </a:spcAft>
              <a:buNone/>
            </a:pPr>
            <a:r>
              <a:rPr lang="en">
                <a:solidFill>
                  <a:srgbClr val="D1D2D3"/>
                </a:solidFill>
              </a:rPr>
              <a:t>GAGATTGCGAGAGTGCTTGCTAGTGACTCCTTGCAGCATGCTCTATTTT</a:t>
            </a:r>
            <a:endParaRPr>
              <a:solidFill>
                <a:srgbClr val="D1D2D3"/>
              </a:solidFill>
            </a:endParaRPr>
          </a:p>
          <a:p>
            <a:pPr indent="0" lvl="0" marL="0" rtl="0" algn="l">
              <a:spcBef>
                <a:spcPts val="0"/>
              </a:spcBef>
              <a:spcAft>
                <a:spcPts val="0"/>
              </a:spcAft>
              <a:buNone/>
            </a:pPr>
            <a:r>
              <a:rPr lang="en">
                <a:solidFill>
                  <a:srgbClr val="D1D2D3"/>
                </a:solidFill>
              </a:rPr>
              <a:t>+</a:t>
            </a:r>
            <a:endParaRPr>
              <a:solidFill>
                <a:srgbClr val="D1D2D3"/>
              </a:solidFill>
            </a:endParaRPr>
          </a:p>
          <a:p>
            <a:pPr indent="0" lvl="0" marL="0" rtl="0" algn="l">
              <a:spcBef>
                <a:spcPts val="0"/>
              </a:spcBef>
              <a:spcAft>
                <a:spcPts val="0"/>
              </a:spcAft>
              <a:buNone/>
            </a:pPr>
            <a:r>
              <a:rPr lang="en">
                <a:solidFill>
                  <a:schemeClr val="dk1"/>
                </a:solidFill>
              </a:rPr>
              <a:t>AAAAAEEEEEEEEEA/EEA&lt;EA&lt;A/EE66/EEEEEAEEEEEEEAEEE/&lt;</a:t>
            </a:r>
            <a:endParaRPr>
              <a:solidFill>
                <a:schemeClr val="dk1"/>
              </a:solidFill>
            </a:endParaRPr>
          </a:p>
        </p:txBody>
      </p:sp>
      <p:sp>
        <p:nvSpPr>
          <p:cNvPr id="641" name="Google Shape;641;p63"/>
          <p:cNvSpPr/>
          <p:nvPr/>
        </p:nvSpPr>
        <p:spPr>
          <a:xfrm rot="-5400000">
            <a:off x="3059725" y="-568375"/>
            <a:ext cx="162600" cy="54282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42" name="Google Shape;642;p63"/>
          <p:cNvSpPr/>
          <p:nvPr/>
        </p:nvSpPr>
        <p:spPr>
          <a:xfrm>
            <a:off x="2529025" y="2227025"/>
            <a:ext cx="1224000" cy="259800"/>
          </a:xfrm>
          <a:prstGeom prst="roundRect">
            <a:avLst>
              <a:gd fmla="val 16667" name="adj"/>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rPr>
              <a:t>Quality Scores</a:t>
            </a:r>
            <a:endParaRPr sz="1200">
              <a:solidFill>
                <a:schemeClr val="lt1"/>
              </a:solidFill>
            </a:endParaRPr>
          </a:p>
        </p:txBody>
      </p:sp>
      <p:sp>
        <p:nvSpPr>
          <p:cNvPr id="643" name="Google Shape;643;p63"/>
          <p:cNvSpPr txBox="1"/>
          <p:nvPr/>
        </p:nvSpPr>
        <p:spPr>
          <a:xfrm>
            <a:off x="6088850" y="2294700"/>
            <a:ext cx="24903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solidFill>
                  <a:srgbClr val="F4CCCC"/>
                </a:solidFill>
              </a:rPr>
              <a:t>“A”? “E”? “6”?</a:t>
            </a:r>
            <a:endParaRPr b="1" sz="2400">
              <a:solidFill>
                <a:srgbClr val="F4CCCC"/>
              </a:solidFill>
            </a:endParaRPr>
          </a:p>
        </p:txBody>
      </p:sp>
      <p:pic>
        <p:nvPicPr>
          <p:cNvPr id="644" name="Google Shape;644;p63"/>
          <p:cNvPicPr preferRelativeResize="0"/>
          <p:nvPr/>
        </p:nvPicPr>
        <p:blipFill rotWithShape="1">
          <a:blip r:embed="rId3">
            <a:alphaModFix/>
          </a:blip>
          <a:srcRect b="0" l="88632" r="0" t="0"/>
          <a:stretch/>
        </p:blipFill>
        <p:spPr>
          <a:xfrm>
            <a:off x="426936" y="2802350"/>
            <a:ext cx="546425" cy="623775"/>
          </a:xfrm>
          <a:prstGeom prst="rect">
            <a:avLst/>
          </a:prstGeom>
          <a:noFill/>
          <a:ln>
            <a:noFill/>
          </a:ln>
        </p:spPr>
      </p:pic>
      <p:cxnSp>
        <p:nvCxnSpPr>
          <p:cNvPr id="645" name="Google Shape;645;p63"/>
          <p:cNvCxnSpPr>
            <a:stCxn id="644" idx="3"/>
            <a:endCxn id="646" idx="1"/>
          </p:cNvCxnSpPr>
          <p:nvPr/>
        </p:nvCxnSpPr>
        <p:spPr>
          <a:xfrm>
            <a:off x="973360" y="3114238"/>
            <a:ext cx="2143500" cy="0"/>
          </a:xfrm>
          <a:prstGeom prst="straightConnector1">
            <a:avLst/>
          </a:prstGeom>
          <a:noFill/>
          <a:ln cap="flat" cmpd="sng" w="9525">
            <a:solidFill>
              <a:schemeClr val="dk2"/>
            </a:solidFill>
            <a:prstDash val="solid"/>
            <a:round/>
            <a:headEnd len="med" w="med" type="none"/>
            <a:tailEnd len="med" w="med" type="triangle"/>
          </a:ln>
        </p:spPr>
      </p:cxnSp>
      <p:pic>
        <p:nvPicPr>
          <p:cNvPr id="646" name="Google Shape;646;p63"/>
          <p:cNvPicPr preferRelativeResize="0"/>
          <p:nvPr/>
        </p:nvPicPr>
        <p:blipFill rotWithShape="1">
          <a:blip r:embed="rId3">
            <a:alphaModFix/>
          </a:blip>
          <a:srcRect b="0" l="0" r="89989" t="0"/>
          <a:stretch/>
        </p:blipFill>
        <p:spPr>
          <a:xfrm>
            <a:off x="3116800" y="2802350"/>
            <a:ext cx="481175" cy="623775"/>
          </a:xfrm>
          <a:prstGeom prst="rect">
            <a:avLst/>
          </a:prstGeom>
          <a:noFill/>
          <a:ln>
            <a:noFill/>
          </a:ln>
        </p:spPr>
      </p:pic>
      <p:sp>
        <p:nvSpPr>
          <p:cNvPr id="647" name="Google Shape;647;p63"/>
          <p:cNvSpPr/>
          <p:nvPr/>
        </p:nvSpPr>
        <p:spPr>
          <a:xfrm>
            <a:off x="71150" y="3328525"/>
            <a:ext cx="1677300" cy="259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Incorrect base call</a:t>
            </a:r>
            <a:endParaRPr/>
          </a:p>
        </p:txBody>
      </p:sp>
      <p:sp>
        <p:nvSpPr>
          <p:cNvPr id="648" name="Google Shape;648;p63"/>
          <p:cNvSpPr/>
          <p:nvPr/>
        </p:nvSpPr>
        <p:spPr>
          <a:xfrm>
            <a:off x="2518738" y="3426125"/>
            <a:ext cx="1677300" cy="259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Phred Score</a:t>
            </a:r>
            <a:endParaRPr/>
          </a:p>
        </p:txBody>
      </p:sp>
      <p:sp>
        <p:nvSpPr>
          <p:cNvPr id="649" name="Google Shape;649;p63"/>
          <p:cNvSpPr txBox="1"/>
          <p:nvPr/>
        </p:nvSpPr>
        <p:spPr>
          <a:xfrm>
            <a:off x="5509375" y="2837200"/>
            <a:ext cx="24903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solidFill>
                  <a:schemeClr val="dk1"/>
                </a:solidFill>
              </a:rPr>
              <a:t>“A”? “E”? “6”?</a:t>
            </a:r>
            <a:endParaRPr b="1" sz="2400">
              <a:solidFill>
                <a:schemeClr val="dk1"/>
              </a:solidFill>
            </a:endParaRPr>
          </a:p>
        </p:txBody>
      </p:sp>
      <p:cxnSp>
        <p:nvCxnSpPr>
          <p:cNvPr id="650" name="Google Shape;650;p63"/>
          <p:cNvCxnSpPr>
            <a:stCxn id="646" idx="3"/>
            <a:endCxn id="649" idx="1"/>
          </p:cNvCxnSpPr>
          <p:nvPr/>
        </p:nvCxnSpPr>
        <p:spPr>
          <a:xfrm>
            <a:off x="3597975" y="3114238"/>
            <a:ext cx="1911300" cy="0"/>
          </a:xfrm>
          <a:prstGeom prst="straightConnector1">
            <a:avLst/>
          </a:prstGeom>
          <a:noFill/>
          <a:ln cap="flat" cmpd="sng" w="9525">
            <a:solidFill>
              <a:schemeClr val="dk2"/>
            </a:solidFill>
            <a:prstDash val="solid"/>
            <a:round/>
            <a:headEnd len="med" w="med" type="none"/>
            <a:tailEnd len="med" w="med" type="triangle"/>
          </a:ln>
        </p:spPr>
      </p:cxnSp>
      <p:sp>
        <p:nvSpPr>
          <p:cNvPr id="651" name="Google Shape;651;p63"/>
          <p:cNvSpPr/>
          <p:nvPr/>
        </p:nvSpPr>
        <p:spPr>
          <a:xfrm>
            <a:off x="5915863" y="3263425"/>
            <a:ext cx="1677300" cy="259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ASCII</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p6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Aside: Quality Scores</a:t>
            </a:r>
            <a:endParaRPr/>
          </a:p>
        </p:txBody>
      </p:sp>
      <p:sp>
        <p:nvSpPr>
          <p:cNvPr id="657" name="Google Shape;657;p64"/>
          <p:cNvSpPr txBox="1"/>
          <p:nvPr/>
        </p:nvSpPr>
        <p:spPr>
          <a:xfrm>
            <a:off x="311700" y="1017725"/>
            <a:ext cx="85206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D1D2D3"/>
                </a:solidFill>
              </a:rPr>
              <a:t>@NS500602:506:H2HKGBGX5:3:11401:17453:1112 2:N:0:GAGTGG</a:t>
            </a:r>
            <a:endParaRPr>
              <a:solidFill>
                <a:srgbClr val="D1D2D3"/>
              </a:solidFill>
            </a:endParaRPr>
          </a:p>
          <a:p>
            <a:pPr indent="0" lvl="0" marL="0" rtl="0" algn="l">
              <a:spcBef>
                <a:spcPts val="0"/>
              </a:spcBef>
              <a:spcAft>
                <a:spcPts val="0"/>
              </a:spcAft>
              <a:buNone/>
            </a:pPr>
            <a:r>
              <a:rPr lang="en">
                <a:solidFill>
                  <a:srgbClr val="D1D2D3"/>
                </a:solidFill>
              </a:rPr>
              <a:t>GAGATTGCGAGAGTGCTTGCTAGTGACTCCTTGCAGCATGCTCTATTTT</a:t>
            </a:r>
            <a:endParaRPr>
              <a:solidFill>
                <a:srgbClr val="D1D2D3"/>
              </a:solidFill>
            </a:endParaRPr>
          </a:p>
          <a:p>
            <a:pPr indent="0" lvl="0" marL="0" rtl="0" algn="l">
              <a:spcBef>
                <a:spcPts val="0"/>
              </a:spcBef>
              <a:spcAft>
                <a:spcPts val="0"/>
              </a:spcAft>
              <a:buNone/>
            </a:pPr>
            <a:r>
              <a:rPr lang="en">
                <a:solidFill>
                  <a:srgbClr val="D1D2D3"/>
                </a:solidFill>
              </a:rPr>
              <a:t>+</a:t>
            </a:r>
            <a:endParaRPr>
              <a:solidFill>
                <a:srgbClr val="D1D2D3"/>
              </a:solidFill>
            </a:endParaRPr>
          </a:p>
          <a:p>
            <a:pPr indent="0" lvl="0" marL="0" rtl="0" algn="l">
              <a:spcBef>
                <a:spcPts val="0"/>
              </a:spcBef>
              <a:spcAft>
                <a:spcPts val="0"/>
              </a:spcAft>
              <a:buNone/>
            </a:pPr>
            <a:r>
              <a:rPr lang="en">
                <a:solidFill>
                  <a:schemeClr val="dk1"/>
                </a:solidFill>
              </a:rPr>
              <a:t>AAAAAEEEEEEEEEA/EEA&lt;EA&lt;A/EE66/EEEEEAEEEEEEEAEEE/&lt;</a:t>
            </a:r>
            <a:endParaRPr>
              <a:solidFill>
                <a:schemeClr val="dk1"/>
              </a:solidFill>
            </a:endParaRPr>
          </a:p>
        </p:txBody>
      </p:sp>
      <p:sp>
        <p:nvSpPr>
          <p:cNvPr id="658" name="Google Shape;658;p64"/>
          <p:cNvSpPr/>
          <p:nvPr/>
        </p:nvSpPr>
        <p:spPr>
          <a:xfrm rot="-5400000">
            <a:off x="3059725" y="-568375"/>
            <a:ext cx="162600" cy="54282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59" name="Google Shape;659;p64"/>
          <p:cNvSpPr/>
          <p:nvPr/>
        </p:nvSpPr>
        <p:spPr>
          <a:xfrm>
            <a:off x="2529025" y="2227025"/>
            <a:ext cx="1224000" cy="259800"/>
          </a:xfrm>
          <a:prstGeom prst="roundRect">
            <a:avLst>
              <a:gd fmla="val 16667" name="adj"/>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rPr>
              <a:t>Quality Scores</a:t>
            </a:r>
            <a:endParaRPr sz="1200">
              <a:solidFill>
                <a:schemeClr val="lt1"/>
              </a:solidFill>
            </a:endParaRPr>
          </a:p>
        </p:txBody>
      </p:sp>
      <p:sp>
        <p:nvSpPr>
          <p:cNvPr id="660" name="Google Shape;660;p64"/>
          <p:cNvSpPr txBox="1"/>
          <p:nvPr/>
        </p:nvSpPr>
        <p:spPr>
          <a:xfrm>
            <a:off x="6088850" y="2294700"/>
            <a:ext cx="24903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solidFill>
                  <a:srgbClr val="F4CCCC"/>
                </a:solidFill>
              </a:rPr>
              <a:t>“A”? “E”? “6”?</a:t>
            </a:r>
            <a:endParaRPr b="1" sz="2400">
              <a:solidFill>
                <a:srgbClr val="F4CCCC"/>
              </a:solidFill>
            </a:endParaRPr>
          </a:p>
        </p:txBody>
      </p:sp>
      <p:pic>
        <p:nvPicPr>
          <p:cNvPr id="661" name="Google Shape;661;p64"/>
          <p:cNvPicPr preferRelativeResize="0"/>
          <p:nvPr/>
        </p:nvPicPr>
        <p:blipFill rotWithShape="1">
          <a:blip r:embed="rId3">
            <a:alphaModFix/>
          </a:blip>
          <a:srcRect b="0" l="88632" r="0" t="0"/>
          <a:stretch/>
        </p:blipFill>
        <p:spPr>
          <a:xfrm>
            <a:off x="426936" y="2802350"/>
            <a:ext cx="546425" cy="623775"/>
          </a:xfrm>
          <a:prstGeom prst="rect">
            <a:avLst/>
          </a:prstGeom>
          <a:noFill/>
          <a:ln>
            <a:noFill/>
          </a:ln>
        </p:spPr>
      </p:pic>
      <p:cxnSp>
        <p:nvCxnSpPr>
          <p:cNvPr id="662" name="Google Shape;662;p64"/>
          <p:cNvCxnSpPr>
            <a:stCxn id="661" idx="3"/>
            <a:endCxn id="663" idx="1"/>
          </p:cNvCxnSpPr>
          <p:nvPr/>
        </p:nvCxnSpPr>
        <p:spPr>
          <a:xfrm>
            <a:off x="973360" y="3114238"/>
            <a:ext cx="2143500" cy="0"/>
          </a:xfrm>
          <a:prstGeom prst="straightConnector1">
            <a:avLst/>
          </a:prstGeom>
          <a:noFill/>
          <a:ln cap="flat" cmpd="sng" w="9525">
            <a:solidFill>
              <a:schemeClr val="dk2"/>
            </a:solidFill>
            <a:prstDash val="solid"/>
            <a:round/>
            <a:headEnd len="med" w="med" type="none"/>
            <a:tailEnd len="med" w="med" type="triangle"/>
          </a:ln>
        </p:spPr>
      </p:cxnSp>
      <p:pic>
        <p:nvPicPr>
          <p:cNvPr id="663" name="Google Shape;663;p64"/>
          <p:cNvPicPr preferRelativeResize="0"/>
          <p:nvPr/>
        </p:nvPicPr>
        <p:blipFill rotWithShape="1">
          <a:blip r:embed="rId3">
            <a:alphaModFix/>
          </a:blip>
          <a:srcRect b="0" l="0" r="89989" t="0"/>
          <a:stretch/>
        </p:blipFill>
        <p:spPr>
          <a:xfrm>
            <a:off x="3116800" y="2802350"/>
            <a:ext cx="481175" cy="623775"/>
          </a:xfrm>
          <a:prstGeom prst="rect">
            <a:avLst/>
          </a:prstGeom>
          <a:noFill/>
          <a:ln>
            <a:noFill/>
          </a:ln>
        </p:spPr>
      </p:pic>
      <p:sp>
        <p:nvSpPr>
          <p:cNvPr id="664" name="Google Shape;664;p64"/>
          <p:cNvSpPr/>
          <p:nvPr/>
        </p:nvSpPr>
        <p:spPr>
          <a:xfrm>
            <a:off x="71150" y="3328525"/>
            <a:ext cx="1677300" cy="259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Incorrect base call</a:t>
            </a:r>
            <a:endParaRPr/>
          </a:p>
        </p:txBody>
      </p:sp>
      <p:sp>
        <p:nvSpPr>
          <p:cNvPr id="665" name="Google Shape;665;p64"/>
          <p:cNvSpPr/>
          <p:nvPr/>
        </p:nvSpPr>
        <p:spPr>
          <a:xfrm>
            <a:off x="2518738" y="3426125"/>
            <a:ext cx="1677300" cy="259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Phred Score</a:t>
            </a:r>
            <a:endParaRPr/>
          </a:p>
        </p:txBody>
      </p:sp>
      <p:sp>
        <p:nvSpPr>
          <p:cNvPr id="666" name="Google Shape;666;p64"/>
          <p:cNvSpPr txBox="1"/>
          <p:nvPr/>
        </p:nvSpPr>
        <p:spPr>
          <a:xfrm>
            <a:off x="5509375" y="2837200"/>
            <a:ext cx="24903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solidFill>
                  <a:schemeClr val="dk1"/>
                </a:solidFill>
              </a:rPr>
              <a:t>“A”? “E”? “6”?</a:t>
            </a:r>
            <a:endParaRPr b="1" sz="2400">
              <a:solidFill>
                <a:schemeClr val="dk1"/>
              </a:solidFill>
            </a:endParaRPr>
          </a:p>
        </p:txBody>
      </p:sp>
      <p:cxnSp>
        <p:nvCxnSpPr>
          <p:cNvPr id="667" name="Google Shape;667;p64"/>
          <p:cNvCxnSpPr>
            <a:stCxn id="663" idx="3"/>
            <a:endCxn id="666" idx="1"/>
          </p:cNvCxnSpPr>
          <p:nvPr/>
        </p:nvCxnSpPr>
        <p:spPr>
          <a:xfrm>
            <a:off x="3597975" y="3114238"/>
            <a:ext cx="1911300" cy="0"/>
          </a:xfrm>
          <a:prstGeom prst="straightConnector1">
            <a:avLst/>
          </a:prstGeom>
          <a:noFill/>
          <a:ln cap="flat" cmpd="sng" w="9525">
            <a:solidFill>
              <a:schemeClr val="dk2"/>
            </a:solidFill>
            <a:prstDash val="solid"/>
            <a:round/>
            <a:headEnd len="med" w="med" type="none"/>
            <a:tailEnd len="med" w="med" type="triangle"/>
          </a:ln>
        </p:spPr>
      </p:cxnSp>
      <p:sp>
        <p:nvSpPr>
          <p:cNvPr id="668" name="Google Shape;668;p64"/>
          <p:cNvSpPr/>
          <p:nvPr/>
        </p:nvSpPr>
        <p:spPr>
          <a:xfrm>
            <a:off x="5915863" y="3263425"/>
            <a:ext cx="1677300" cy="259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ASCII</a:t>
            </a:r>
            <a:endParaRPr/>
          </a:p>
        </p:txBody>
      </p:sp>
      <p:pic>
        <p:nvPicPr>
          <p:cNvPr id="669" name="Google Shape;669;p64"/>
          <p:cNvPicPr preferRelativeResize="0"/>
          <p:nvPr/>
        </p:nvPicPr>
        <p:blipFill>
          <a:blip r:embed="rId4">
            <a:alphaModFix/>
          </a:blip>
          <a:stretch>
            <a:fillRect/>
          </a:stretch>
        </p:blipFill>
        <p:spPr>
          <a:xfrm>
            <a:off x="4501327" y="2227021"/>
            <a:ext cx="4642670" cy="291240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3" name="Shape 673"/>
        <p:cNvGrpSpPr/>
        <p:nvPr/>
      </p:nvGrpSpPr>
      <p:grpSpPr>
        <a:xfrm>
          <a:off x="0" y="0"/>
          <a:ext cx="0" cy="0"/>
          <a:chOff x="0" y="0"/>
          <a:chExt cx="0" cy="0"/>
        </a:xfrm>
      </p:grpSpPr>
      <p:sp>
        <p:nvSpPr>
          <p:cNvPr id="674" name="Google Shape;674;p6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Aside: Quality Scores</a:t>
            </a:r>
            <a:endParaRPr/>
          </a:p>
        </p:txBody>
      </p:sp>
      <p:pic>
        <p:nvPicPr>
          <p:cNvPr id="675" name="Google Shape;675;p65"/>
          <p:cNvPicPr preferRelativeResize="0"/>
          <p:nvPr/>
        </p:nvPicPr>
        <p:blipFill>
          <a:blip r:embed="rId3">
            <a:alphaModFix/>
          </a:blip>
          <a:stretch>
            <a:fillRect/>
          </a:stretch>
        </p:blipFill>
        <p:spPr>
          <a:xfrm>
            <a:off x="1543713" y="846176"/>
            <a:ext cx="6056575" cy="3799350"/>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9" name="Shape 679"/>
        <p:cNvGrpSpPr/>
        <p:nvPr/>
      </p:nvGrpSpPr>
      <p:grpSpPr>
        <a:xfrm>
          <a:off x="0" y="0"/>
          <a:ext cx="0" cy="0"/>
          <a:chOff x="0" y="0"/>
          <a:chExt cx="0" cy="0"/>
        </a:xfrm>
      </p:grpSpPr>
      <p:sp>
        <p:nvSpPr>
          <p:cNvPr id="680" name="Google Shape;680;p6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Aside: Quality Scores</a:t>
            </a:r>
            <a:endParaRPr/>
          </a:p>
        </p:txBody>
      </p:sp>
      <p:pic>
        <p:nvPicPr>
          <p:cNvPr id="681" name="Google Shape;681;p66"/>
          <p:cNvPicPr preferRelativeResize="0"/>
          <p:nvPr/>
        </p:nvPicPr>
        <p:blipFill rotWithShape="1">
          <a:blip r:embed="rId3">
            <a:alphaModFix/>
          </a:blip>
          <a:srcRect b="51095" l="50975" r="0" t="0"/>
          <a:stretch/>
        </p:blipFill>
        <p:spPr>
          <a:xfrm>
            <a:off x="1641137" y="1017725"/>
            <a:ext cx="5861726" cy="3668150"/>
          </a:xfrm>
          <a:prstGeom prst="rect">
            <a:avLst/>
          </a:prstGeom>
          <a:noFill/>
          <a:ln>
            <a:noFill/>
          </a:ln>
        </p:spPr>
      </p:pic>
      <p:sp>
        <p:nvSpPr>
          <p:cNvPr id="682" name="Google Shape;682;p66"/>
          <p:cNvSpPr/>
          <p:nvPr/>
        </p:nvSpPr>
        <p:spPr>
          <a:xfrm>
            <a:off x="1580575" y="4215075"/>
            <a:ext cx="3083400" cy="2958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6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Aside: Quality Scores</a:t>
            </a:r>
            <a:endParaRPr/>
          </a:p>
        </p:txBody>
      </p:sp>
      <p:graphicFrame>
        <p:nvGraphicFramePr>
          <p:cNvPr id="688" name="Google Shape;688;p67"/>
          <p:cNvGraphicFramePr/>
          <p:nvPr/>
        </p:nvGraphicFramePr>
        <p:xfrm>
          <a:off x="277150" y="3276850"/>
          <a:ext cx="3000000" cy="3000000"/>
        </p:xfrm>
        <a:graphic>
          <a:graphicData uri="http://schemas.openxmlformats.org/drawingml/2006/table">
            <a:tbl>
              <a:tblPr>
                <a:noFill/>
                <a:tableStyleId>{C829FF6B-B684-4C85-87BD-C90454C17B70}</a:tableStyleId>
              </a:tblPr>
              <a:tblGrid>
                <a:gridCol w="1209675"/>
                <a:gridCol w="1962150"/>
                <a:gridCol w="1114425"/>
              </a:tblGrid>
              <a:tr h="266700">
                <a:tc>
                  <a:txBody>
                    <a:bodyPr/>
                    <a:lstStyle/>
                    <a:p>
                      <a:pPr indent="0" lvl="0" marL="0" rtl="0" algn="ctr">
                        <a:lnSpc>
                          <a:spcPct val="115000"/>
                        </a:lnSpc>
                        <a:spcBef>
                          <a:spcPts val="0"/>
                        </a:spcBef>
                        <a:spcAft>
                          <a:spcPts val="0"/>
                        </a:spcAft>
                        <a:buNone/>
                      </a:pPr>
                      <a:r>
                        <a:rPr b="1" lang="en" sz="850">
                          <a:solidFill>
                            <a:srgbClr val="1A1A1A"/>
                          </a:solidFill>
                          <a:latin typeface="Verdana"/>
                          <a:ea typeface="Verdana"/>
                          <a:cs typeface="Verdana"/>
                          <a:sym typeface="Verdana"/>
                        </a:rPr>
                        <a:t>Phred Quality Score</a:t>
                      </a:r>
                      <a:endParaRPr b="1" sz="850">
                        <a:solidFill>
                          <a:srgbClr val="1A1A1A"/>
                        </a:solidFill>
                        <a:latin typeface="Verdana"/>
                        <a:ea typeface="Verdana"/>
                        <a:cs typeface="Verdana"/>
                        <a:sym typeface="Verdana"/>
                      </a:endParaRPr>
                    </a:p>
                  </a:txBody>
                  <a:tcPr marT="14300" marB="14300" marR="14300" marL="14300">
                    <a:lnL cap="flat" cmpd="sng" w="9525">
                      <a:solidFill>
                        <a:srgbClr val="C1C1C1"/>
                      </a:solidFill>
                      <a:prstDash val="solid"/>
                      <a:round/>
                      <a:headEnd len="sm" w="sm" type="none"/>
                      <a:tailEnd len="sm" w="sm" type="none"/>
                    </a:lnL>
                    <a:lnR cap="flat" cmpd="sng" w="9525">
                      <a:solidFill>
                        <a:srgbClr val="C1C1C1"/>
                      </a:solidFill>
                      <a:prstDash val="solid"/>
                      <a:round/>
                      <a:headEnd len="sm" w="sm" type="none"/>
                      <a:tailEnd len="sm" w="sm" type="none"/>
                    </a:lnR>
                    <a:lnT cap="flat" cmpd="sng" w="9525">
                      <a:solidFill>
                        <a:srgbClr val="C1C1C1"/>
                      </a:solidFill>
                      <a:prstDash val="solid"/>
                      <a:round/>
                      <a:headEnd len="sm" w="sm" type="none"/>
                      <a:tailEnd len="sm" w="sm" type="none"/>
                    </a:lnT>
                    <a:lnB cap="flat" cmpd="sng" w="9525">
                      <a:solidFill>
                        <a:srgbClr val="C1C1C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850">
                          <a:solidFill>
                            <a:srgbClr val="1A1A1A"/>
                          </a:solidFill>
                          <a:latin typeface="Verdana"/>
                          <a:ea typeface="Verdana"/>
                          <a:cs typeface="Verdana"/>
                          <a:sym typeface="Verdana"/>
                        </a:rPr>
                        <a:t>Probability of incorrect base call</a:t>
                      </a:r>
                      <a:endParaRPr b="1" sz="850">
                        <a:solidFill>
                          <a:srgbClr val="1A1A1A"/>
                        </a:solidFill>
                        <a:latin typeface="Verdana"/>
                        <a:ea typeface="Verdana"/>
                        <a:cs typeface="Verdana"/>
                        <a:sym typeface="Verdana"/>
                      </a:endParaRPr>
                    </a:p>
                  </a:txBody>
                  <a:tcPr marT="14300" marB="14300" marR="14300" marL="14300">
                    <a:lnL cap="flat" cmpd="sng" w="9525">
                      <a:solidFill>
                        <a:srgbClr val="C1C1C1"/>
                      </a:solidFill>
                      <a:prstDash val="solid"/>
                      <a:round/>
                      <a:headEnd len="sm" w="sm" type="none"/>
                      <a:tailEnd len="sm" w="sm" type="none"/>
                    </a:lnL>
                    <a:lnR cap="flat" cmpd="sng" w="9525">
                      <a:solidFill>
                        <a:srgbClr val="C1C1C1"/>
                      </a:solidFill>
                      <a:prstDash val="solid"/>
                      <a:round/>
                      <a:headEnd len="sm" w="sm" type="none"/>
                      <a:tailEnd len="sm" w="sm" type="none"/>
                    </a:lnR>
                    <a:lnT cap="flat" cmpd="sng" w="9525">
                      <a:solidFill>
                        <a:srgbClr val="C1C1C1"/>
                      </a:solidFill>
                      <a:prstDash val="solid"/>
                      <a:round/>
                      <a:headEnd len="sm" w="sm" type="none"/>
                      <a:tailEnd len="sm" w="sm" type="none"/>
                    </a:lnT>
                    <a:lnB cap="flat" cmpd="sng" w="9525">
                      <a:solidFill>
                        <a:srgbClr val="C1C1C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850">
                          <a:solidFill>
                            <a:srgbClr val="1A1A1A"/>
                          </a:solidFill>
                          <a:latin typeface="Verdana"/>
                          <a:ea typeface="Verdana"/>
                          <a:cs typeface="Verdana"/>
                          <a:sym typeface="Verdana"/>
                        </a:rPr>
                        <a:t>Base call accuracy</a:t>
                      </a:r>
                      <a:endParaRPr b="1" sz="850">
                        <a:solidFill>
                          <a:srgbClr val="1A1A1A"/>
                        </a:solidFill>
                        <a:latin typeface="Verdana"/>
                        <a:ea typeface="Verdana"/>
                        <a:cs typeface="Verdana"/>
                        <a:sym typeface="Verdana"/>
                      </a:endParaRPr>
                    </a:p>
                  </a:txBody>
                  <a:tcPr marT="14300" marB="14300" marR="14300" marL="14300">
                    <a:lnL cap="flat" cmpd="sng" w="9525">
                      <a:solidFill>
                        <a:srgbClr val="C1C1C1"/>
                      </a:solidFill>
                      <a:prstDash val="solid"/>
                      <a:round/>
                      <a:headEnd len="sm" w="sm" type="none"/>
                      <a:tailEnd len="sm" w="sm" type="none"/>
                    </a:lnL>
                    <a:lnR cap="flat" cmpd="sng" w="9525">
                      <a:solidFill>
                        <a:srgbClr val="C1C1C1"/>
                      </a:solidFill>
                      <a:prstDash val="solid"/>
                      <a:round/>
                      <a:headEnd len="sm" w="sm" type="none"/>
                      <a:tailEnd len="sm" w="sm" type="none"/>
                    </a:lnR>
                    <a:lnT cap="flat" cmpd="sng" w="9525">
                      <a:solidFill>
                        <a:srgbClr val="C1C1C1"/>
                      </a:solidFill>
                      <a:prstDash val="solid"/>
                      <a:round/>
                      <a:headEnd len="sm" w="sm" type="none"/>
                      <a:tailEnd len="sm" w="sm" type="none"/>
                    </a:lnT>
                    <a:lnB cap="flat" cmpd="sng" w="9525">
                      <a:solidFill>
                        <a:srgbClr val="C1C1C1"/>
                      </a:solidFill>
                      <a:prstDash val="solid"/>
                      <a:round/>
                      <a:headEnd len="sm" w="sm" type="none"/>
                      <a:tailEnd len="sm" w="sm" type="none"/>
                    </a:lnB>
                  </a:tcPr>
                </a:tc>
              </a:tr>
              <a:tr h="171450">
                <a:tc>
                  <a:txBody>
                    <a:bodyPr/>
                    <a:lstStyle/>
                    <a:p>
                      <a:pPr indent="0" lvl="0" marL="0" rtl="0" algn="ctr">
                        <a:lnSpc>
                          <a:spcPct val="115000"/>
                        </a:lnSpc>
                        <a:spcBef>
                          <a:spcPts val="0"/>
                        </a:spcBef>
                        <a:spcAft>
                          <a:spcPts val="0"/>
                        </a:spcAft>
                        <a:buNone/>
                      </a:pPr>
                      <a:r>
                        <a:rPr lang="en" sz="850">
                          <a:solidFill>
                            <a:srgbClr val="1A1A1A"/>
                          </a:solidFill>
                          <a:latin typeface="Verdana"/>
                          <a:ea typeface="Verdana"/>
                          <a:cs typeface="Verdana"/>
                          <a:sym typeface="Verdana"/>
                        </a:rPr>
                        <a:t>10</a:t>
                      </a:r>
                      <a:endParaRPr sz="850">
                        <a:solidFill>
                          <a:srgbClr val="1A1A1A"/>
                        </a:solidFill>
                        <a:latin typeface="Verdana"/>
                        <a:ea typeface="Verdana"/>
                        <a:cs typeface="Verdana"/>
                        <a:sym typeface="Verdana"/>
                      </a:endParaRPr>
                    </a:p>
                  </a:txBody>
                  <a:tcPr marT="14300" marB="14300" marR="14300" marL="14300">
                    <a:lnL cap="flat" cmpd="sng" w="9525">
                      <a:solidFill>
                        <a:srgbClr val="C1C1C1"/>
                      </a:solidFill>
                      <a:prstDash val="solid"/>
                      <a:round/>
                      <a:headEnd len="sm" w="sm" type="none"/>
                      <a:tailEnd len="sm" w="sm" type="none"/>
                    </a:lnL>
                    <a:lnR cap="flat" cmpd="sng" w="9525">
                      <a:solidFill>
                        <a:srgbClr val="C1C1C1"/>
                      </a:solidFill>
                      <a:prstDash val="solid"/>
                      <a:round/>
                      <a:headEnd len="sm" w="sm" type="none"/>
                      <a:tailEnd len="sm" w="sm" type="none"/>
                    </a:lnR>
                    <a:lnT cap="flat" cmpd="sng" w="9525">
                      <a:solidFill>
                        <a:srgbClr val="C1C1C1"/>
                      </a:solidFill>
                      <a:prstDash val="solid"/>
                      <a:round/>
                      <a:headEnd len="sm" w="sm" type="none"/>
                      <a:tailEnd len="sm" w="sm" type="none"/>
                    </a:lnT>
                    <a:lnB cap="flat" cmpd="sng" w="9525">
                      <a:solidFill>
                        <a:srgbClr val="C1C1C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850">
                          <a:solidFill>
                            <a:srgbClr val="1A1A1A"/>
                          </a:solidFill>
                          <a:latin typeface="Verdana"/>
                          <a:ea typeface="Verdana"/>
                          <a:cs typeface="Verdana"/>
                          <a:sym typeface="Verdana"/>
                        </a:rPr>
                        <a:t>1 in 10</a:t>
                      </a:r>
                      <a:endParaRPr sz="850">
                        <a:solidFill>
                          <a:srgbClr val="1A1A1A"/>
                        </a:solidFill>
                        <a:latin typeface="Verdana"/>
                        <a:ea typeface="Verdana"/>
                        <a:cs typeface="Verdana"/>
                        <a:sym typeface="Verdana"/>
                      </a:endParaRPr>
                    </a:p>
                  </a:txBody>
                  <a:tcPr marT="14300" marB="14300" marR="14300" marL="14300">
                    <a:lnL cap="flat" cmpd="sng" w="9525">
                      <a:solidFill>
                        <a:srgbClr val="C1C1C1"/>
                      </a:solidFill>
                      <a:prstDash val="solid"/>
                      <a:round/>
                      <a:headEnd len="sm" w="sm" type="none"/>
                      <a:tailEnd len="sm" w="sm" type="none"/>
                    </a:lnL>
                    <a:lnR cap="flat" cmpd="sng" w="9525">
                      <a:solidFill>
                        <a:srgbClr val="C1C1C1"/>
                      </a:solidFill>
                      <a:prstDash val="solid"/>
                      <a:round/>
                      <a:headEnd len="sm" w="sm" type="none"/>
                      <a:tailEnd len="sm" w="sm" type="none"/>
                    </a:lnR>
                    <a:lnT cap="flat" cmpd="sng" w="9525">
                      <a:solidFill>
                        <a:srgbClr val="C1C1C1"/>
                      </a:solidFill>
                      <a:prstDash val="solid"/>
                      <a:round/>
                      <a:headEnd len="sm" w="sm" type="none"/>
                      <a:tailEnd len="sm" w="sm" type="none"/>
                    </a:lnT>
                    <a:lnB cap="flat" cmpd="sng" w="9525">
                      <a:solidFill>
                        <a:srgbClr val="C1C1C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850">
                          <a:solidFill>
                            <a:srgbClr val="1A1A1A"/>
                          </a:solidFill>
                          <a:latin typeface="Verdana"/>
                          <a:ea typeface="Verdana"/>
                          <a:cs typeface="Verdana"/>
                          <a:sym typeface="Verdana"/>
                        </a:rPr>
                        <a:t>90%</a:t>
                      </a:r>
                      <a:endParaRPr sz="850">
                        <a:solidFill>
                          <a:srgbClr val="1A1A1A"/>
                        </a:solidFill>
                        <a:latin typeface="Verdana"/>
                        <a:ea typeface="Verdana"/>
                        <a:cs typeface="Verdana"/>
                        <a:sym typeface="Verdana"/>
                      </a:endParaRPr>
                    </a:p>
                  </a:txBody>
                  <a:tcPr marT="14300" marB="14300" marR="14300" marL="14300">
                    <a:lnL cap="flat" cmpd="sng" w="9525">
                      <a:solidFill>
                        <a:srgbClr val="C1C1C1"/>
                      </a:solidFill>
                      <a:prstDash val="solid"/>
                      <a:round/>
                      <a:headEnd len="sm" w="sm" type="none"/>
                      <a:tailEnd len="sm" w="sm" type="none"/>
                    </a:lnL>
                    <a:lnR cap="flat" cmpd="sng" w="9525">
                      <a:solidFill>
                        <a:srgbClr val="C1C1C1"/>
                      </a:solidFill>
                      <a:prstDash val="solid"/>
                      <a:round/>
                      <a:headEnd len="sm" w="sm" type="none"/>
                      <a:tailEnd len="sm" w="sm" type="none"/>
                    </a:lnR>
                    <a:lnT cap="flat" cmpd="sng" w="9525">
                      <a:solidFill>
                        <a:srgbClr val="C1C1C1"/>
                      </a:solidFill>
                      <a:prstDash val="solid"/>
                      <a:round/>
                      <a:headEnd len="sm" w="sm" type="none"/>
                      <a:tailEnd len="sm" w="sm" type="none"/>
                    </a:lnT>
                    <a:lnB cap="flat" cmpd="sng" w="9525">
                      <a:solidFill>
                        <a:srgbClr val="C1C1C1"/>
                      </a:solidFill>
                      <a:prstDash val="solid"/>
                      <a:round/>
                      <a:headEnd len="sm" w="sm" type="none"/>
                      <a:tailEnd len="sm" w="sm" type="none"/>
                    </a:lnB>
                  </a:tcPr>
                </a:tc>
              </a:tr>
              <a:tr h="171450">
                <a:tc>
                  <a:txBody>
                    <a:bodyPr/>
                    <a:lstStyle/>
                    <a:p>
                      <a:pPr indent="0" lvl="0" marL="0" rtl="0" algn="ctr">
                        <a:lnSpc>
                          <a:spcPct val="115000"/>
                        </a:lnSpc>
                        <a:spcBef>
                          <a:spcPts val="0"/>
                        </a:spcBef>
                        <a:spcAft>
                          <a:spcPts val="0"/>
                        </a:spcAft>
                        <a:buNone/>
                      </a:pPr>
                      <a:r>
                        <a:rPr lang="en" sz="850">
                          <a:solidFill>
                            <a:srgbClr val="1A1A1A"/>
                          </a:solidFill>
                          <a:latin typeface="Verdana"/>
                          <a:ea typeface="Verdana"/>
                          <a:cs typeface="Verdana"/>
                          <a:sym typeface="Verdana"/>
                        </a:rPr>
                        <a:t>20</a:t>
                      </a:r>
                      <a:endParaRPr sz="850">
                        <a:solidFill>
                          <a:srgbClr val="1A1A1A"/>
                        </a:solidFill>
                        <a:latin typeface="Verdana"/>
                        <a:ea typeface="Verdana"/>
                        <a:cs typeface="Verdana"/>
                        <a:sym typeface="Verdana"/>
                      </a:endParaRPr>
                    </a:p>
                  </a:txBody>
                  <a:tcPr marT="14300" marB="14300" marR="14300" marL="14300">
                    <a:lnL cap="flat" cmpd="sng" w="9525">
                      <a:solidFill>
                        <a:srgbClr val="C1C1C1"/>
                      </a:solidFill>
                      <a:prstDash val="solid"/>
                      <a:round/>
                      <a:headEnd len="sm" w="sm" type="none"/>
                      <a:tailEnd len="sm" w="sm" type="none"/>
                    </a:lnL>
                    <a:lnR cap="flat" cmpd="sng" w="9525">
                      <a:solidFill>
                        <a:srgbClr val="C1C1C1"/>
                      </a:solidFill>
                      <a:prstDash val="solid"/>
                      <a:round/>
                      <a:headEnd len="sm" w="sm" type="none"/>
                      <a:tailEnd len="sm" w="sm" type="none"/>
                    </a:lnR>
                    <a:lnT cap="flat" cmpd="sng" w="9525">
                      <a:solidFill>
                        <a:srgbClr val="C1C1C1"/>
                      </a:solidFill>
                      <a:prstDash val="solid"/>
                      <a:round/>
                      <a:headEnd len="sm" w="sm" type="none"/>
                      <a:tailEnd len="sm" w="sm" type="none"/>
                    </a:lnT>
                    <a:lnB cap="flat" cmpd="sng" w="9525">
                      <a:solidFill>
                        <a:srgbClr val="C1C1C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850">
                          <a:solidFill>
                            <a:srgbClr val="1A1A1A"/>
                          </a:solidFill>
                          <a:latin typeface="Verdana"/>
                          <a:ea typeface="Verdana"/>
                          <a:cs typeface="Verdana"/>
                          <a:sym typeface="Verdana"/>
                        </a:rPr>
                        <a:t>1 in 100</a:t>
                      </a:r>
                      <a:endParaRPr sz="850">
                        <a:solidFill>
                          <a:srgbClr val="1A1A1A"/>
                        </a:solidFill>
                        <a:latin typeface="Verdana"/>
                        <a:ea typeface="Verdana"/>
                        <a:cs typeface="Verdana"/>
                        <a:sym typeface="Verdana"/>
                      </a:endParaRPr>
                    </a:p>
                  </a:txBody>
                  <a:tcPr marT="14300" marB="14300" marR="14300" marL="14300">
                    <a:lnL cap="flat" cmpd="sng" w="9525">
                      <a:solidFill>
                        <a:srgbClr val="C1C1C1"/>
                      </a:solidFill>
                      <a:prstDash val="solid"/>
                      <a:round/>
                      <a:headEnd len="sm" w="sm" type="none"/>
                      <a:tailEnd len="sm" w="sm" type="none"/>
                    </a:lnL>
                    <a:lnR cap="flat" cmpd="sng" w="9525">
                      <a:solidFill>
                        <a:srgbClr val="C1C1C1"/>
                      </a:solidFill>
                      <a:prstDash val="solid"/>
                      <a:round/>
                      <a:headEnd len="sm" w="sm" type="none"/>
                      <a:tailEnd len="sm" w="sm" type="none"/>
                    </a:lnR>
                    <a:lnT cap="flat" cmpd="sng" w="9525">
                      <a:solidFill>
                        <a:srgbClr val="C1C1C1"/>
                      </a:solidFill>
                      <a:prstDash val="solid"/>
                      <a:round/>
                      <a:headEnd len="sm" w="sm" type="none"/>
                      <a:tailEnd len="sm" w="sm" type="none"/>
                    </a:lnT>
                    <a:lnB cap="flat" cmpd="sng" w="9525">
                      <a:solidFill>
                        <a:srgbClr val="C1C1C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850">
                          <a:solidFill>
                            <a:srgbClr val="1A1A1A"/>
                          </a:solidFill>
                          <a:latin typeface="Verdana"/>
                          <a:ea typeface="Verdana"/>
                          <a:cs typeface="Verdana"/>
                          <a:sym typeface="Verdana"/>
                        </a:rPr>
                        <a:t>99%</a:t>
                      </a:r>
                      <a:endParaRPr sz="850">
                        <a:solidFill>
                          <a:srgbClr val="1A1A1A"/>
                        </a:solidFill>
                        <a:latin typeface="Verdana"/>
                        <a:ea typeface="Verdana"/>
                        <a:cs typeface="Verdana"/>
                        <a:sym typeface="Verdana"/>
                      </a:endParaRPr>
                    </a:p>
                  </a:txBody>
                  <a:tcPr marT="14300" marB="14300" marR="14300" marL="14300">
                    <a:lnL cap="flat" cmpd="sng" w="9525">
                      <a:solidFill>
                        <a:srgbClr val="C1C1C1"/>
                      </a:solidFill>
                      <a:prstDash val="solid"/>
                      <a:round/>
                      <a:headEnd len="sm" w="sm" type="none"/>
                      <a:tailEnd len="sm" w="sm" type="none"/>
                    </a:lnL>
                    <a:lnR cap="flat" cmpd="sng" w="9525">
                      <a:solidFill>
                        <a:srgbClr val="C1C1C1"/>
                      </a:solidFill>
                      <a:prstDash val="solid"/>
                      <a:round/>
                      <a:headEnd len="sm" w="sm" type="none"/>
                      <a:tailEnd len="sm" w="sm" type="none"/>
                    </a:lnR>
                    <a:lnT cap="flat" cmpd="sng" w="9525">
                      <a:solidFill>
                        <a:srgbClr val="C1C1C1"/>
                      </a:solidFill>
                      <a:prstDash val="solid"/>
                      <a:round/>
                      <a:headEnd len="sm" w="sm" type="none"/>
                      <a:tailEnd len="sm" w="sm" type="none"/>
                    </a:lnT>
                    <a:lnB cap="flat" cmpd="sng" w="9525">
                      <a:solidFill>
                        <a:srgbClr val="C1C1C1"/>
                      </a:solidFill>
                      <a:prstDash val="solid"/>
                      <a:round/>
                      <a:headEnd len="sm" w="sm" type="none"/>
                      <a:tailEnd len="sm" w="sm" type="none"/>
                    </a:lnB>
                  </a:tcPr>
                </a:tc>
              </a:tr>
              <a:tr h="171450">
                <a:tc>
                  <a:txBody>
                    <a:bodyPr/>
                    <a:lstStyle/>
                    <a:p>
                      <a:pPr indent="0" lvl="0" marL="0" rtl="0" algn="ctr">
                        <a:lnSpc>
                          <a:spcPct val="115000"/>
                        </a:lnSpc>
                        <a:spcBef>
                          <a:spcPts val="0"/>
                        </a:spcBef>
                        <a:spcAft>
                          <a:spcPts val="0"/>
                        </a:spcAft>
                        <a:buNone/>
                      </a:pPr>
                      <a:r>
                        <a:rPr lang="en" sz="850">
                          <a:solidFill>
                            <a:srgbClr val="1A1A1A"/>
                          </a:solidFill>
                          <a:latin typeface="Verdana"/>
                          <a:ea typeface="Verdana"/>
                          <a:cs typeface="Verdana"/>
                          <a:sym typeface="Verdana"/>
                        </a:rPr>
                        <a:t>30</a:t>
                      </a:r>
                      <a:endParaRPr sz="850">
                        <a:solidFill>
                          <a:srgbClr val="1A1A1A"/>
                        </a:solidFill>
                        <a:latin typeface="Verdana"/>
                        <a:ea typeface="Verdana"/>
                        <a:cs typeface="Verdana"/>
                        <a:sym typeface="Verdana"/>
                      </a:endParaRPr>
                    </a:p>
                  </a:txBody>
                  <a:tcPr marT="14300" marB="14300" marR="14300" marL="14300">
                    <a:lnL cap="flat" cmpd="sng" w="9525">
                      <a:solidFill>
                        <a:srgbClr val="C1C1C1"/>
                      </a:solidFill>
                      <a:prstDash val="solid"/>
                      <a:round/>
                      <a:headEnd len="sm" w="sm" type="none"/>
                      <a:tailEnd len="sm" w="sm" type="none"/>
                    </a:lnL>
                    <a:lnR cap="flat" cmpd="sng" w="9525">
                      <a:solidFill>
                        <a:srgbClr val="C1C1C1"/>
                      </a:solidFill>
                      <a:prstDash val="solid"/>
                      <a:round/>
                      <a:headEnd len="sm" w="sm" type="none"/>
                      <a:tailEnd len="sm" w="sm" type="none"/>
                    </a:lnR>
                    <a:lnT cap="flat" cmpd="sng" w="9525">
                      <a:solidFill>
                        <a:srgbClr val="C1C1C1"/>
                      </a:solidFill>
                      <a:prstDash val="solid"/>
                      <a:round/>
                      <a:headEnd len="sm" w="sm" type="none"/>
                      <a:tailEnd len="sm" w="sm" type="none"/>
                    </a:lnT>
                    <a:lnB cap="flat" cmpd="sng" w="9525">
                      <a:solidFill>
                        <a:srgbClr val="C1C1C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850">
                          <a:solidFill>
                            <a:srgbClr val="1A1A1A"/>
                          </a:solidFill>
                          <a:latin typeface="Verdana"/>
                          <a:ea typeface="Verdana"/>
                          <a:cs typeface="Verdana"/>
                          <a:sym typeface="Verdana"/>
                        </a:rPr>
                        <a:t>1 in 1000</a:t>
                      </a:r>
                      <a:endParaRPr sz="850">
                        <a:solidFill>
                          <a:srgbClr val="1A1A1A"/>
                        </a:solidFill>
                        <a:latin typeface="Verdana"/>
                        <a:ea typeface="Verdana"/>
                        <a:cs typeface="Verdana"/>
                        <a:sym typeface="Verdana"/>
                      </a:endParaRPr>
                    </a:p>
                  </a:txBody>
                  <a:tcPr marT="14300" marB="14300" marR="14300" marL="14300">
                    <a:lnL cap="flat" cmpd="sng" w="9525">
                      <a:solidFill>
                        <a:srgbClr val="C1C1C1"/>
                      </a:solidFill>
                      <a:prstDash val="solid"/>
                      <a:round/>
                      <a:headEnd len="sm" w="sm" type="none"/>
                      <a:tailEnd len="sm" w="sm" type="none"/>
                    </a:lnL>
                    <a:lnR cap="flat" cmpd="sng" w="9525">
                      <a:solidFill>
                        <a:srgbClr val="C1C1C1"/>
                      </a:solidFill>
                      <a:prstDash val="solid"/>
                      <a:round/>
                      <a:headEnd len="sm" w="sm" type="none"/>
                      <a:tailEnd len="sm" w="sm" type="none"/>
                    </a:lnR>
                    <a:lnT cap="flat" cmpd="sng" w="9525">
                      <a:solidFill>
                        <a:srgbClr val="C1C1C1"/>
                      </a:solidFill>
                      <a:prstDash val="solid"/>
                      <a:round/>
                      <a:headEnd len="sm" w="sm" type="none"/>
                      <a:tailEnd len="sm" w="sm" type="none"/>
                    </a:lnT>
                    <a:lnB cap="flat" cmpd="sng" w="9525">
                      <a:solidFill>
                        <a:srgbClr val="C1C1C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850">
                          <a:solidFill>
                            <a:srgbClr val="1A1A1A"/>
                          </a:solidFill>
                          <a:latin typeface="Verdana"/>
                          <a:ea typeface="Verdana"/>
                          <a:cs typeface="Verdana"/>
                          <a:sym typeface="Verdana"/>
                        </a:rPr>
                        <a:t>99.9%</a:t>
                      </a:r>
                      <a:endParaRPr sz="850">
                        <a:solidFill>
                          <a:srgbClr val="1A1A1A"/>
                        </a:solidFill>
                        <a:latin typeface="Verdana"/>
                        <a:ea typeface="Verdana"/>
                        <a:cs typeface="Verdana"/>
                        <a:sym typeface="Verdana"/>
                      </a:endParaRPr>
                    </a:p>
                  </a:txBody>
                  <a:tcPr marT="14300" marB="14300" marR="14300" marL="14300">
                    <a:lnL cap="flat" cmpd="sng" w="9525">
                      <a:solidFill>
                        <a:srgbClr val="C1C1C1"/>
                      </a:solidFill>
                      <a:prstDash val="solid"/>
                      <a:round/>
                      <a:headEnd len="sm" w="sm" type="none"/>
                      <a:tailEnd len="sm" w="sm" type="none"/>
                    </a:lnL>
                    <a:lnR cap="flat" cmpd="sng" w="9525">
                      <a:solidFill>
                        <a:srgbClr val="C1C1C1"/>
                      </a:solidFill>
                      <a:prstDash val="solid"/>
                      <a:round/>
                      <a:headEnd len="sm" w="sm" type="none"/>
                      <a:tailEnd len="sm" w="sm" type="none"/>
                    </a:lnR>
                    <a:lnT cap="flat" cmpd="sng" w="9525">
                      <a:solidFill>
                        <a:srgbClr val="C1C1C1"/>
                      </a:solidFill>
                      <a:prstDash val="solid"/>
                      <a:round/>
                      <a:headEnd len="sm" w="sm" type="none"/>
                      <a:tailEnd len="sm" w="sm" type="none"/>
                    </a:lnT>
                    <a:lnB cap="flat" cmpd="sng" w="9525">
                      <a:solidFill>
                        <a:srgbClr val="C1C1C1"/>
                      </a:solidFill>
                      <a:prstDash val="solid"/>
                      <a:round/>
                      <a:headEnd len="sm" w="sm" type="none"/>
                      <a:tailEnd len="sm" w="sm" type="none"/>
                    </a:lnB>
                  </a:tcPr>
                </a:tc>
              </a:tr>
              <a:tr h="171450">
                <a:tc>
                  <a:txBody>
                    <a:bodyPr/>
                    <a:lstStyle/>
                    <a:p>
                      <a:pPr indent="0" lvl="0" marL="0" rtl="0" algn="ctr">
                        <a:lnSpc>
                          <a:spcPct val="115000"/>
                        </a:lnSpc>
                        <a:spcBef>
                          <a:spcPts val="0"/>
                        </a:spcBef>
                        <a:spcAft>
                          <a:spcPts val="0"/>
                        </a:spcAft>
                        <a:buNone/>
                      </a:pPr>
                      <a:r>
                        <a:rPr lang="en" sz="850">
                          <a:solidFill>
                            <a:srgbClr val="1A1A1A"/>
                          </a:solidFill>
                          <a:latin typeface="Verdana"/>
                          <a:ea typeface="Verdana"/>
                          <a:cs typeface="Verdana"/>
                          <a:sym typeface="Verdana"/>
                        </a:rPr>
                        <a:t>40</a:t>
                      </a:r>
                      <a:endParaRPr sz="850">
                        <a:solidFill>
                          <a:srgbClr val="1A1A1A"/>
                        </a:solidFill>
                        <a:latin typeface="Verdana"/>
                        <a:ea typeface="Verdana"/>
                        <a:cs typeface="Verdana"/>
                        <a:sym typeface="Verdana"/>
                      </a:endParaRPr>
                    </a:p>
                  </a:txBody>
                  <a:tcPr marT="14300" marB="14300" marR="14300" marL="14300">
                    <a:lnL cap="flat" cmpd="sng" w="9525">
                      <a:solidFill>
                        <a:srgbClr val="C1C1C1"/>
                      </a:solidFill>
                      <a:prstDash val="solid"/>
                      <a:round/>
                      <a:headEnd len="sm" w="sm" type="none"/>
                      <a:tailEnd len="sm" w="sm" type="none"/>
                    </a:lnL>
                    <a:lnR cap="flat" cmpd="sng" w="9525">
                      <a:solidFill>
                        <a:srgbClr val="C1C1C1"/>
                      </a:solidFill>
                      <a:prstDash val="solid"/>
                      <a:round/>
                      <a:headEnd len="sm" w="sm" type="none"/>
                      <a:tailEnd len="sm" w="sm" type="none"/>
                    </a:lnR>
                    <a:lnT cap="flat" cmpd="sng" w="9525">
                      <a:solidFill>
                        <a:srgbClr val="C1C1C1"/>
                      </a:solidFill>
                      <a:prstDash val="solid"/>
                      <a:round/>
                      <a:headEnd len="sm" w="sm" type="none"/>
                      <a:tailEnd len="sm" w="sm" type="none"/>
                    </a:lnT>
                    <a:lnB cap="flat" cmpd="sng" w="9525">
                      <a:solidFill>
                        <a:srgbClr val="C1C1C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850">
                          <a:solidFill>
                            <a:srgbClr val="1A1A1A"/>
                          </a:solidFill>
                          <a:latin typeface="Verdana"/>
                          <a:ea typeface="Verdana"/>
                          <a:cs typeface="Verdana"/>
                          <a:sym typeface="Verdana"/>
                        </a:rPr>
                        <a:t>1 in 10,000</a:t>
                      </a:r>
                      <a:endParaRPr sz="850">
                        <a:solidFill>
                          <a:srgbClr val="1A1A1A"/>
                        </a:solidFill>
                        <a:latin typeface="Verdana"/>
                        <a:ea typeface="Verdana"/>
                        <a:cs typeface="Verdana"/>
                        <a:sym typeface="Verdana"/>
                      </a:endParaRPr>
                    </a:p>
                  </a:txBody>
                  <a:tcPr marT="14300" marB="14300" marR="14300" marL="14300">
                    <a:lnL cap="flat" cmpd="sng" w="9525">
                      <a:solidFill>
                        <a:srgbClr val="C1C1C1"/>
                      </a:solidFill>
                      <a:prstDash val="solid"/>
                      <a:round/>
                      <a:headEnd len="sm" w="sm" type="none"/>
                      <a:tailEnd len="sm" w="sm" type="none"/>
                    </a:lnL>
                    <a:lnR cap="flat" cmpd="sng" w="9525">
                      <a:solidFill>
                        <a:srgbClr val="C1C1C1"/>
                      </a:solidFill>
                      <a:prstDash val="solid"/>
                      <a:round/>
                      <a:headEnd len="sm" w="sm" type="none"/>
                      <a:tailEnd len="sm" w="sm" type="none"/>
                    </a:lnR>
                    <a:lnT cap="flat" cmpd="sng" w="9525">
                      <a:solidFill>
                        <a:srgbClr val="C1C1C1"/>
                      </a:solidFill>
                      <a:prstDash val="solid"/>
                      <a:round/>
                      <a:headEnd len="sm" w="sm" type="none"/>
                      <a:tailEnd len="sm" w="sm" type="none"/>
                    </a:lnT>
                    <a:lnB cap="flat" cmpd="sng" w="9525">
                      <a:solidFill>
                        <a:srgbClr val="C1C1C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850">
                          <a:solidFill>
                            <a:srgbClr val="1A1A1A"/>
                          </a:solidFill>
                          <a:latin typeface="Verdana"/>
                          <a:ea typeface="Verdana"/>
                          <a:cs typeface="Verdana"/>
                          <a:sym typeface="Verdana"/>
                        </a:rPr>
                        <a:t>99.99%</a:t>
                      </a:r>
                      <a:endParaRPr sz="850">
                        <a:solidFill>
                          <a:srgbClr val="1A1A1A"/>
                        </a:solidFill>
                        <a:latin typeface="Verdana"/>
                        <a:ea typeface="Verdana"/>
                        <a:cs typeface="Verdana"/>
                        <a:sym typeface="Verdana"/>
                      </a:endParaRPr>
                    </a:p>
                  </a:txBody>
                  <a:tcPr marT="14300" marB="14300" marR="14300" marL="14300">
                    <a:lnL cap="flat" cmpd="sng" w="9525">
                      <a:solidFill>
                        <a:srgbClr val="C1C1C1"/>
                      </a:solidFill>
                      <a:prstDash val="solid"/>
                      <a:round/>
                      <a:headEnd len="sm" w="sm" type="none"/>
                      <a:tailEnd len="sm" w="sm" type="none"/>
                    </a:lnL>
                    <a:lnR cap="flat" cmpd="sng" w="9525">
                      <a:solidFill>
                        <a:srgbClr val="C1C1C1"/>
                      </a:solidFill>
                      <a:prstDash val="solid"/>
                      <a:round/>
                      <a:headEnd len="sm" w="sm" type="none"/>
                      <a:tailEnd len="sm" w="sm" type="none"/>
                    </a:lnR>
                    <a:lnT cap="flat" cmpd="sng" w="9525">
                      <a:solidFill>
                        <a:srgbClr val="C1C1C1"/>
                      </a:solidFill>
                      <a:prstDash val="solid"/>
                      <a:round/>
                      <a:headEnd len="sm" w="sm" type="none"/>
                      <a:tailEnd len="sm" w="sm" type="none"/>
                    </a:lnT>
                    <a:lnB cap="flat" cmpd="sng" w="9525">
                      <a:solidFill>
                        <a:srgbClr val="C1C1C1"/>
                      </a:solidFill>
                      <a:prstDash val="solid"/>
                      <a:round/>
                      <a:headEnd len="sm" w="sm" type="none"/>
                      <a:tailEnd len="sm" w="sm" type="none"/>
                    </a:lnB>
                  </a:tcPr>
                </a:tc>
              </a:tr>
              <a:tr h="171450">
                <a:tc>
                  <a:txBody>
                    <a:bodyPr/>
                    <a:lstStyle/>
                    <a:p>
                      <a:pPr indent="0" lvl="0" marL="0" rtl="0" algn="ctr">
                        <a:lnSpc>
                          <a:spcPct val="115000"/>
                        </a:lnSpc>
                        <a:spcBef>
                          <a:spcPts val="0"/>
                        </a:spcBef>
                        <a:spcAft>
                          <a:spcPts val="0"/>
                        </a:spcAft>
                        <a:buNone/>
                      </a:pPr>
                      <a:r>
                        <a:rPr lang="en" sz="850">
                          <a:solidFill>
                            <a:srgbClr val="1A1A1A"/>
                          </a:solidFill>
                          <a:latin typeface="Verdana"/>
                          <a:ea typeface="Verdana"/>
                          <a:cs typeface="Verdana"/>
                          <a:sym typeface="Verdana"/>
                        </a:rPr>
                        <a:t>50</a:t>
                      </a:r>
                      <a:endParaRPr sz="850">
                        <a:solidFill>
                          <a:srgbClr val="1A1A1A"/>
                        </a:solidFill>
                        <a:latin typeface="Verdana"/>
                        <a:ea typeface="Verdana"/>
                        <a:cs typeface="Verdana"/>
                        <a:sym typeface="Verdana"/>
                      </a:endParaRPr>
                    </a:p>
                  </a:txBody>
                  <a:tcPr marT="14300" marB="14300" marR="14300" marL="14300">
                    <a:lnL cap="flat" cmpd="sng" w="9525">
                      <a:solidFill>
                        <a:srgbClr val="C1C1C1"/>
                      </a:solidFill>
                      <a:prstDash val="solid"/>
                      <a:round/>
                      <a:headEnd len="sm" w="sm" type="none"/>
                      <a:tailEnd len="sm" w="sm" type="none"/>
                    </a:lnL>
                    <a:lnR cap="flat" cmpd="sng" w="9525">
                      <a:solidFill>
                        <a:srgbClr val="C1C1C1"/>
                      </a:solidFill>
                      <a:prstDash val="solid"/>
                      <a:round/>
                      <a:headEnd len="sm" w="sm" type="none"/>
                      <a:tailEnd len="sm" w="sm" type="none"/>
                    </a:lnR>
                    <a:lnT cap="flat" cmpd="sng" w="9525">
                      <a:solidFill>
                        <a:srgbClr val="C1C1C1"/>
                      </a:solidFill>
                      <a:prstDash val="solid"/>
                      <a:round/>
                      <a:headEnd len="sm" w="sm" type="none"/>
                      <a:tailEnd len="sm" w="sm" type="none"/>
                    </a:lnT>
                    <a:lnB cap="flat" cmpd="sng" w="9525">
                      <a:solidFill>
                        <a:srgbClr val="C1C1C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850">
                          <a:solidFill>
                            <a:srgbClr val="1A1A1A"/>
                          </a:solidFill>
                          <a:latin typeface="Verdana"/>
                          <a:ea typeface="Verdana"/>
                          <a:cs typeface="Verdana"/>
                          <a:sym typeface="Verdana"/>
                        </a:rPr>
                        <a:t>1 in 100,000</a:t>
                      </a:r>
                      <a:endParaRPr sz="850">
                        <a:solidFill>
                          <a:srgbClr val="1A1A1A"/>
                        </a:solidFill>
                        <a:latin typeface="Verdana"/>
                        <a:ea typeface="Verdana"/>
                        <a:cs typeface="Verdana"/>
                        <a:sym typeface="Verdana"/>
                      </a:endParaRPr>
                    </a:p>
                  </a:txBody>
                  <a:tcPr marT="14300" marB="14300" marR="14300" marL="14300">
                    <a:lnL cap="flat" cmpd="sng" w="9525">
                      <a:solidFill>
                        <a:srgbClr val="C1C1C1"/>
                      </a:solidFill>
                      <a:prstDash val="solid"/>
                      <a:round/>
                      <a:headEnd len="sm" w="sm" type="none"/>
                      <a:tailEnd len="sm" w="sm" type="none"/>
                    </a:lnL>
                    <a:lnR cap="flat" cmpd="sng" w="9525">
                      <a:solidFill>
                        <a:srgbClr val="C1C1C1"/>
                      </a:solidFill>
                      <a:prstDash val="solid"/>
                      <a:round/>
                      <a:headEnd len="sm" w="sm" type="none"/>
                      <a:tailEnd len="sm" w="sm" type="none"/>
                    </a:lnR>
                    <a:lnT cap="flat" cmpd="sng" w="9525">
                      <a:solidFill>
                        <a:srgbClr val="C1C1C1"/>
                      </a:solidFill>
                      <a:prstDash val="solid"/>
                      <a:round/>
                      <a:headEnd len="sm" w="sm" type="none"/>
                      <a:tailEnd len="sm" w="sm" type="none"/>
                    </a:lnT>
                    <a:lnB cap="flat" cmpd="sng" w="9525">
                      <a:solidFill>
                        <a:srgbClr val="C1C1C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850">
                          <a:solidFill>
                            <a:srgbClr val="1A1A1A"/>
                          </a:solidFill>
                          <a:latin typeface="Verdana"/>
                          <a:ea typeface="Verdana"/>
                          <a:cs typeface="Verdana"/>
                          <a:sym typeface="Verdana"/>
                        </a:rPr>
                        <a:t>99.999%</a:t>
                      </a:r>
                      <a:endParaRPr sz="850">
                        <a:solidFill>
                          <a:srgbClr val="1A1A1A"/>
                        </a:solidFill>
                        <a:latin typeface="Verdana"/>
                        <a:ea typeface="Verdana"/>
                        <a:cs typeface="Verdana"/>
                        <a:sym typeface="Verdana"/>
                      </a:endParaRPr>
                    </a:p>
                  </a:txBody>
                  <a:tcPr marT="14300" marB="14300" marR="14300" marL="14300">
                    <a:lnL cap="flat" cmpd="sng" w="9525">
                      <a:solidFill>
                        <a:srgbClr val="C1C1C1"/>
                      </a:solidFill>
                      <a:prstDash val="solid"/>
                      <a:round/>
                      <a:headEnd len="sm" w="sm" type="none"/>
                      <a:tailEnd len="sm" w="sm" type="none"/>
                    </a:lnL>
                    <a:lnR cap="flat" cmpd="sng" w="9525">
                      <a:solidFill>
                        <a:srgbClr val="C1C1C1"/>
                      </a:solidFill>
                      <a:prstDash val="solid"/>
                      <a:round/>
                      <a:headEnd len="sm" w="sm" type="none"/>
                      <a:tailEnd len="sm" w="sm" type="none"/>
                    </a:lnR>
                    <a:lnT cap="flat" cmpd="sng" w="9525">
                      <a:solidFill>
                        <a:srgbClr val="C1C1C1"/>
                      </a:solidFill>
                      <a:prstDash val="solid"/>
                      <a:round/>
                      <a:headEnd len="sm" w="sm" type="none"/>
                      <a:tailEnd len="sm" w="sm" type="none"/>
                    </a:lnT>
                    <a:lnB cap="flat" cmpd="sng" w="9525">
                      <a:solidFill>
                        <a:srgbClr val="C1C1C1"/>
                      </a:solidFill>
                      <a:prstDash val="solid"/>
                      <a:round/>
                      <a:headEnd len="sm" w="sm" type="none"/>
                      <a:tailEnd len="sm" w="sm" type="none"/>
                    </a:lnB>
                  </a:tcPr>
                </a:tc>
              </a:tr>
              <a:tr h="171450">
                <a:tc>
                  <a:txBody>
                    <a:bodyPr/>
                    <a:lstStyle/>
                    <a:p>
                      <a:pPr indent="0" lvl="0" marL="0" rtl="0" algn="ctr">
                        <a:lnSpc>
                          <a:spcPct val="115000"/>
                        </a:lnSpc>
                        <a:spcBef>
                          <a:spcPts val="0"/>
                        </a:spcBef>
                        <a:spcAft>
                          <a:spcPts val="0"/>
                        </a:spcAft>
                        <a:buNone/>
                      </a:pPr>
                      <a:r>
                        <a:rPr lang="en" sz="850">
                          <a:solidFill>
                            <a:srgbClr val="1A1A1A"/>
                          </a:solidFill>
                          <a:latin typeface="Verdana"/>
                          <a:ea typeface="Verdana"/>
                          <a:cs typeface="Verdana"/>
                          <a:sym typeface="Verdana"/>
                        </a:rPr>
                        <a:t>60</a:t>
                      </a:r>
                      <a:endParaRPr sz="850">
                        <a:solidFill>
                          <a:srgbClr val="1A1A1A"/>
                        </a:solidFill>
                        <a:latin typeface="Verdana"/>
                        <a:ea typeface="Verdana"/>
                        <a:cs typeface="Verdana"/>
                        <a:sym typeface="Verdana"/>
                      </a:endParaRPr>
                    </a:p>
                  </a:txBody>
                  <a:tcPr marT="14300" marB="14300" marR="14300" marL="14300">
                    <a:lnL cap="flat" cmpd="sng" w="9525">
                      <a:solidFill>
                        <a:srgbClr val="C1C1C1"/>
                      </a:solidFill>
                      <a:prstDash val="solid"/>
                      <a:round/>
                      <a:headEnd len="sm" w="sm" type="none"/>
                      <a:tailEnd len="sm" w="sm" type="none"/>
                    </a:lnL>
                    <a:lnR cap="flat" cmpd="sng" w="9525">
                      <a:solidFill>
                        <a:srgbClr val="C1C1C1"/>
                      </a:solidFill>
                      <a:prstDash val="solid"/>
                      <a:round/>
                      <a:headEnd len="sm" w="sm" type="none"/>
                      <a:tailEnd len="sm" w="sm" type="none"/>
                    </a:lnR>
                    <a:lnT cap="flat" cmpd="sng" w="9525">
                      <a:solidFill>
                        <a:srgbClr val="C1C1C1"/>
                      </a:solidFill>
                      <a:prstDash val="solid"/>
                      <a:round/>
                      <a:headEnd len="sm" w="sm" type="none"/>
                      <a:tailEnd len="sm" w="sm" type="none"/>
                    </a:lnT>
                    <a:lnB cap="flat" cmpd="sng" w="9525">
                      <a:solidFill>
                        <a:srgbClr val="C1C1C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850">
                          <a:solidFill>
                            <a:srgbClr val="1A1A1A"/>
                          </a:solidFill>
                          <a:latin typeface="Verdana"/>
                          <a:ea typeface="Verdana"/>
                          <a:cs typeface="Verdana"/>
                          <a:sym typeface="Verdana"/>
                        </a:rPr>
                        <a:t>1 in 1,000,000</a:t>
                      </a:r>
                      <a:endParaRPr sz="850">
                        <a:solidFill>
                          <a:srgbClr val="1A1A1A"/>
                        </a:solidFill>
                        <a:latin typeface="Verdana"/>
                        <a:ea typeface="Verdana"/>
                        <a:cs typeface="Verdana"/>
                        <a:sym typeface="Verdana"/>
                      </a:endParaRPr>
                    </a:p>
                  </a:txBody>
                  <a:tcPr marT="14300" marB="14300" marR="14300" marL="14300">
                    <a:lnL cap="flat" cmpd="sng" w="9525">
                      <a:solidFill>
                        <a:srgbClr val="C1C1C1"/>
                      </a:solidFill>
                      <a:prstDash val="solid"/>
                      <a:round/>
                      <a:headEnd len="sm" w="sm" type="none"/>
                      <a:tailEnd len="sm" w="sm" type="none"/>
                    </a:lnL>
                    <a:lnR cap="flat" cmpd="sng" w="9525">
                      <a:solidFill>
                        <a:srgbClr val="C1C1C1"/>
                      </a:solidFill>
                      <a:prstDash val="solid"/>
                      <a:round/>
                      <a:headEnd len="sm" w="sm" type="none"/>
                      <a:tailEnd len="sm" w="sm" type="none"/>
                    </a:lnR>
                    <a:lnT cap="flat" cmpd="sng" w="9525">
                      <a:solidFill>
                        <a:srgbClr val="C1C1C1"/>
                      </a:solidFill>
                      <a:prstDash val="solid"/>
                      <a:round/>
                      <a:headEnd len="sm" w="sm" type="none"/>
                      <a:tailEnd len="sm" w="sm" type="none"/>
                    </a:lnT>
                    <a:lnB cap="flat" cmpd="sng" w="9525">
                      <a:solidFill>
                        <a:srgbClr val="C1C1C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850">
                          <a:solidFill>
                            <a:srgbClr val="1A1A1A"/>
                          </a:solidFill>
                          <a:latin typeface="Verdana"/>
                          <a:ea typeface="Verdana"/>
                          <a:cs typeface="Verdana"/>
                          <a:sym typeface="Verdana"/>
                        </a:rPr>
                        <a:t>99.9999%</a:t>
                      </a:r>
                      <a:endParaRPr sz="850">
                        <a:solidFill>
                          <a:srgbClr val="1A1A1A"/>
                        </a:solidFill>
                        <a:latin typeface="Verdana"/>
                        <a:ea typeface="Verdana"/>
                        <a:cs typeface="Verdana"/>
                        <a:sym typeface="Verdana"/>
                      </a:endParaRPr>
                    </a:p>
                  </a:txBody>
                  <a:tcPr marT="14300" marB="14300" marR="14300" marL="14300">
                    <a:lnL cap="flat" cmpd="sng" w="9525">
                      <a:solidFill>
                        <a:srgbClr val="C1C1C1"/>
                      </a:solidFill>
                      <a:prstDash val="solid"/>
                      <a:round/>
                      <a:headEnd len="sm" w="sm" type="none"/>
                      <a:tailEnd len="sm" w="sm" type="none"/>
                    </a:lnL>
                    <a:lnR cap="flat" cmpd="sng" w="9525">
                      <a:solidFill>
                        <a:srgbClr val="C1C1C1"/>
                      </a:solidFill>
                      <a:prstDash val="solid"/>
                      <a:round/>
                      <a:headEnd len="sm" w="sm" type="none"/>
                      <a:tailEnd len="sm" w="sm" type="none"/>
                    </a:lnR>
                    <a:lnT cap="flat" cmpd="sng" w="9525">
                      <a:solidFill>
                        <a:srgbClr val="C1C1C1"/>
                      </a:solidFill>
                      <a:prstDash val="solid"/>
                      <a:round/>
                      <a:headEnd len="sm" w="sm" type="none"/>
                      <a:tailEnd len="sm" w="sm" type="none"/>
                    </a:lnT>
                    <a:lnB cap="flat" cmpd="sng" w="9525">
                      <a:solidFill>
                        <a:srgbClr val="C1C1C1"/>
                      </a:solidFill>
                      <a:prstDash val="solid"/>
                      <a:round/>
                      <a:headEnd len="sm" w="sm" type="none"/>
                      <a:tailEnd len="sm" w="sm" type="none"/>
                    </a:lnB>
                  </a:tcPr>
                </a:tc>
              </a:tr>
            </a:tbl>
          </a:graphicData>
        </a:graphic>
      </p:graphicFrame>
      <p:sp>
        <p:nvSpPr>
          <p:cNvPr id="689" name="Google Shape;689;p67"/>
          <p:cNvSpPr txBox="1"/>
          <p:nvPr/>
        </p:nvSpPr>
        <p:spPr>
          <a:xfrm>
            <a:off x="311700" y="1017725"/>
            <a:ext cx="85206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D1D2D3"/>
                </a:solidFill>
              </a:rPr>
              <a:t>@NS500602:506:H2HKGBGX5:3:11401:17453:1112 2:N:0:GAGTGG</a:t>
            </a:r>
            <a:endParaRPr>
              <a:solidFill>
                <a:srgbClr val="D1D2D3"/>
              </a:solidFill>
            </a:endParaRPr>
          </a:p>
          <a:p>
            <a:pPr indent="0" lvl="0" marL="0" rtl="0" algn="l">
              <a:spcBef>
                <a:spcPts val="0"/>
              </a:spcBef>
              <a:spcAft>
                <a:spcPts val="0"/>
              </a:spcAft>
              <a:buNone/>
            </a:pPr>
            <a:r>
              <a:rPr lang="en">
                <a:solidFill>
                  <a:srgbClr val="D1D2D3"/>
                </a:solidFill>
              </a:rPr>
              <a:t>GAGATTGCGAGAGTGCTTGCTAGTGACTCCTTGCAGCATGCTCTATTTT</a:t>
            </a:r>
            <a:endParaRPr>
              <a:solidFill>
                <a:srgbClr val="D1D2D3"/>
              </a:solidFill>
            </a:endParaRPr>
          </a:p>
          <a:p>
            <a:pPr indent="0" lvl="0" marL="0" rtl="0" algn="l">
              <a:spcBef>
                <a:spcPts val="0"/>
              </a:spcBef>
              <a:spcAft>
                <a:spcPts val="0"/>
              </a:spcAft>
              <a:buNone/>
            </a:pPr>
            <a:r>
              <a:rPr lang="en">
                <a:solidFill>
                  <a:srgbClr val="D1D2D3"/>
                </a:solidFill>
              </a:rPr>
              <a:t>+</a:t>
            </a:r>
            <a:endParaRPr>
              <a:solidFill>
                <a:srgbClr val="D1D2D3"/>
              </a:solidFill>
            </a:endParaRPr>
          </a:p>
          <a:p>
            <a:pPr indent="0" lvl="0" marL="0" rtl="0" algn="l">
              <a:spcBef>
                <a:spcPts val="0"/>
              </a:spcBef>
              <a:spcAft>
                <a:spcPts val="0"/>
              </a:spcAft>
              <a:buNone/>
            </a:pPr>
            <a:r>
              <a:rPr lang="en">
                <a:solidFill>
                  <a:srgbClr val="666666"/>
                </a:solidFill>
              </a:rPr>
              <a:t>AAAAAEEEEEEEEEA/EEA&lt;EA&lt;A/EE66/EEEEEAEEEEEEEAEEE/&lt;</a:t>
            </a:r>
            <a:endParaRPr>
              <a:solidFill>
                <a:srgbClr val="666666"/>
              </a:solidFill>
            </a:endParaRPr>
          </a:p>
        </p:txBody>
      </p:sp>
      <p:pic>
        <p:nvPicPr>
          <p:cNvPr id="690" name="Google Shape;690;p67"/>
          <p:cNvPicPr preferRelativeResize="0"/>
          <p:nvPr/>
        </p:nvPicPr>
        <p:blipFill>
          <a:blip r:embed="rId3">
            <a:alphaModFix/>
          </a:blip>
          <a:stretch>
            <a:fillRect/>
          </a:stretch>
        </p:blipFill>
        <p:spPr>
          <a:xfrm>
            <a:off x="7612375" y="2385275"/>
            <a:ext cx="1446300" cy="187688"/>
          </a:xfrm>
          <a:prstGeom prst="rect">
            <a:avLst/>
          </a:prstGeom>
          <a:noFill/>
          <a:ln>
            <a:noFill/>
          </a:ln>
        </p:spPr>
      </p:pic>
      <p:pic>
        <p:nvPicPr>
          <p:cNvPr id="691" name="Google Shape;691;p67"/>
          <p:cNvPicPr preferRelativeResize="0"/>
          <p:nvPr/>
        </p:nvPicPr>
        <p:blipFill rotWithShape="1">
          <a:blip r:embed="rId3">
            <a:alphaModFix/>
          </a:blip>
          <a:srcRect b="0" l="88632" r="0" t="0"/>
          <a:stretch/>
        </p:blipFill>
        <p:spPr>
          <a:xfrm>
            <a:off x="779150" y="2304960"/>
            <a:ext cx="511048" cy="583390"/>
          </a:xfrm>
          <a:prstGeom prst="rect">
            <a:avLst/>
          </a:prstGeom>
          <a:noFill/>
          <a:ln>
            <a:noFill/>
          </a:ln>
        </p:spPr>
      </p:pic>
      <p:pic>
        <p:nvPicPr>
          <p:cNvPr id="692" name="Google Shape;692;p67"/>
          <p:cNvPicPr preferRelativeResize="0"/>
          <p:nvPr/>
        </p:nvPicPr>
        <p:blipFill rotWithShape="1">
          <a:blip r:embed="rId3">
            <a:alphaModFix/>
          </a:blip>
          <a:srcRect b="0" l="0" r="89989" t="0"/>
          <a:stretch/>
        </p:blipFill>
        <p:spPr>
          <a:xfrm>
            <a:off x="3289917" y="2304946"/>
            <a:ext cx="450022" cy="583390"/>
          </a:xfrm>
          <a:prstGeom prst="rect">
            <a:avLst/>
          </a:prstGeom>
          <a:noFill/>
          <a:ln>
            <a:noFill/>
          </a:ln>
        </p:spPr>
      </p:pic>
      <p:sp>
        <p:nvSpPr>
          <p:cNvPr id="693" name="Google Shape;693;p67"/>
          <p:cNvSpPr txBox="1"/>
          <p:nvPr/>
        </p:nvSpPr>
        <p:spPr>
          <a:xfrm>
            <a:off x="5385279" y="2335052"/>
            <a:ext cx="896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200">
                <a:solidFill>
                  <a:schemeClr val="dk1"/>
                </a:solidFill>
              </a:rPr>
              <a:t>“A”</a:t>
            </a:r>
            <a:endParaRPr b="1" sz="2200">
              <a:solidFill>
                <a:schemeClr val="dk1"/>
              </a:solidFill>
            </a:endParaRPr>
          </a:p>
        </p:txBody>
      </p:sp>
      <p:cxnSp>
        <p:nvCxnSpPr>
          <p:cNvPr id="694" name="Google Shape;694;p67"/>
          <p:cNvCxnSpPr>
            <a:stCxn id="693" idx="1"/>
            <a:endCxn id="692" idx="3"/>
          </p:cNvCxnSpPr>
          <p:nvPr/>
        </p:nvCxnSpPr>
        <p:spPr>
          <a:xfrm rot="10800000">
            <a:off x="3740079" y="2596652"/>
            <a:ext cx="1645200" cy="0"/>
          </a:xfrm>
          <a:prstGeom prst="straightConnector1">
            <a:avLst/>
          </a:prstGeom>
          <a:noFill/>
          <a:ln cap="flat" cmpd="sng" w="9525">
            <a:solidFill>
              <a:schemeClr val="dk2"/>
            </a:solidFill>
            <a:prstDash val="solid"/>
            <a:round/>
            <a:headEnd len="med" w="med" type="none"/>
            <a:tailEnd len="med" w="med" type="triangle"/>
          </a:ln>
        </p:spPr>
      </p:cxnSp>
      <p:cxnSp>
        <p:nvCxnSpPr>
          <p:cNvPr id="695" name="Google Shape;695;p67"/>
          <p:cNvCxnSpPr>
            <a:stCxn id="692" idx="1"/>
            <a:endCxn id="691" idx="3"/>
          </p:cNvCxnSpPr>
          <p:nvPr/>
        </p:nvCxnSpPr>
        <p:spPr>
          <a:xfrm rot="10800000">
            <a:off x="1290117" y="2596641"/>
            <a:ext cx="1999800" cy="0"/>
          </a:xfrm>
          <a:prstGeom prst="straightConnector1">
            <a:avLst/>
          </a:prstGeom>
          <a:noFill/>
          <a:ln cap="flat" cmpd="sng" w="9525">
            <a:solidFill>
              <a:schemeClr val="dk2"/>
            </a:solidFill>
            <a:prstDash val="solid"/>
            <a:round/>
            <a:headEnd len="med" w="med" type="none"/>
            <a:tailEnd len="med" w="med" type="triangle"/>
          </a:ln>
        </p:spPr>
      </p:cxnSp>
      <p:sp>
        <p:nvSpPr>
          <p:cNvPr id="696" name="Google Shape;696;p67"/>
          <p:cNvSpPr txBox="1"/>
          <p:nvPr/>
        </p:nvSpPr>
        <p:spPr>
          <a:xfrm>
            <a:off x="3739938" y="2134575"/>
            <a:ext cx="1855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32 (phred-33)</a:t>
            </a:r>
            <a:endParaRPr sz="1800">
              <a:solidFill>
                <a:schemeClr val="dk2"/>
              </a:solidFill>
            </a:endParaRPr>
          </a:p>
        </p:txBody>
      </p:sp>
      <p:sp>
        <p:nvSpPr>
          <p:cNvPr id="697" name="Google Shape;697;p67"/>
          <p:cNvSpPr txBox="1"/>
          <p:nvPr/>
        </p:nvSpPr>
        <p:spPr>
          <a:xfrm>
            <a:off x="1767936" y="2158069"/>
            <a:ext cx="13047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2"/>
                </a:solidFill>
              </a:rPr>
              <a:t>10^( -32/10 )</a:t>
            </a:r>
            <a:endParaRPr sz="1300">
              <a:solidFill>
                <a:schemeClr val="dk2"/>
              </a:solidFill>
            </a:endParaRPr>
          </a:p>
        </p:txBody>
      </p:sp>
      <p:pic>
        <p:nvPicPr>
          <p:cNvPr id="698" name="Google Shape;698;p67"/>
          <p:cNvPicPr preferRelativeResize="0"/>
          <p:nvPr/>
        </p:nvPicPr>
        <p:blipFill rotWithShape="1">
          <a:blip r:embed="rId4">
            <a:alphaModFix/>
          </a:blip>
          <a:srcRect b="53963" l="50614" r="0" t="0"/>
          <a:stretch/>
        </p:blipFill>
        <p:spPr>
          <a:xfrm>
            <a:off x="5678700" y="2893825"/>
            <a:ext cx="3395075" cy="1985375"/>
          </a:xfrm>
          <a:prstGeom prst="rect">
            <a:avLst/>
          </a:prstGeom>
          <a:noFill/>
          <a:ln>
            <a:noFill/>
          </a:ln>
        </p:spPr>
      </p:pic>
      <p:sp>
        <p:nvSpPr>
          <p:cNvPr id="699" name="Google Shape;699;p67"/>
          <p:cNvSpPr/>
          <p:nvPr/>
        </p:nvSpPr>
        <p:spPr>
          <a:xfrm>
            <a:off x="5631425" y="4696250"/>
            <a:ext cx="1757700" cy="2625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3" name="Shape 703"/>
        <p:cNvGrpSpPr/>
        <p:nvPr/>
      </p:nvGrpSpPr>
      <p:grpSpPr>
        <a:xfrm>
          <a:off x="0" y="0"/>
          <a:ext cx="0" cy="0"/>
          <a:chOff x="0" y="0"/>
          <a:chExt cx="0" cy="0"/>
        </a:xfrm>
      </p:grpSpPr>
      <p:sp>
        <p:nvSpPr>
          <p:cNvPr id="704" name="Google Shape;704;p6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 - FASTQ Read</a:t>
            </a:r>
            <a:endParaRPr/>
          </a:p>
        </p:txBody>
      </p:sp>
      <p:sp>
        <p:nvSpPr>
          <p:cNvPr id="705" name="Google Shape;705;p68"/>
          <p:cNvSpPr txBox="1"/>
          <p:nvPr/>
        </p:nvSpPr>
        <p:spPr>
          <a:xfrm>
            <a:off x="692700" y="1748600"/>
            <a:ext cx="85206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@NS500602:506:H2HKGBGX5:3:11401:17453:1112 2:N:0:GAGTGG</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GAGATTGCGAGAGTGCTTGCTAGTGACTCCTTGCAGCATGCTCTATTTT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AAAAAEEEEEEEEEA/EEA&lt;EA&lt;A/EE66/EEEEEAEEEEEEEAEEE/&lt;</a:t>
            </a:r>
            <a:endParaRPr>
              <a:solidFill>
                <a:schemeClr val="dk1"/>
              </a:solidFill>
            </a:endParaRPr>
          </a:p>
        </p:txBody>
      </p:sp>
      <p:sp>
        <p:nvSpPr>
          <p:cNvPr id="706" name="Google Shape;706;p68"/>
          <p:cNvSpPr/>
          <p:nvPr/>
        </p:nvSpPr>
        <p:spPr>
          <a:xfrm>
            <a:off x="743850" y="1005025"/>
            <a:ext cx="2948100" cy="335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FASTQ file</a:t>
            </a:r>
            <a:endParaRPr/>
          </a:p>
        </p:txBody>
      </p:sp>
      <p:sp>
        <p:nvSpPr>
          <p:cNvPr id="707" name="Google Shape;707;p68"/>
          <p:cNvSpPr/>
          <p:nvPr/>
        </p:nvSpPr>
        <p:spPr>
          <a:xfrm>
            <a:off x="743850" y="1503375"/>
            <a:ext cx="3403500" cy="3357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Read Name (Sequence Identifier)</a:t>
            </a:r>
            <a:endParaRPr>
              <a:solidFill>
                <a:schemeClr val="lt1"/>
              </a:solidFill>
            </a:endParaRPr>
          </a:p>
        </p:txBody>
      </p:sp>
      <p:sp>
        <p:nvSpPr>
          <p:cNvPr id="708" name="Google Shape;708;p68"/>
          <p:cNvSpPr/>
          <p:nvPr/>
        </p:nvSpPr>
        <p:spPr>
          <a:xfrm>
            <a:off x="743850" y="2169613"/>
            <a:ext cx="3403500" cy="335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Raw Sequence</a:t>
            </a:r>
            <a:endParaRPr>
              <a:solidFill>
                <a:schemeClr val="lt1"/>
              </a:solidFill>
            </a:endParaRPr>
          </a:p>
        </p:txBody>
      </p:sp>
      <p:sp>
        <p:nvSpPr>
          <p:cNvPr id="709" name="Google Shape;709;p68"/>
          <p:cNvSpPr/>
          <p:nvPr/>
        </p:nvSpPr>
        <p:spPr>
          <a:xfrm>
            <a:off x="743850" y="2677797"/>
            <a:ext cx="3403500" cy="2598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rPr>
              <a:t>Separator Line</a:t>
            </a:r>
            <a:endParaRPr sz="1200">
              <a:solidFill>
                <a:schemeClr val="lt1"/>
              </a:solidFill>
            </a:endParaRPr>
          </a:p>
        </p:txBody>
      </p:sp>
      <p:sp>
        <p:nvSpPr>
          <p:cNvPr id="710" name="Google Shape;710;p68"/>
          <p:cNvSpPr/>
          <p:nvPr/>
        </p:nvSpPr>
        <p:spPr>
          <a:xfrm>
            <a:off x="743850" y="3061710"/>
            <a:ext cx="3403500" cy="259800"/>
          </a:xfrm>
          <a:prstGeom prst="roundRect">
            <a:avLst>
              <a:gd fmla="val 16667" name="adj"/>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rPr>
              <a:t>Quality Scores</a:t>
            </a:r>
            <a:endParaRPr sz="1200">
              <a:solidFill>
                <a:schemeClr val="lt1"/>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 name="Shape 714"/>
        <p:cNvGrpSpPr/>
        <p:nvPr/>
      </p:nvGrpSpPr>
      <p:grpSpPr>
        <a:xfrm>
          <a:off x="0" y="0"/>
          <a:ext cx="0" cy="0"/>
          <a:chOff x="0" y="0"/>
          <a:chExt cx="0" cy="0"/>
        </a:xfrm>
      </p:grpSpPr>
      <p:sp>
        <p:nvSpPr>
          <p:cNvPr id="715" name="Google Shape;715;p6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Sequence File Formats - FASTQ Summary</a:t>
            </a:r>
            <a:endParaRPr/>
          </a:p>
        </p:txBody>
      </p:sp>
      <p:sp>
        <p:nvSpPr>
          <p:cNvPr id="716" name="Google Shape;716;p69"/>
          <p:cNvSpPr txBox="1"/>
          <p:nvPr/>
        </p:nvSpPr>
        <p:spPr>
          <a:xfrm>
            <a:off x="692700" y="1748600"/>
            <a:ext cx="85206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@NS500602:506:H2HKGBGX5:3:11401:17453:1112 2:N:0:GAGTGG</a:t>
            </a:r>
            <a:endParaRPr>
              <a:solidFill>
                <a:schemeClr val="dk1"/>
              </a:solidFill>
            </a:endParaRPr>
          </a:p>
          <a:p>
            <a:pPr indent="0" lvl="0" marL="0" rtl="0" algn="l">
              <a:spcBef>
                <a:spcPts val="0"/>
              </a:spcBef>
              <a:spcAft>
                <a:spcPts val="0"/>
              </a:spcAft>
              <a:buNone/>
            </a:pPr>
            <a:r>
              <a:rPr lang="en">
                <a:solidFill>
                  <a:schemeClr val="dk1"/>
                </a:solidFill>
              </a:rPr>
              <a:t>GAGATTGCGAGAGTGCTTGCTAGTGACTCCTTGCAGCATGCTCTATTTT</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rPr lang="en">
                <a:solidFill>
                  <a:schemeClr val="dk1"/>
                </a:solidFill>
              </a:rPr>
              <a:t>AAAAAEEEEEEEEEA/EEA&lt;EA&lt;A/EE66/EEEEEAEEEEEEEAEEE/&lt;</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p:txBody>
      </p:sp>
      <p:sp>
        <p:nvSpPr>
          <p:cNvPr id="717" name="Google Shape;717;p69"/>
          <p:cNvSpPr/>
          <p:nvPr/>
        </p:nvSpPr>
        <p:spPr>
          <a:xfrm>
            <a:off x="743850" y="1005025"/>
            <a:ext cx="2948100" cy="335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FASTQ file</a:t>
            </a:r>
            <a:endParaRPr/>
          </a:p>
        </p:txBody>
      </p:sp>
      <p:graphicFrame>
        <p:nvGraphicFramePr>
          <p:cNvPr id="718" name="Google Shape;718;p69"/>
          <p:cNvGraphicFramePr/>
          <p:nvPr/>
        </p:nvGraphicFramePr>
        <p:xfrm>
          <a:off x="311700" y="3129575"/>
          <a:ext cx="3000000" cy="3000000"/>
        </p:xfrm>
        <a:graphic>
          <a:graphicData uri="http://schemas.openxmlformats.org/drawingml/2006/table">
            <a:tbl>
              <a:tblPr>
                <a:noFill/>
                <a:tableStyleId>{0114EE08-D228-4DDB-AFAC-9181D4F78BFE}</a:tableStyleId>
              </a:tblPr>
              <a:tblGrid>
                <a:gridCol w="1166925"/>
                <a:gridCol w="7353675"/>
              </a:tblGrid>
              <a:tr h="440250">
                <a:tc>
                  <a:txBody>
                    <a:bodyPr/>
                    <a:lstStyle/>
                    <a:p>
                      <a:pPr indent="0" lvl="0" marL="0" rtl="0" algn="l">
                        <a:spcBef>
                          <a:spcPts val="0"/>
                        </a:spcBef>
                        <a:spcAft>
                          <a:spcPts val="0"/>
                        </a:spcAft>
                        <a:buNone/>
                      </a:pPr>
                      <a:r>
                        <a:rPr lang="en">
                          <a:solidFill>
                            <a:schemeClr val="lt1"/>
                          </a:solidFill>
                        </a:rPr>
                        <a:t>Extension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*.fastq, *.fq,</a:t>
                      </a:r>
                      <a:endParaRPr/>
                    </a:p>
                  </a:txBody>
                  <a:tcPr marT="91425" marB="91425" marR="91425" marL="91425"/>
                </a:tc>
              </a:tr>
              <a:tr h="440250">
                <a:tc>
                  <a:txBody>
                    <a:bodyPr/>
                    <a:lstStyle/>
                    <a:p>
                      <a:pPr indent="0" lvl="0" marL="0" rtl="0" algn="l">
                        <a:spcBef>
                          <a:spcPts val="0"/>
                        </a:spcBef>
                        <a:spcAft>
                          <a:spcPts val="0"/>
                        </a:spcAft>
                        <a:buNone/>
                      </a:pPr>
                      <a:r>
                        <a:rPr lang="en">
                          <a:solidFill>
                            <a:schemeClr val="lt1"/>
                          </a:solidFill>
                        </a:rPr>
                        <a:t>File type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Text</a:t>
                      </a:r>
                      <a:endParaRPr/>
                    </a:p>
                  </a:txBody>
                  <a:tcPr marT="91425" marB="91425" marR="91425" marL="91425"/>
                </a:tc>
              </a:tr>
              <a:tr h="440250">
                <a:tc>
                  <a:txBody>
                    <a:bodyPr/>
                    <a:lstStyle/>
                    <a:p>
                      <a:pPr indent="0" lvl="0" marL="0" rtl="0" algn="l">
                        <a:spcBef>
                          <a:spcPts val="0"/>
                        </a:spcBef>
                        <a:spcAft>
                          <a:spcPts val="0"/>
                        </a:spcAft>
                        <a:buNone/>
                      </a:pPr>
                      <a:r>
                        <a:rPr lang="en">
                          <a:solidFill>
                            <a:schemeClr val="lt1"/>
                          </a:solidFill>
                        </a:rPr>
                        <a:t>Applications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Alignment</a:t>
                      </a:r>
                      <a:r>
                        <a:rPr lang="en"/>
                        <a:t>, </a:t>
                      </a:r>
                      <a:r>
                        <a:rPr lang="en">
                          <a:solidFill>
                            <a:schemeClr val="dk1"/>
                          </a:solidFill>
                        </a:rPr>
                        <a:t>Quality Control</a:t>
                      </a:r>
                      <a:r>
                        <a:rPr lang="en">
                          <a:solidFill>
                            <a:schemeClr val="dk1"/>
                          </a:solidFill>
                        </a:rPr>
                        <a:t>,</a:t>
                      </a:r>
                      <a:r>
                        <a:rPr lang="en"/>
                        <a:t> Variant Calling</a:t>
                      </a:r>
                      <a:endParaRPr/>
                    </a:p>
                  </a:txBody>
                  <a:tcPr marT="91425" marB="91425" marR="91425" marL="91425"/>
                </a:tc>
              </a:tr>
            </a:tbl>
          </a:graphicData>
        </a:graphic>
      </p:graphicFrame>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2" name="Shape 722"/>
        <p:cNvGrpSpPr/>
        <p:nvPr/>
      </p:nvGrpSpPr>
      <p:grpSpPr>
        <a:xfrm>
          <a:off x="0" y="0"/>
          <a:ext cx="0" cy="0"/>
          <a:chOff x="0" y="0"/>
          <a:chExt cx="0" cy="0"/>
        </a:xfrm>
      </p:grpSpPr>
      <p:sp>
        <p:nvSpPr>
          <p:cNvPr id="723" name="Google Shape;723;p70"/>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Alignment Formats</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 name="Shape 727"/>
        <p:cNvGrpSpPr/>
        <p:nvPr/>
      </p:nvGrpSpPr>
      <p:grpSpPr>
        <a:xfrm>
          <a:off x="0" y="0"/>
          <a:ext cx="0" cy="0"/>
          <a:chOff x="0" y="0"/>
          <a:chExt cx="0" cy="0"/>
        </a:xfrm>
      </p:grpSpPr>
      <p:sp>
        <p:nvSpPr>
          <p:cNvPr id="728" name="Google Shape;728;p7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a:t>
            </a:r>
            <a:endParaRPr/>
          </a:p>
        </p:txBody>
      </p:sp>
      <p:sp>
        <p:nvSpPr>
          <p:cNvPr id="729" name="Google Shape;729;p7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81000" lvl="0" marL="457200" rtl="0" algn="l">
              <a:spcBef>
                <a:spcPts val="0"/>
              </a:spcBef>
              <a:spcAft>
                <a:spcPts val="0"/>
              </a:spcAft>
              <a:buSzPts val="2400"/>
              <a:buChar char="●"/>
            </a:pPr>
            <a:r>
              <a:rPr b="1" lang="en" sz="2400"/>
              <a:t>S</a:t>
            </a:r>
            <a:r>
              <a:rPr lang="en" sz="2400"/>
              <a:t>equencing </a:t>
            </a:r>
            <a:r>
              <a:rPr b="1" lang="en" sz="2400"/>
              <a:t>A</a:t>
            </a:r>
            <a:r>
              <a:rPr lang="en" sz="2400"/>
              <a:t>lignment/</a:t>
            </a:r>
            <a:r>
              <a:rPr b="1" lang="en" sz="2400"/>
              <a:t>M</a:t>
            </a:r>
            <a:r>
              <a:rPr lang="en" sz="2400"/>
              <a:t>ap format (</a:t>
            </a:r>
            <a:r>
              <a:rPr lang="en" sz="2400"/>
              <a:t>SAM) Format</a:t>
            </a:r>
            <a:endParaRPr sz="2400"/>
          </a:p>
          <a:p>
            <a:pPr indent="-381000" lvl="0" marL="457200" rtl="0" algn="l">
              <a:spcBef>
                <a:spcPts val="0"/>
              </a:spcBef>
              <a:spcAft>
                <a:spcPts val="0"/>
              </a:spcAft>
              <a:buSzPts val="2400"/>
              <a:buChar char="●"/>
            </a:pPr>
            <a:r>
              <a:rPr lang="en" sz="2400"/>
              <a:t>BAM files</a:t>
            </a:r>
            <a:endParaRPr sz="2400"/>
          </a:p>
          <a:p>
            <a:pPr indent="-381000" lvl="0" marL="457200" rtl="0" algn="l">
              <a:spcBef>
                <a:spcPts val="0"/>
              </a:spcBef>
              <a:spcAft>
                <a:spcPts val="0"/>
              </a:spcAft>
              <a:buSzPts val="2400"/>
              <a:buChar char="●"/>
            </a:pPr>
            <a:r>
              <a:rPr lang="en" sz="2400"/>
              <a:t>BAI indexes</a:t>
            </a:r>
            <a:endParaRPr sz="2400"/>
          </a:p>
        </p:txBody>
      </p:sp>
      <p:sp>
        <p:nvSpPr>
          <p:cNvPr id="730" name="Google Shape;730;p71"/>
          <p:cNvSpPr/>
          <p:nvPr/>
        </p:nvSpPr>
        <p:spPr>
          <a:xfrm>
            <a:off x="1748225" y="2900150"/>
            <a:ext cx="17790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Read</a:t>
            </a:r>
            <a:endParaRPr sz="900"/>
          </a:p>
        </p:txBody>
      </p:sp>
      <p:sp>
        <p:nvSpPr>
          <p:cNvPr id="731" name="Google Shape;731;p71"/>
          <p:cNvSpPr/>
          <p:nvPr/>
        </p:nvSpPr>
        <p:spPr>
          <a:xfrm>
            <a:off x="483300" y="2717150"/>
            <a:ext cx="8177400" cy="183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Reference</a:t>
            </a:r>
            <a:endParaRPr/>
          </a:p>
        </p:txBody>
      </p:sp>
      <p:sp>
        <p:nvSpPr>
          <p:cNvPr id="732" name="Google Shape;732;p71"/>
          <p:cNvSpPr/>
          <p:nvPr/>
        </p:nvSpPr>
        <p:spPr>
          <a:xfrm>
            <a:off x="2174200" y="3224800"/>
            <a:ext cx="17790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Read</a:t>
            </a:r>
            <a:endParaRPr sz="900"/>
          </a:p>
        </p:txBody>
      </p:sp>
      <p:sp>
        <p:nvSpPr>
          <p:cNvPr id="733" name="Google Shape;733;p71"/>
          <p:cNvSpPr/>
          <p:nvPr/>
        </p:nvSpPr>
        <p:spPr>
          <a:xfrm>
            <a:off x="1475450" y="3620400"/>
            <a:ext cx="17790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Read</a:t>
            </a:r>
            <a:endParaRPr sz="900"/>
          </a:p>
        </p:txBody>
      </p:sp>
      <p:sp>
        <p:nvSpPr>
          <p:cNvPr id="734" name="Google Shape;734;p71"/>
          <p:cNvSpPr/>
          <p:nvPr/>
        </p:nvSpPr>
        <p:spPr>
          <a:xfrm>
            <a:off x="2174200" y="3949825"/>
            <a:ext cx="17790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Read</a:t>
            </a:r>
            <a:endParaRPr sz="900"/>
          </a:p>
        </p:txBody>
      </p:sp>
      <p:sp>
        <p:nvSpPr>
          <p:cNvPr id="735" name="Google Shape;735;p71"/>
          <p:cNvSpPr/>
          <p:nvPr/>
        </p:nvSpPr>
        <p:spPr>
          <a:xfrm>
            <a:off x="4688400" y="2972700"/>
            <a:ext cx="17790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Read</a:t>
            </a:r>
            <a:endParaRPr sz="900"/>
          </a:p>
        </p:txBody>
      </p:sp>
      <p:sp>
        <p:nvSpPr>
          <p:cNvPr id="736" name="Google Shape;736;p71"/>
          <p:cNvSpPr/>
          <p:nvPr/>
        </p:nvSpPr>
        <p:spPr>
          <a:xfrm>
            <a:off x="5274900" y="3228250"/>
            <a:ext cx="17790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Read</a:t>
            </a:r>
            <a:endParaRPr sz="900"/>
          </a:p>
        </p:txBody>
      </p:sp>
      <p:sp>
        <p:nvSpPr>
          <p:cNvPr id="737" name="Google Shape;737;p71"/>
          <p:cNvSpPr/>
          <p:nvPr/>
        </p:nvSpPr>
        <p:spPr>
          <a:xfrm>
            <a:off x="5700875" y="3552900"/>
            <a:ext cx="17790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Read</a:t>
            </a:r>
            <a:endParaRPr sz="900"/>
          </a:p>
        </p:txBody>
      </p:sp>
      <p:sp>
        <p:nvSpPr>
          <p:cNvPr id="738" name="Google Shape;738;p71"/>
          <p:cNvSpPr/>
          <p:nvPr/>
        </p:nvSpPr>
        <p:spPr>
          <a:xfrm>
            <a:off x="5002125" y="3948500"/>
            <a:ext cx="17790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Read</a:t>
            </a:r>
            <a:endParaRPr sz="900"/>
          </a:p>
        </p:txBody>
      </p:sp>
      <p:sp>
        <p:nvSpPr>
          <p:cNvPr id="739" name="Google Shape;739;p71"/>
          <p:cNvSpPr/>
          <p:nvPr/>
        </p:nvSpPr>
        <p:spPr>
          <a:xfrm>
            <a:off x="5700875" y="4277925"/>
            <a:ext cx="17790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Read</a:t>
            </a:r>
            <a:endParaRPr sz="9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Next-Generation Sequencing (NGS):</a:t>
            </a:r>
            <a:endParaRPr/>
          </a:p>
          <a:p>
            <a:pPr indent="-317500" lvl="1" marL="914400" rtl="0" algn="l">
              <a:spcBef>
                <a:spcPts val="0"/>
              </a:spcBef>
              <a:spcAft>
                <a:spcPts val="0"/>
              </a:spcAft>
              <a:buSzPts val="1400"/>
              <a:buChar char="○"/>
            </a:pPr>
            <a:r>
              <a:rPr lang="en"/>
              <a:t>The umbrella term for modern high-throughput sequencing technologies</a:t>
            </a:r>
            <a:endParaRPr/>
          </a:p>
          <a:p>
            <a:pPr indent="-342900" lvl="0" marL="457200" rtl="0" algn="l">
              <a:spcBef>
                <a:spcPts val="0"/>
              </a:spcBef>
              <a:spcAft>
                <a:spcPts val="0"/>
              </a:spcAft>
              <a:buSzPts val="1800"/>
              <a:buChar char="●"/>
            </a:pPr>
            <a:r>
              <a:rPr lang="en"/>
              <a:t>Short Read Sequencing:</a:t>
            </a:r>
            <a:endParaRPr/>
          </a:p>
          <a:p>
            <a:pPr indent="-317500" lvl="1" marL="914400" rtl="0" algn="l">
              <a:spcBef>
                <a:spcPts val="0"/>
              </a:spcBef>
              <a:spcAft>
                <a:spcPts val="0"/>
              </a:spcAft>
              <a:buSzPts val="1400"/>
              <a:buChar char="○"/>
            </a:pPr>
            <a:r>
              <a:rPr lang="en"/>
              <a:t>NGS that involves breaking a genome into small fragments, 50-300 bases, before sequencing.</a:t>
            </a:r>
            <a:endParaRPr/>
          </a:p>
          <a:p>
            <a:pPr indent="-342900" lvl="0" marL="457200" rtl="0" algn="l">
              <a:spcBef>
                <a:spcPts val="0"/>
              </a:spcBef>
              <a:spcAft>
                <a:spcPts val="0"/>
              </a:spcAft>
              <a:buSzPts val="1800"/>
              <a:buChar char="●"/>
            </a:pPr>
            <a:r>
              <a:rPr lang="en"/>
              <a:t>5’ (5 prime)</a:t>
            </a:r>
            <a:endParaRPr/>
          </a:p>
          <a:p>
            <a:pPr indent="-317500" lvl="1" marL="914400" rtl="0" algn="l">
              <a:spcBef>
                <a:spcPts val="0"/>
              </a:spcBef>
              <a:spcAft>
                <a:spcPts val="0"/>
              </a:spcAft>
              <a:buSzPts val="1400"/>
              <a:buChar char="○"/>
            </a:pPr>
            <a:r>
              <a:rPr lang="en"/>
              <a:t>Start of a DNA or RNA strand where sequencing often begins.</a:t>
            </a:r>
            <a:endParaRPr/>
          </a:p>
          <a:p>
            <a:pPr indent="-342900" lvl="0" marL="457200" rtl="0" algn="l">
              <a:spcBef>
                <a:spcPts val="0"/>
              </a:spcBef>
              <a:spcAft>
                <a:spcPts val="0"/>
              </a:spcAft>
              <a:buSzPts val="1800"/>
              <a:buChar char="●"/>
            </a:pPr>
            <a:r>
              <a:rPr lang="en"/>
              <a:t>3’ (3 prime)</a:t>
            </a:r>
            <a:endParaRPr/>
          </a:p>
          <a:p>
            <a:pPr indent="-317500" lvl="1" marL="914400" rtl="0" algn="l">
              <a:spcBef>
                <a:spcPts val="0"/>
              </a:spcBef>
              <a:spcAft>
                <a:spcPts val="0"/>
              </a:spcAft>
              <a:buSzPts val="1400"/>
              <a:buChar char="○"/>
            </a:pPr>
            <a:r>
              <a:rPr lang="en"/>
              <a:t>End of a DNA or RNA strand where sequencing often begin</a:t>
            </a:r>
            <a:endParaRPr/>
          </a:p>
        </p:txBody>
      </p:sp>
      <p:sp>
        <p:nvSpPr>
          <p:cNvPr id="89" name="Google Shape;89;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Terminology</a:t>
            </a:r>
            <a:endParaRPr/>
          </a:p>
        </p:txBody>
      </p:sp>
      <p:pic>
        <p:nvPicPr>
          <p:cNvPr id="90" name="Google Shape;90;p18"/>
          <p:cNvPicPr preferRelativeResize="0"/>
          <p:nvPr/>
        </p:nvPicPr>
        <p:blipFill rotWithShape="1">
          <a:blip r:embed="rId3">
            <a:alphaModFix/>
          </a:blip>
          <a:srcRect b="0" l="0" r="0" t="11316"/>
          <a:stretch/>
        </p:blipFill>
        <p:spPr>
          <a:xfrm>
            <a:off x="5474150" y="2662175"/>
            <a:ext cx="3669849" cy="2001626"/>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3" name="Shape 743"/>
        <p:cNvGrpSpPr/>
        <p:nvPr/>
      </p:nvGrpSpPr>
      <p:grpSpPr>
        <a:xfrm>
          <a:off x="0" y="0"/>
          <a:ext cx="0" cy="0"/>
          <a:chOff x="0" y="0"/>
          <a:chExt cx="0" cy="0"/>
        </a:xfrm>
      </p:grpSpPr>
      <p:sp>
        <p:nvSpPr>
          <p:cNvPr id="744" name="Google Shape;744;p7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a:t>
            </a:r>
            <a:endParaRPr/>
          </a:p>
        </p:txBody>
      </p:sp>
      <p:sp>
        <p:nvSpPr>
          <p:cNvPr id="745" name="Google Shape;745;p7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81000" lvl="0" marL="457200" rtl="0" algn="l">
              <a:spcBef>
                <a:spcPts val="0"/>
              </a:spcBef>
              <a:spcAft>
                <a:spcPts val="0"/>
              </a:spcAft>
              <a:buSzPts val="2400"/>
              <a:buChar char="●"/>
            </a:pPr>
            <a:r>
              <a:rPr b="1" lang="en" sz="2400"/>
              <a:t>S</a:t>
            </a:r>
            <a:r>
              <a:rPr lang="en" sz="2400"/>
              <a:t>equencing </a:t>
            </a:r>
            <a:r>
              <a:rPr b="1" lang="en" sz="2400"/>
              <a:t>A</a:t>
            </a:r>
            <a:r>
              <a:rPr lang="en" sz="2400"/>
              <a:t>lignment/</a:t>
            </a:r>
            <a:r>
              <a:rPr b="1" lang="en" sz="2400"/>
              <a:t>M</a:t>
            </a:r>
            <a:r>
              <a:rPr lang="en" sz="2400"/>
              <a:t>ap format (SAM) Format</a:t>
            </a:r>
            <a:endParaRPr sz="2400"/>
          </a:p>
          <a:p>
            <a:pPr indent="-381000" lvl="0" marL="457200" rtl="0" algn="l">
              <a:spcBef>
                <a:spcPts val="0"/>
              </a:spcBef>
              <a:spcAft>
                <a:spcPts val="0"/>
              </a:spcAft>
              <a:buSzPts val="2400"/>
              <a:buChar char="●"/>
            </a:pPr>
            <a:r>
              <a:rPr lang="en" sz="2400"/>
              <a:t>BAM files</a:t>
            </a:r>
            <a:endParaRPr sz="2400"/>
          </a:p>
          <a:p>
            <a:pPr indent="-381000" lvl="0" marL="457200" rtl="0" algn="l">
              <a:spcBef>
                <a:spcPts val="0"/>
              </a:spcBef>
              <a:spcAft>
                <a:spcPts val="0"/>
              </a:spcAft>
              <a:buSzPts val="2400"/>
              <a:buChar char="●"/>
            </a:pPr>
            <a:r>
              <a:rPr lang="en" sz="2400"/>
              <a:t>BAI indexes</a:t>
            </a:r>
            <a:endParaRPr sz="2400"/>
          </a:p>
        </p:txBody>
      </p:sp>
      <p:sp>
        <p:nvSpPr>
          <p:cNvPr id="746" name="Google Shape;746;p72"/>
          <p:cNvSpPr/>
          <p:nvPr/>
        </p:nvSpPr>
        <p:spPr>
          <a:xfrm>
            <a:off x="1748225" y="2900150"/>
            <a:ext cx="17790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Read</a:t>
            </a:r>
            <a:endParaRPr sz="900"/>
          </a:p>
        </p:txBody>
      </p:sp>
      <p:sp>
        <p:nvSpPr>
          <p:cNvPr id="747" name="Google Shape;747;p72"/>
          <p:cNvSpPr/>
          <p:nvPr/>
        </p:nvSpPr>
        <p:spPr>
          <a:xfrm>
            <a:off x="483300" y="2717150"/>
            <a:ext cx="8177400" cy="183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Reference</a:t>
            </a:r>
            <a:endParaRPr/>
          </a:p>
        </p:txBody>
      </p:sp>
      <p:sp>
        <p:nvSpPr>
          <p:cNvPr id="748" name="Google Shape;748;p72"/>
          <p:cNvSpPr/>
          <p:nvPr/>
        </p:nvSpPr>
        <p:spPr>
          <a:xfrm>
            <a:off x="2174200" y="3224800"/>
            <a:ext cx="17790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Read</a:t>
            </a:r>
            <a:endParaRPr sz="900"/>
          </a:p>
        </p:txBody>
      </p:sp>
      <p:sp>
        <p:nvSpPr>
          <p:cNvPr id="749" name="Google Shape;749;p72"/>
          <p:cNvSpPr/>
          <p:nvPr/>
        </p:nvSpPr>
        <p:spPr>
          <a:xfrm>
            <a:off x="1475450" y="3620400"/>
            <a:ext cx="17790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Read</a:t>
            </a:r>
            <a:endParaRPr sz="900"/>
          </a:p>
        </p:txBody>
      </p:sp>
      <p:sp>
        <p:nvSpPr>
          <p:cNvPr id="750" name="Google Shape;750;p72"/>
          <p:cNvSpPr/>
          <p:nvPr/>
        </p:nvSpPr>
        <p:spPr>
          <a:xfrm>
            <a:off x="2174200" y="3949825"/>
            <a:ext cx="17790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Read</a:t>
            </a:r>
            <a:endParaRPr sz="900"/>
          </a:p>
        </p:txBody>
      </p:sp>
      <p:sp>
        <p:nvSpPr>
          <p:cNvPr id="751" name="Google Shape;751;p72"/>
          <p:cNvSpPr/>
          <p:nvPr/>
        </p:nvSpPr>
        <p:spPr>
          <a:xfrm>
            <a:off x="4688400" y="2972700"/>
            <a:ext cx="17790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Read</a:t>
            </a:r>
            <a:endParaRPr sz="900"/>
          </a:p>
        </p:txBody>
      </p:sp>
      <p:sp>
        <p:nvSpPr>
          <p:cNvPr id="752" name="Google Shape;752;p72"/>
          <p:cNvSpPr/>
          <p:nvPr/>
        </p:nvSpPr>
        <p:spPr>
          <a:xfrm>
            <a:off x="5274900" y="3228250"/>
            <a:ext cx="17790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Read</a:t>
            </a:r>
            <a:endParaRPr sz="900"/>
          </a:p>
        </p:txBody>
      </p:sp>
      <p:sp>
        <p:nvSpPr>
          <p:cNvPr id="753" name="Google Shape;753;p72"/>
          <p:cNvSpPr/>
          <p:nvPr/>
        </p:nvSpPr>
        <p:spPr>
          <a:xfrm>
            <a:off x="5700875" y="3552900"/>
            <a:ext cx="17790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Read</a:t>
            </a:r>
            <a:endParaRPr sz="900"/>
          </a:p>
        </p:txBody>
      </p:sp>
      <p:sp>
        <p:nvSpPr>
          <p:cNvPr id="754" name="Google Shape;754;p72"/>
          <p:cNvSpPr/>
          <p:nvPr/>
        </p:nvSpPr>
        <p:spPr>
          <a:xfrm>
            <a:off x="5002125" y="3948500"/>
            <a:ext cx="17790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Read</a:t>
            </a:r>
            <a:endParaRPr sz="900"/>
          </a:p>
        </p:txBody>
      </p:sp>
      <p:sp>
        <p:nvSpPr>
          <p:cNvPr id="755" name="Google Shape;755;p72"/>
          <p:cNvSpPr/>
          <p:nvPr/>
        </p:nvSpPr>
        <p:spPr>
          <a:xfrm>
            <a:off x="5700875" y="4277925"/>
            <a:ext cx="1779000" cy="183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Read</a:t>
            </a:r>
            <a:endParaRPr sz="900"/>
          </a:p>
        </p:txBody>
      </p:sp>
      <p:sp>
        <p:nvSpPr>
          <p:cNvPr id="756" name="Google Shape;756;p72"/>
          <p:cNvSpPr/>
          <p:nvPr/>
        </p:nvSpPr>
        <p:spPr>
          <a:xfrm>
            <a:off x="361300" y="4269825"/>
            <a:ext cx="5583600" cy="4380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lt1"/>
                </a:solidFill>
              </a:rPr>
              <a:t>These </a:t>
            </a:r>
            <a:r>
              <a:rPr b="1" lang="en" sz="1800">
                <a:solidFill>
                  <a:schemeClr val="lt1"/>
                </a:solidFill>
              </a:rPr>
              <a:t>Reads</a:t>
            </a:r>
            <a:r>
              <a:rPr lang="en" sz="1800">
                <a:solidFill>
                  <a:schemeClr val="lt1"/>
                </a:solidFill>
              </a:rPr>
              <a:t> are </a:t>
            </a:r>
            <a:r>
              <a:rPr b="1" lang="en" sz="1800">
                <a:solidFill>
                  <a:schemeClr val="lt1"/>
                </a:solidFill>
              </a:rPr>
              <a:t>Aligned </a:t>
            </a:r>
            <a:r>
              <a:rPr lang="en" sz="1800">
                <a:solidFill>
                  <a:schemeClr val="lt1"/>
                </a:solidFill>
              </a:rPr>
              <a:t>to a </a:t>
            </a:r>
            <a:r>
              <a:rPr b="1" lang="en" sz="1800">
                <a:solidFill>
                  <a:schemeClr val="lt1"/>
                </a:solidFill>
              </a:rPr>
              <a:t>Reference</a:t>
            </a:r>
            <a:r>
              <a:rPr lang="en" sz="1800">
                <a:solidFill>
                  <a:schemeClr val="lt1"/>
                </a:solidFill>
              </a:rPr>
              <a:t> sequence</a:t>
            </a:r>
            <a:endParaRPr>
              <a:solidFill>
                <a:schemeClr val="lt1"/>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sp>
        <p:nvSpPr>
          <p:cNvPr id="761" name="Google Shape;761;p7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762" name="Google Shape;762;p73"/>
          <p:cNvSpPr txBox="1"/>
          <p:nvPr>
            <p:ph idx="1" type="body"/>
          </p:nvPr>
        </p:nvSpPr>
        <p:spPr>
          <a:xfrm>
            <a:off x="1607100" y="1152475"/>
            <a:ext cx="7464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@HD VN:1.6 SO:coordinate</a:t>
            </a:r>
            <a:br>
              <a:rPr lang="en"/>
            </a:br>
            <a:r>
              <a:rPr lang="en"/>
              <a:t>@SQ SN:ref LN:45</a:t>
            </a:r>
            <a:endParaRPr/>
          </a:p>
          <a:p>
            <a:pPr indent="0" lvl="0" marL="0" rtl="0" algn="l">
              <a:spcBef>
                <a:spcPts val="1200"/>
              </a:spcBef>
              <a:spcAft>
                <a:spcPts val="0"/>
              </a:spcAft>
              <a:buNone/>
            </a:pPr>
            <a:r>
              <a:rPr lang="en"/>
              <a:t>…</a:t>
            </a:r>
            <a:br>
              <a:rPr lang="en"/>
            </a:br>
            <a:r>
              <a:rPr lang="en"/>
              <a:t>r001 99 ref 7 30 8M2I4M1D3M = 37 39 TTAGATAAAGGATACTG *</a:t>
            </a:r>
            <a:br>
              <a:rPr lang="en"/>
            </a:br>
            <a:r>
              <a:rPr lang="en"/>
              <a:t>r002 0 ref 9 30 3S6M1P1I4M * 0 0 AAAAGATAAGGATA *</a:t>
            </a:r>
            <a:br>
              <a:rPr lang="en"/>
            </a:br>
            <a:r>
              <a:rPr lang="en"/>
              <a:t>r003 0 ref 9 30 5S6M * 0 0 GCCTAAGCTAA * SA:Z:ref,29,-,6H5M,17,0;</a:t>
            </a:r>
            <a:br>
              <a:rPr lang="en"/>
            </a:br>
            <a:r>
              <a:rPr lang="en"/>
              <a:t>r004 0 ref 16 30 6M14N5M * 0 0 ATAGCTTCAGC *</a:t>
            </a:r>
            <a:br>
              <a:rPr lang="en"/>
            </a:br>
            <a:r>
              <a:rPr lang="en"/>
              <a:t>r003 2064 ref 29 17 6H5M * 0 0 TAGGC * SA:Z:ref,9,+,5S6M,30,1;</a:t>
            </a:r>
            <a:br>
              <a:rPr lang="en"/>
            </a:br>
            <a:r>
              <a:rPr lang="en"/>
              <a:t>r001 147 ref 37 30 9M = 7 -39 CAGCGGCAT * NM:i:1</a:t>
            </a:r>
            <a:endParaRPr/>
          </a:p>
          <a:p>
            <a:pPr indent="0" lvl="0" marL="0" rtl="0" algn="l">
              <a:spcBef>
                <a:spcPts val="1200"/>
              </a:spcBef>
              <a:spcAft>
                <a:spcPts val="1200"/>
              </a:spcAft>
              <a:buNone/>
            </a:pPr>
            <a:r>
              <a:rPr lang="en"/>
              <a:t>…</a:t>
            </a:r>
            <a:endParaRPr/>
          </a:p>
        </p:txBody>
      </p:sp>
      <p:sp>
        <p:nvSpPr>
          <p:cNvPr id="763" name="Google Shape;763;p73"/>
          <p:cNvSpPr/>
          <p:nvPr/>
        </p:nvSpPr>
        <p:spPr>
          <a:xfrm>
            <a:off x="87575" y="2275650"/>
            <a:ext cx="1519500" cy="2961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Sequenced</a:t>
            </a:r>
            <a:endParaRPr sz="900"/>
          </a:p>
        </p:txBody>
      </p:sp>
      <p:sp>
        <p:nvSpPr>
          <p:cNvPr id="764" name="Google Shape;764;p73"/>
          <p:cNvSpPr/>
          <p:nvPr/>
        </p:nvSpPr>
        <p:spPr>
          <a:xfrm>
            <a:off x="87575" y="2656650"/>
            <a:ext cx="1519500" cy="2961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Sequenced</a:t>
            </a:r>
            <a:endParaRPr sz="900"/>
          </a:p>
        </p:txBody>
      </p:sp>
      <p:sp>
        <p:nvSpPr>
          <p:cNvPr id="765" name="Google Shape;765;p73"/>
          <p:cNvSpPr txBox="1"/>
          <p:nvPr/>
        </p:nvSpPr>
        <p:spPr>
          <a:xfrm>
            <a:off x="557500" y="3037650"/>
            <a:ext cx="4608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800">
                <a:solidFill>
                  <a:schemeClr val="dk2"/>
                </a:solidFill>
              </a:rPr>
              <a:t>…</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sp>
        <p:nvSpPr>
          <p:cNvPr id="770" name="Google Shape;770;p7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771" name="Google Shape;771;p74"/>
          <p:cNvSpPr txBox="1"/>
          <p:nvPr>
            <p:ph idx="1" type="body"/>
          </p:nvPr>
        </p:nvSpPr>
        <p:spPr>
          <a:xfrm>
            <a:off x="1607100" y="1152475"/>
            <a:ext cx="7464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@HD VN:1.6 SO:coordinate</a:t>
            </a:r>
            <a:br>
              <a:rPr lang="en"/>
            </a:br>
            <a:r>
              <a:rPr lang="en"/>
              <a:t>@SQ SN:ref LN:45</a:t>
            </a:r>
            <a:endParaRPr/>
          </a:p>
          <a:p>
            <a:pPr indent="0" lvl="0" marL="0" rtl="0" algn="l">
              <a:spcBef>
                <a:spcPts val="1200"/>
              </a:spcBef>
              <a:spcAft>
                <a:spcPts val="0"/>
              </a:spcAft>
              <a:buNone/>
            </a:pPr>
            <a:r>
              <a:rPr lang="en"/>
              <a:t>…</a:t>
            </a:r>
            <a:br>
              <a:rPr lang="en"/>
            </a:br>
            <a:r>
              <a:rPr lang="en"/>
              <a:t>r001 99 ref 7 30 8M2I4M1D3M = 37 39 TTAGATAAAGGATACTG *</a:t>
            </a:r>
            <a:br>
              <a:rPr lang="en"/>
            </a:br>
            <a:r>
              <a:rPr lang="en"/>
              <a:t>r002 0 ref 9 30 3S6M1P1I4M * 0 0 AAAAGATAAGGATA *</a:t>
            </a:r>
            <a:br>
              <a:rPr lang="en"/>
            </a:br>
            <a:r>
              <a:rPr lang="en"/>
              <a:t>r003 0 ref 9 30 5S6M * 0 0 GCCTAAGCTAA * SA:Z:ref,29,-,6H5M,17,0;</a:t>
            </a:r>
            <a:br>
              <a:rPr lang="en"/>
            </a:br>
            <a:r>
              <a:rPr lang="en"/>
              <a:t>r004 0 ref 16 30 6M14N5M * 0 0 ATAGCTTCAGC *</a:t>
            </a:r>
            <a:br>
              <a:rPr lang="en"/>
            </a:br>
            <a:r>
              <a:rPr lang="en"/>
              <a:t>r003 2064 ref 29 17 6H5M * 0 0 TAGGC * SA:Z:ref,9,+,5S6M,30,1;</a:t>
            </a:r>
            <a:br>
              <a:rPr lang="en"/>
            </a:br>
            <a:r>
              <a:rPr lang="en"/>
              <a:t>r001 147 ref 37 30 9M = 7 -39 CAGCGGCAT * NM:i:1</a:t>
            </a:r>
            <a:endParaRPr/>
          </a:p>
          <a:p>
            <a:pPr indent="0" lvl="0" marL="0" rtl="0" algn="l">
              <a:spcBef>
                <a:spcPts val="1200"/>
              </a:spcBef>
              <a:spcAft>
                <a:spcPts val="1200"/>
              </a:spcAft>
              <a:buNone/>
            </a:pPr>
            <a:r>
              <a:rPr lang="en"/>
              <a:t>…</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7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777" name="Google Shape;777;p75"/>
          <p:cNvSpPr txBox="1"/>
          <p:nvPr>
            <p:ph idx="1" type="body"/>
          </p:nvPr>
        </p:nvSpPr>
        <p:spPr>
          <a:xfrm>
            <a:off x="1607100" y="1152475"/>
            <a:ext cx="7464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@HD VN:1.6 SO:coordinate</a:t>
            </a:r>
            <a:br>
              <a:rPr lang="en"/>
            </a:br>
            <a:r>
              <a:rPr lang="en"/>
              <a:t>@SQ SN:ref LN:45</a:t>
            </a:r>
            <a:endParaRPr/>
          </a:p>
          <a:p>
            <a:pPr indent="0" lvl="0" marL="0" rtl="0" algn="l">
              <a:spcBef>
                <a:spcPts val="1200"/>
              </a:spcBef>
              <a:spcAft>
                <a:spcPts val="0"/>
              </a:spcAft>
              <a:buNone/>
            </a:pPr>
            <a:r>
              <a:rPr lang="en"/>
              <a:t>…</a:t>
            </a:r>
            <a:br>
              <a:rPr lang="en"/>
            </a:br>
            <a:r>
              <a:rPr lang="en"/>
              <a:t>r001 99 ref 7 30 8M2I4M1D3M = 37 39 TTAGATAAAGGATACTG *</a:t>
            </a:r>
            <a:br>
              <a:rPr lang="en"/>
            </a:br>
            <a:r>
              <a:rPr lang="en"/>
              <a:t>r002 0 ref 9 30 3S6M1P1I4M * 0 0 AAAAGATAAGGATA *</a:t>
            </a:r>
            <a:br>
              <a:rPr lang="en"/>
            </a:br>
            <a:r>
              <a:rPr lang="en"/>
              <a:t>r003 0 ref 9 30 5S6M * 0 0 GCCTAAGCTAA * SA:Z:ref,29,-,6H5M,17,0;</a:t>
            </a:r>
            <a:br>
              <a:rPr lang="en"/>
            </a:br>
            <a:r>
              <a:rPr lang="en"/>
              <a:t>r004 0 ref 16 30 6M14N5M * 0 0 ATAGCTTCAGC *</a:t>
            </a:r>
            <a:br>
              <a:rPr lang="en"/>
            </a:br>
            <a:r>
              <a:rPr lang="en"/>
              <a:t>r003 2064 ref 29 17 6H5M * 0 0 TAGGC * SA:Z:ref,9,+,5S6M,30,1;</a:t>
            </a:r>
            <a:br>
              <a:rPr lang="en"/>
            </a:br>
            <a:r>
              <a:rPr lang="en"/>
              <a:t>r001 147 ref 37 30 9M = 7 -39 CAGCGGCAT * NM:i:1</a:t>
            </a:r>
            <a:endParaRPr/>
          </a:p>
          <a:p>
            <a:pPr indent="0" lvl="0" marL="0" rtl="0" algn="l">
              <a:spcBef>
                <a:spcPts val="1200"/>
              </a:spcBef>
              <a:spcAft>
                <a:spcPts val="1200"/>
              </a:spcAft>
              <a:buNone/>
            </a:pPr>
            <a:r>
              <a:rPr lang="en"/>
              <a:t>…</a:t>
            </a:r>
            <a:endParaRPr/>
          </a:p>
        </p:txBody>
      </p:sp>
      <p:sp>
        <p:nvSpPr>
          <p:cNvPr id="778" name="Google Shape;778;p75"/>
          <p:cNvSpPr/>
          <p:nvPr/>
        </p:nvSpPr>
        <p:spPr>
          <a:xfrm>
            <a:off x="1468200" y="1280800"/>
            <a:ext cx="162600" cy="5184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79" name="Google Shape;779;p75"/>
          <p:cNvSpPr/>
          <p:nvPr/>
        </p:nvSpPr>
        <p:spPr>
          <a:xfrm>
            <a:off x="335450" y="1311300"/>
            <a:ext cx="1077600" cy="416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Header</a:t>
            </a:r>
            <a:endParaRPr>
              <a:solidFill>
                <a:schemeClr val="lt1"/>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3" name="Shape 783"/>
        <p:cNvGrpSpPr/>
        <p:nvPr/>
      </p:nvGrpSpPr>
      <p:grpSpPr>
        <a:xfrm>
          <a:off x="0" y="0"/>
          <a:ext cx="0" cy="0"/>
          <a:chOff x="0" y="0"/>
          <a:chExt cx="0" cy="0"/>
        </a:xfrm>
      </p:grpSpPr>
      <p:sp>
        <p:nvSpPr>
          <p:cNvPr id="784" name="Google Shape;784;p7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785" name="Google Shape;785;p76"/>
          <p:cNvSpPr txBox="1"/>
          <p:nvPr>
            <p:ph idx="1" type="body"/>
          </p:nvPr>
        </p:nvSpPr>
        <p:spPr>
          <a:xfrm>
            <a:off x="1607100" y="1152475"/>
            <a:ext cx="7464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@HD VN:1.6 SO:coordinate</a:t>
            </a:r>
            <a:br>
              <a:rPr lang="en"/>
            </a:br>
            <a:r>
              <a:rPr lang="en"/>
              <a:t>@SQ SN:ref LN:45</a:t>
            </a:r>
            <a:endParaRPr/>
          </a:p>
          <a:p>
            <a:pPr indent="0" lvl="0" marL="0" rtl="0" algn="l">
              <a:spcBef>
                <a:spcPts val="1200"/>
              </a:spcBef>
              <a:spcAft>
                <a:spcPts val="0"/>
              </a:spcAft>
              <a:buNone/>
            </a:pPr>
            <a:r>
              <a:rPr lang="en"/>
              <a:t>…</a:t>
            </a:r>
            <a:br>
              <a:rPr lang="en"/>
            </a:br>
            <a:r>
              <a:rPr lang="en"/>
              <a:t>r001 99 ref 7 30 8M2I4M1D3M = 37 39 TTAGATAAAGGATACTG *</a:t>
            </a:r>
            <a:br>
              <a:rPr lang="en"/>
            </a:br>
            <a:r>
              <a:rPr lang="en"/>
              <a:t>r002 0 ref 9 30 3S6M1P1I4M * 0 0 AAAAGATAAGGATA *</a:t>
            </a:r>
            <a:br>
              <a:rPr lang="en"/>
            </a:br>
            <a:r>
              <a:rPr lang="en"/>
              <a:t>r003 0 ref 9 30 5S6M * 0 0 GCCTAAGCTAA * SA:Z:ref,29,-,6H5M,17,0;</a:t>
            </a:r>
            <a:br>
              <a:rPr lang="en"/>
            </a:br>
            <a:r>
              <a:rPr lang="en"/>
              <a:t>r004 0 ref 16 30 6M14N5M * 0 0 ATAGCTTCAGC *</a:t>
            </a:r>
            <a:br>
              <a:rPr lang="en"/>
            </a:br>
            <a:r>
              <a:rPr lang="en"/>
              <a:t>r003 2064 ref 29 17 6H5M * 0 0 TAGGC * SA:Z:ref,9,+,5S6M,30,1;</a:t>
            </a:r>
            <a:br>
              <a:rPr lang="en"/>
            </a:br>
            <a:r>
              <a:rPr lang="en"/>
              <a:t>r001 147 ref 37 30 9M = 7 -39 CAGCGGCAT * NM:i:1</a:t>
            </a:r>
            <a:endParaRPr/>
          </a:p>
          <a:p>
            <a:pPr indent="0" lvl="0" marL="0" rtl="0" algn="l">
              <a:spcBef>
                <a:spcPts val="1200"/>
              </a:spcBef>
              <a:spcAft>
                <a:spcPts val="1200"/>
              </a:spcAft>
              <a:buNone/>
            </a:pPr>
            <a:r>
              <a:rPr lang="en"/>
              <a:t>…</a:t>
            </a:r>
            <a:endParaRPr/>
          </a:p>
        </p:txBody>
      </p:sp>
      <p:sp>
        <p:nvSpPr>
          <p:cNvPr id="786" name="Google Shape;786;p76"/>
          <p:cNvSpPr/>
          <p:nvPr/>
        </p:nvSpPr>
        <p:spPr>
          <a:xfrm>
            <a:off x="1468200" y="1280800"/>
            <a:ext cx="162600" cy="5184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87" name="Google Shape;787;p76"/>
          <p:cNvSpPr/>
          <p:nvPr/>
        </p:nvSpPr>
        <p:spPr>
          <a:xfrm>
            <a:off x="1468200" y="2312550"/>
            <a:ext cx="162600" cy="17127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88" name="Google Shape;788;p76"/>
          <p:cNvSpPr/>
          <p:nvPr/>
        </p:nvSpPr>
        <p:spPr>
          <a:xfrm>
            <a:off x="335450" y="1311300"/>
            <a:ext cx="1077600" cy="416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Header</a:t>
            </a:r>
            <a:endParaRPr>
              <a:solidFill>
                <a:schemeClr val="lt1"/>
              </a:solidFill>
            </a:endParaRPr>
          </a:p>
        </p:txBody>
      </p:sp>
      <p:sp>
        <p:nvSpPr>
          <p:cNvPr id="789" name="Google Shape;789;p76"/>
          <p:cNvSpPr/>
          <p:nvPr/>
        </p:nvSpPr>
        <p:spPr>
          <a:xfrm>
            <a:off x="914850" y="2949600"/>
            <a:ext cx="1717800" cy="572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rPr>
              <a:t>File metadata</a:t>
            </a:r>
            <a:endParaRPr b="1">
              <a:solidFill>
                <a:schemeClr val="lt1"/>
              </a:solidFill>
            </a:endParaRPr>
          </a:p>
        </p:txBody>
      </p:sp>
      <p:sp>
        <p:nvSpPr>
          <p:cNvPr id="790" name="Google Shape;790;p76"/>
          <p:cNvSpPr/>
          <p:nvPr/>
        </p:nvSpPr>
        <p:spPr>
          <a:xfrm>
            <a:off x="3201900" y="2949600"/>
            <a:ext cx="2368500" cy="572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rPr>
              <a:t>Alignment</a:t>
            </a:r>
            <a:r>
              <a:rPr b="1" lang="en">
                <a:solidFill>
                  <a:schemeClr val="lt1"/>
                </a:solidFill>
              </a:rPr>
              <a:t> Sorting order</a:t>
            </a:r>
            <a:endParaRPr b="1">
              <a:solidFill>
                <a:schemeClr val="lt1"/>
              </a:solidFill>
            </a:endParaRPr>
          </a:p>
        </p:txBody>
      </p:sp>
      <p:sp>
        <p:nvSpPr>
          <p:cNvPr id="791" name="Google Shape;791;p76"/>
          <p:cNvSpPr/>
          <p:nvPr/>
        </p:nvSpPr>
        <p:spPr>
          <a:xfrm rot="-7225807">
            <a:off x="3077334" y="1963118"/>
            <a:ext cx="1574374" cy="416862"/>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92" name="Google Shape;792;p76"/>
          <p:cNvSpPr/>
          <p:nvPr/>
        </p:nvSpPr>
        <p:spPr>
          <a:xfrm rot="-4909059">
            <a:off x="1325159" y="1957945"/>
            <a:ext cx="1349033" cy="416755"/>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93" name="Google Shape;793;p76"/>
          <p:cNvSpPr/>
          <p:nvPr/>
        </p:nvSpPr>
        <p:spPr>
          <a:xfrm>
            <a:off x="2165625" y="4354850"/>
            <a:ext cx="1717800" cy="572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rPr>
              <a:t>TAGS</a:t>
            </a:r>
            <a:endParaRPr b="1">
              <a:solidFill>
                <a:schemeClr val="lt1"/>
              </a:solidFill>
            </a:endParaRPr>
          </a:p>
        </p:txBody>
      </p:sp>
      <p:sp>
        <p:nvSpPr>
          <p:cNvPr id="794" name="Google Shape;794;p76"/>
          <p:cNvSpPr/>
          <p:nvPr/>
        </p:nvSpPr>
        <p:spPr>
          <a:xfrm rot="-5400000">
            <a:off x="2793375" y="2265313"/>
            <a:ext cx="589500" cy="3346500"/>
          </a:xfrm>
          <a:prstGeom prst="leftBrace">
            <a:avLst>
              <a:gd fmla="val 50000" name="adj1"/>
              <a:gd fmla="val 50000" name="adj2"/>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8" name="Shape 798"/>
        <p:cNvGrpSpPr/>
        <p:nvPr/>
      </p:nvGrpSpPr>
      <p:grpSpPr>
        <a:xfrm>
          <a:off x="0" y="0"/>
          <a:ext cx="0" cy="0"/>
          <a:chOff x="0" y="0"/>
          <a:chExt cx="0" cy="0"/>
        </a:xfrm>
      </p:grpSpPr>
      <p:sp>
        <p:nvSpPr>
          <p:cNvPr id="799" name="Google Shape;799;p7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800" name="Google Shape;800;p77"/>
          <p:cNvSpPr txBox="1"/>
          <p:nvPr>
            <p:ph idx="1" type="body"/>
          </p:nvPr>
        </p:nvSpPr>
        <p:spPr>
          <a:xfrm>
            <a:off x="1607100" y="1152475"/>
            <a:ext cx="7464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@HD VN:1.6 SO:coordinate</a:t>
            </a:r>
            <a:br>
              <a:rPr lang="en"/>
            </a:br>
            <a:r>
              <a:rPr lang="en"/>
              <a:t>@SQ SN:ref LN:45</a:t>
            </a:r>
            <a:endParaRPr/>
          </a:p>
          <a:p>
            <a:pPr indent="0" lvl="0" marL="0" rtl="0" algn="l">
              <a:spcBef>
                <a:spcPts val="1200"/>
              </a:spcBef>
              <a:spcAft>
                <a:spcPts val="0"/>
              </a:spcAft>
              <a:buNone/>
            </a:pPr>
            <a:r>
              <a:rPr lang="en"/>
              <a:t>…</a:t>
            </a:r>
            <a:br>
              <a:rPr lang="en"/>
            </a:br>
            <a:r>
              <a:rPr lang="en"/>
              <a:t>r001 99 ref 7 30 8M2I4M1D3M = 37 39 TTAGATAAAGGATACTG *</a:t>
            </a:r>
            <a:br>
              <a:rPr lang="en"/>
            </a:br>
            <a:r>
              <a:rPr lang="en"/>
              <a:t>r002 0 ref 9 30 3S6M1P1I4M * 0 0 AAAAGATAAGGATA *</a:t>
            </a:r>
            <a:br>
              <a:rPr lang="en"/>
            </a:br>
            <a:r>
              <a:rPr lang="en"/>
              <a:t>r003 0 ref 9 30 5S6M * 0 0 GCCTAAGCTAA * SA:Z:ref,29,-,6H5M,17,0;</a:t>
            </a:r>
            <a:br>
              <a:rPr lang="en"/>
            </a:br>
            <a:r>
              <a:rPr lang="en"/>
              <a:t>r004 0 ref 16 30 6M14N5M * 0 0 ATAGCTTCAGC *</a:t>
            </a:r>
            <a:br>
              <a:rPr lang="en"/>
            </a:br>
            <a:r>
              <a:rPr lang="en"/>
              <a:t>r003 2064 ref 29 17 6H5M * 0 0 TAGGC * SA:Z:ref,9,+,5S6M,30,1;</a:t>
            </a:r>
            <a:br>
              <a:rPr lang="en"/>
            </a:br>
            <a:r>
              <a:rPr lang="en"/>
              <a:t>r001 147 ref 37 30 9M = 7 -39 CAGCGGCAT * NM:i:1</a:t>
            </a:r>
            <a:endParaRPr/>
          </a:p>
          <a:p>
            <a:pPr indent="0" lvl="0" marL="0" rtl="0" algn="l">
              <a:spcBef>
                <a:spcPts val="1200"/>
              </a:spcBef>
              <a:spcAft>
                <a:spcPts val="1200"/>
              </a:spcAft>
              <a:buNone/>
            </a:pPr>
            <a:r>
              <a:rPr lang="en"/>
              <a:t>…</a:t>
            </a:r>
            <a:endParaRPr/>
          </a:p>
        </p:txBody>
      </p:sp>
      <p:sp>
        <p:nvSpPr>
          <p:cNvPr id="801" name="Google Shape;801;p77"/>
          <p:cNvSpPr/>
          <p:nvPr/>
        </p:nvSpPr>
        <p:spPr>
          <a:xfrm>
            <a:off x="1468200" y="1280800"/>
            <a:ext cx="162600" cy="5184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2" name="Google Shape;802;p77"/>
          <p:cNvSpPr/>
          <p:nvPr/>
        </p:nvSpPr>
        <p:spPr>
          <a:xfrm>
            <a:off x="1468200" y="2312550"/>
            <a:ext cx="162600" cy="17127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3" name="Google Shape;803;p77"/>
          <p:cNvSpPr/>
          <p:nvPr/>
        </p:nvSpPr>
        <p:spPr>
          <a:xfrm>
            <a:off x="335450" y="1311300"/>
            <a:ext cx="1077600" cy="416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Header</a:t>
            </a:r>
            <a:endParaRPr>
              <a:solidFill>
                <a:schemeClr val="lt1"/>
              </a:solidFill>
            </a:endParaRPr>
          </a:p>
        </p:txBody>
      </p:sp>
      <p:sp>
        <p:nvSpPr>
          <p:cNvPr id="804" name="Google Shape;804;p77"/>
          <p:cNvSpPr/>
          <p:nvPr/>
        </p:nvSpPr>
        <p:spPr>
          <a:xfrm>
            <a:off x="1219650" y="2949600"/>
            <a:ext cx="1717800" cy="572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rPr>
              <a:t>Sequence Name</a:t>
            </a:r>
            <a:endParaRPr b="1">
              <a:solidFill>
                <a:schemeClr val="lt1"/>
              </a:solidFill>
            </a:endParaRPr>
          </a:p>
        </p:txBody>
      </p:sp>
      <p:sp>
        <p:nvSpPr>
          <p:cNvPr id="805" name="Google Shape;805;p77"/>
          <p:cNvSpPr/>
          <p:nvPr/>
        </p:nvSpPr>
        <p:spPr>
          <a:xfrm>
            <a:off x="3201900" y="2949600"/>
            <a:ext cx="2368500" cy="572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rPr>
              <a:t>Length of sequence</a:t>
            </a:r>
            <a:endParaRPr b="1">
              <a:solidFill>
                <a:schemeClr val="lt1"/>
              </a:solidFill>
            </a:endParaRPr>
          </a:p>
        </p:txBody>
      </p:sp>
      <p:sp>
        <p:nvSpPr>
          <p:cNvPr id="806" name="Google Shape;806;p77"/>
          <p:cNvSpPr/>
          <p:nvPr/>
        </p:nvSpPr>
        <p:spPr>
          <a:xfrm rot="-7226026">
            <a:off x="3374980" y="2133527"/>
            <a:ext cx="1179172" cy="416862"/>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7" name="Google Shape;807;p77"/>
          <p:cNvSpPr/>
          <p:nvPr/>
        </p:nvSpPr>
        <p:spPr>
          <a:xfrm rot="-3410612">
            <a:off x="1859987" y="2133564"/>
            <a:ext cx="1179316" cy="416792"/>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8" name="Google Shape;808;p77"/>
          <p:cNvSpPr/>
          <p:nvPr/>
        </p:nvSpPr>
        <p:spPr>
          <a:xfrm>
            <a:off x="2165625" y="4354850"/>
            <a:ext cx="1717800" cy="572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rPr>
              <a:t>TAGS</a:t>
            </a:r>
            <a:endParaRPr b="1">
              <a:solidFill>
                <a:schemeClr val="lt1"/>
              </a:solidFill>
            </a:endParaRPr>
          </a:p>
        </p:txBody>
      </p:sp>
      <p:sp>
        <p:nvSpPr>
          <p:cNvPr id="809" name="Google Shape;809;p77"/>
          <p:cNvSpPr/>
          <p:nvPr/>
        </p:nvSpPr>
        <p:spPr>
          <a:xfrm rot="-5400000">
            <a:off x="2193175" y="1665175"/>
            <a:ext cx="589500" cy="4546800"/>
          </a:xfrm>
          <a:prstGeom prst="leftBrace">
            <a:avLst>
              <a:gd fmla="val 50000" name="adj1"/>
              <a:gd fmla="val 50000" name="adj2"/>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10" name="Google Shape;810;p77"/>
          <p:cNvSpPr/>
          <p:nvPr/>
        </p:nvSpPr>
        <p:spPr>
          <a:xfrm>
            <a:off x="170700" y="2088050"/>
            <a:ext cx="1717800" cy="7008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rPr>
              <a:t>Reference</a:t>
            </a:r>
            <a:br>
              <a:rPr b="1" lang="en">
                <a:solidFill>
                  <a:schemeClr val="lt1"/>
                </a:solidFill>
              </a:rPr>
            </a:br>
            <a:r>
              <a:rPr b="1" lang="en">
                <a:solidFill>
                  <a:schemeClr val="lt1"/>
                </a:solidFill>
              </a:rPr>
              <a:t>Sequence</a:t>
            </a:r>
            <a:endParaRPr b="1">
              <a:solidFill>
                <a:schemeClr val="lt1"/>
              </a:solidFill>
            </a:endParaRPr>
          </a:p>
          <a:p>
            <a:pPr indent="0" lvl="0" marL="0" rtl="0" algn="ctr">
              <a:spcBef>
                <a:spcPts val="0"/>
              </a:spcBef>
              <a:spcAft>
                <a:spcPts val="0"/>
              </a:spcAft>
              <a:buNone/>
            </a:pPr>
            <a:r>
              <a:rPr b="1" lang="en">
                <a:solidFill>
                  <a:schemeClr val="lt1"/>
                </a:solidFill>
              </a:rPr>
              <a:t>Dictionary</a:t>
            </a:r>
            <a:endParaRPr b="1">
              <a:solidFill>
                <a:schemeClr val="lt1"/>
              </a:solidFill>
            </a:endParaRPr>
          </a:p>
        </p:txBody>
      </p:sp>
      <p:sp>
        <p:nvSpPr>
          <p:cNvPr id="811" name="Google Shape;811;p77"/>
          <p:cNvSpPr/>
          <p:nvPr/>
        </p:nvSpPr>
        <p:spPr>
          <a:xfrm rot="-3410642">
            <a:off x="1644476" y="1682713"/>
            <a:ext cx="392745" cy="416792"/>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5" name="Shape 815"/>
        <p:cNvGrpSpPr/>
        <p:nvPr/>
      </p:nvGrpSpPr>
      <p:grpSpPr>
        <a:xfrm>
          <a:off x="0" y="0"/>
          <a:ext cx="0" cy="0"/>
          <a:chOff x="0" y="0"/>
          <a:chExt cx="0" cy="0"/>
        </a:xfrm>
      </p:grpSpPr>
      <p:sp>
        <p:nvSpPr>
          <p:cNvPr id="816" name="Google Shape;816;p7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817" name="Google Shape;817;p78"/>
          <p:cNvSpPr txBox="1"/>
          <p:nvPr>
            <p:ph idx="1" type="body"/>
          </p:nvPr>
        </p:nvSpPr>
        <p:spPr>
          <a:xfrm>
            <a:off x="1607100" y="1152475"/>
            <a:ext cx="7464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@HD VN:1.6 SO:coordinate</a:t>
            </a:r>
            <a:br>
              <a:rPr lang="en"/>
            </a:br>
            <a:r>
              <a:rPr lang="en"/>
              <a:t>@SQ SN:ref LN:45</a:t>
            </a:r>
            <a:endParaRPr/>
          </a:p>
          <a:p>
            <a:pPr indent="0" lvl="0" marL="0" rtl="0" algn="l">
              <a:spcBef>
                <a:spcPts val="1200"/>
              </a:spcBef>
              <a:spcAft>
                <a:spcPts val="0"/>
              </a:spcAft>
              <a:buNone/>
            </a:pPr>
            <a:r>
              <a:rPr lang="en"/>
              <a:t>…</a:t>
            </a:r>
            <a:br>
              <a:rPr lang="en"/>
            </a:br>
            <a:r>
              <a:rPr lang="en"/>
              <a:t>r001 99 ref 7 30 8M2I4M1D3M = 37 39 TTAGATAAAGGATACTG *</a:t>
            </a:r>
            <a:br>
              <a:rPr lang="en"/>
            </a:br>
            <a:r>
              <a:rPr lang="en"/>
              <a:t>r002 0 ref 9 30 3S6M1P1I4M * 0 0 AAAAGATAAGGATA *</a:t>
            </a:r>
            <a:br>
              <a:rPr lang="en"/>
            </a:br>
            <a:r>
              <a:rPr lang="en"/>
              <a:t>r003 0 ref 9 30 5S6M * 0 0 GCCTAAGCTAA * SA:Z:ref,29,-,6H5M,17,0;</a:t>
            </a:r>
            <a:br>
              <a:rPr lang="en"/>
            </a:br>
            <a:r>
              <a:rPr lang="en"/>
              <a:t>r004 0 ref 16 30 6M14N5M * 0 0 ATAGCTTCAGC *</a:t>
            </a:r>
            <a:br>
              <a:rPr lang="en"/>
            </a:br>
            <a:r>
              <a:rPr lang="en"/>
              <a:t>r003 2064 ref 29 17 6H5M * 0 0 TAGGC * SA:Z:ref,9,+,5S6M,30,1;</a:t>
            </a:r>
            <a:br>
              <a:rPr lang="en"/>
            </a:br>
            <a:r>
              <a:rPr lang="en"/>
              <a:t>r001 147 ref 37 30 9M = 7 -39 CAGCGGCAT * NM:i:1</a:t>
            </a:r>
            <a:endParaRPr/>
          </a:p>
          <a:p>
            <a:pPr indent="0" lvl="0" marL="0" rtl="0" algn="l">
              <a:spcBef>
                <a:spcPts val="1200"/>
              </a:spcBef>
              <a:spcAft>
                <a:spcPts val="1200"/>
              </a:spcAft>
              <a:buNone/>
            </a:pPr>
            <a:r>
              <a:rPr lang="en"/>
              <a:t>…</a:t>
            </a:r>
            <a:endParaRPr/>
          </a:p>
        </p:txBody>
      </p:sp>
      <p:sp>
        <p:nvSpPr>
          <p:cNvPr id="818" name="Google Shape;818;p78"/>
          <p:cNvSpPr/>
          <p:nvPr/>
        </p:nvSpPr>
        <p:spPr>
          <a:xfrm>
            <a:off x="1468200" y="1280800"/>
            <a:ext cx="162600" cy="5184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19" name="Google Shape;819;p78"/>
          <p:cNvSpPr/>
          <p:nvPr/>
        </p:nvSpPr>
        <p:spPr>
          <a:xfrm>
            <a:off x="1468200" y="2312550"/>
            <a:ext cx="162600" cy="17127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0" name="Google Shape;820;p78"/>
          <p:cNvSpPr/>
          <p:nvPr/>
        </p:nvSpPr>
        <p:spPr>
          <a:xfrm>
            <a:off x="335450" y="1311300"/>
            <a:ext cx="1077600" cy="416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Header</a:t>
            </a:r>
            <a:endParaRPr>
              <a:solidFill>
                <a:schemeClr val="lt1"/>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4" name="Shape 824"/>
        <p:cNvGrpSpPr/>
        <p:nvPr/>
      </p:nvGrpSpPr>
      <p:grpSpPr>
        <a:xfrm>
          <a:off x="0" y="0"/>
          <a:ext cx="0" cy="0"/>
          <a:chOff x="0" y="0"/>
          <a:chExt cx="0" cy="0"/>
        </a:xfrm>
      </p:grpSpPr>
      <p:sp>
        <p:nvSpPr>
          <p:cNvPr id="825" name="Google Shape;825;p7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826" name="Google Shape;826;p79"/>
          <p:cNvSpPr txBox="1"/>
          <p:nvPr>
            <p:ph idx="1" type="body"/>
          </p:nvPr>
        </p:nvSpPr>
        <p:spPr>
          <a:xfrm>
            <a:off x="1607100" y="1152475"/>
            <a:ext cx="7464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@HD VN:1.6 SO:coordinate</a:t>
            </a:r>
            <a:br>
              <a:rPr lang="en"/>
            </a:br>
            <a:r>
              <a:rPr lang="en"/>
              <a:t>@SQ SN:ref LN:45</a:t>
            </a:r>
            <a:endParaRPr/>
          </a:p>
          <a:p>
            <a:pPr indent="0" lvl="0" marL="0" rtl="0" algn="l">
              <a:spcBef>
                <a:spcPts val="1200"/>
              </a:spcBef>
              <a:spcAft>
                <a:spcPts val="0"/>
              </a:spcAft>
              <a:buNone/>
            </a:pPr>
            <a:r>
              <a:rPr lang="en"/>
              <a:t>…</a:t>
            </a:r>
            <a:br>
              <a:rPr lang="en"/>
            </a:br>
            <a:r>
              <a:rPr lang="en"/>
              <a:t>r001 99 ref 7 30 8M2I4M1D3M = 37 39 TTAGATAAAGGATACTG *</a:t>
            </a:r>
            <a:br>
              <a:rPr lang="en"/>
            </a:br>
            <a:r>
              <a:rPr lang="en"/>
              <a:t>r002 0 ref 9 30 3S6M1P1I4M * 0 0 AAAAGATAAGGATA *</a:t>
            </a:r>
            <a:br>
              <a:rPr lang="en"/>
            </a:br>
            <a:r>
              <a:rPr lang="en"/>
              <a:t>r003 0 ref 9 30 5S6M * 0 0 GCCTAAGCTAA * SA:Z:ref,29,-,6H5M,17,0;</a:t>
            </a:r>
            <a:br>
              <a:rPr lang="en"/>
            </a:br>
            <a:r>
              <a:rPr lang="en"/>
              <a:t>r004 0 ref 16 30 6M14N5M * 0 0 ATAGCTTCAGC *</a:t>
            </a:r>
            <a:br>
              <a:rPr lang="en"/>
            </a:br>
            <a:r>
              <a:rPr lang="en"/>
              <a:t>r003 2064 ref 29 17 6H5M * 0 0 TAGGC * SA:Z:ref,9,+,5S6M,30,1;</a:t>
            </a:r>
            <a:br>
              <a:rPr lang="en"/>
            </a:br>
            <a:r>
              <a:rPr lang="en"/>
              <a:t>r001 147 ref 37 30 9M = 7 -39 CAGCGGCAT * NM:i:1</a:t>
            </a:r>
            <a:endParaRPr/>
          </a:p>
          <a:p>
            <a:pPr indent="0" lvl="0" marL="0" rtl="0" algn="l">
              <a:spcBef>
                <a:spcPts val="1200"/>
              </a:spcBef>
              <a:spcAft>
                <a:spcPts val="1200"/>
              </a:spcAft>
              <a:buNone/>
            </a:pPr>
            <a:r>
              <a:rPr lang="en"/>
              <a:t>…</a:t>
            </a:r>
            <a:endParaRPr/>
          </a:p>
        </p:txBody>
      </p:sp>
      <p:sp>
        <p:nvSpPr>
          <p:cNvPr id="827" name="Google Shape;827;p79"/>
          <p:cNvSpPr/>
          <p:nvPr/>
        </p:nvSpPr>
        <p:spPr>
          <a:xfrm>
            <a:off x="1468200" y="1280800"/>
            <a:ext cx="162600" cy="5184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8" name="Google Shape;828;p79"/>
          <p:cNvSpPr/>
          <p:nvPr/>
        </p:nvSpPr>
        <p:spPr>
          <a:xfrm>
            <a:off x="1468200" y="2312550"/>
            <a:ext cx="162600" cy="17127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9" name="Google Shape;829;p79"/>
          <p:cNvSpPr/>
          <p:nvPr/>
        </p:nvSpPr>
        <p:spPr>
          <a:xfrm>
            <a:off x="335450" y="1311300"/>
            <a:ext cx="1077600" cy="416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Header</a:t>
            </a:r>
            <a:endParaRPr>
              <a:solidFill>
                <a:schemeClr val="lt1"/>
              </a:solidFill>
            </a:endParaRPr>
          </a:p>
        </p:txBody>
      </p:sp>
      <p:sp>
        <p:nvSpPr>
          <p:cNvPr id="830" name="Google Shape;830;p79"/>
          <p:cNvSpPr/>
          <p:nvPr/>
        </p:nvSpPr>
        <p:spPr>
          <a:xfrm>
            <a:off x="172800" y="2960550"/>
            <a:ext cx="12402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Alignments</a:t>
            </a:r>
            <a:endParaRPr>
              <a:solidFill>
                <a:schemeClr val="lt1"/>
              </a:solidFill>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4" name="Shape 834"/>
        <p:cNvGrpSpPr/>
        <p:nvPr/>
      </p:nvGrpSpPr>
      <p:grpSpPr>
        <a:xfrm>
          <a:off x="0" y="0"/>
          <a:ext cx="0" cy="0"/>
          <a:chOff x="0" y="0"/>
          <a:chExt cx="0" cy="0"/>
        </a:xfrm>
      </p:grpSpPr>
      <p:sp>
        <p:nvSpPr>
          <p:cNvPr id="835" name="Google Shape;835;p8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836" name="Google Shape;836;p80"/>
          <p:cNvSpPr txBox="1"/>
          <p:nvPr>
            <p:ph idx="1" type="body"/>
          </p:nvPr>
        </p:nvSpPr>
        <p:spPr>
          <a:xfrm>
            <a:off x="1607100" y="1152475"/>
            <a:ext cx="7464600" cy="2171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r001 99 ref 7 30 8M2I4M1D3M = 37 39 TTAGATAAAGGATACTG *</a:t>
            </a:r>
            <a:br>
              <a:rPr lang="en"/>
            </a:br>
            <a:r>
              <a:rPr lang="en"/>
              <a:t>r002 0 ref 9 30 3S6M1P1I4M * 0 0 AAAAGATAAGGATA *</a:t>
            </a:r>
            <a:br>
              <a:rPr lang="en"/>
            </a:br>
            <a:r>
              <a:rPr lang="en"/>
              <a:t>r003 0 ref 9 30 5S6M * 0 0 GCCTAAGCTAA * SA:Z:ref,29,-,6H5M,17,0;</a:t>
            </a:r>
            <a:br>
              <a:rPr lang="en"/>
            </a:br>
            <a:r>
              <a:rPr lang="en"/>
              <a:t>r004 0 ref 16 30 6M14N5M * 0 0 ATAGCTTCAGC *</a:t>
            </a:r>
            <a:br>
              <a:rPr lang="en"/>
            </a:br>
            <a:r>
              <a:rPr lang="en"/>
              <a:t>r003 2064 ref 29 17 6H5M * 0 0 TAGGC * SA:Z:ref,9,+,5S6M,30,1;</a:t>
            </a:r>
            <a:br>
              <a:rPr lang="en"/>
            </a:br>
            <a:r>
              <a:rPr lang="en"/>
              <a:t>…</a:t>
            </a:r>
            <a:endParaRPr/>
          </a:p>
        </p:txBody>
      </p:sp>
      <p:sp>
        <p:nvSpPr>
          <p:cNvPr id="837" name="Google Shape;837;p80"/>
          <p:cNvSpPr/>
          <p:nvPr/>
        </p:nvSpPr>
        <p:spPr>
          <a:xfrm>
            <a:off x="1444500" y="1324050"/>
            <a:ext cx="162600" cy="17127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38" name="Google Shape;838;p80"/>
          <p:cNvSpPr/>
          <p:nvPr/>
        </p:nvSpPr>
        <p:spPr>
          <a:xfrm>
            <a:off x="204300" y="1972050"/>
            <a:ext cx="12402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Alignments</a:t>
            </a:r>
            <a:endParaRPr>
              <a:solidFill>
                <a:schemeClr val="lt1"/>
              </a:solidFill>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2" name="Shape 842"/>
        <p:cNvGrpSpPr/>
        <p:nvPr/>
      </p:nvGrpSpPr>
      <p:grpSpPr>
        <a:xfrm>
          <a:off x="0" y="0"/>
          <a:ext cx="0" cy="0"/>
          <a:chOff x="0" y="0"/>
          <a:chExt cx="0" cy="0"/>
        </a:xfrm>
      </p:grpSpPr>
      <p:sp>
        <p:nvSpPr>
          <p:cNvPr id="843" name="Google Shape;843;p8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844" name="Google Shape;844;p81"/>
          <p:cNvSpPr txBox="1"/>
          <p:nvPr>
            <p:ph idx="1" type="body"/>
          </p:nvPr>
        </p:nvSpPr>
        <p:spPr>
          <a:xfrm>
            <a:off x="1607100" y="1152475"/>
            <a:ext cx="7464600" cy="2171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r001 99 ref 7 30 8M2I4M1D3M = 37 39 TTAGATAAAGGATACTG *</a:t>
            </a:r>
            <a:br>
              <a:rPr lang="en"/>
            </a:br>
            <a:r>
              <a:rPr lang="en"/>
              <a:t>…</a:t>
            </a:r>
            <a:endParaRPr/>
          </a:p>
        </p:txBody>
      </p:sp>
      <p:graphicFrame>
        <p:nvGraphicFramePr>
          <p:cNvPr id="845" name="Google Shape;845;p81"/>
          <p:cNvGraphicFramePr/>
          <p:nvPr/>
        </p:nvGraphicFramePr>
        <p:xfrm>
          <a:off x="138313" y="3404075"/>
          <a:ext cx="3000000" cy="3000000"/>
        </p:xfrm>
        <a:graphic>
          <a:graphicData uri="http://schemas.openxmlformats.org/drawingml/2006/table">
            <a:tbl>
              <a:tblPr>
                <a:noFill/>
                <a:tableStyleId>{0114EE08-D228-4DDB-AFAC-9181D4F78BFE}</a:tableStyleId>
              </a:tblPr>
              <a:tblGrid>
                <a:gridCol w="877300"/>
                <a:gridCol w="684125"/>
                <a:gridCol w="867100"/>
                <a:gridCol w="572325"/>
                <a:gridCol w="735000"/>
                <a:gridCol w="1060225"/>
                <a:gridCol w="826450"/>
                <a:gridCol w="826475"/>
                <a:gridCol w="806125"/>
                <a:gridCol w="877225"/>
                <a:gridCol w="735025"/>
              </a:tblGrid>
              <a:tr h="396100">
                <a:tc>
                  <a:txBody>
                    <a:bodyPr/>
                    <a:lstStyle/>
                    <a:p>
                      <a:pPr indent="0" lvl="0" marL="0" rtl="0" algn="l">
                        <a:spcBef>
                          <a:spcPts val="0"/>
                        </a:spcBef>
                        <a:spcAft>
                          <a:spcPts val="0"/>
                        </a:spcAft>
                        <a:buNone/>
                      </a:pPr>
                      <a:r>
                        <a:rPr lang="en">
                          <a:solidFill>
                            <a:schemeClr val="lt1"/>
                          </a:solidFill>
                        </a:rPr>
                        <a:t>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FLAG</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POS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MAPQ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CIGAR</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TLEN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SEQ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QUAL</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r001</a:t>
                      </a:r>
                      <a:endParaRPr/>
                    </a:p>
                  </a:txBody>
                  <a:tcPr marT="91425" marB="91425" marR="91425" marL="91425"/>
                </a:tc>
                <a:tc>
                  <a:txBody>
                    <a:bodyPr/>
                    <a:lstStyle/>
                    <a:p>
                      <a:pPr indent="0" lvl="0" marL="0" rtl="0" algn="l">
                        <a:spcBef>
                          <a:spcPts val="0"/>
                        </a:spcBef>
                        <a:spcAft>
                          <a:spcPts val="0"/>
                        </a:spcAft>
                        <a:buNone/>
                      </a:pPr>
                      <a:r>
                        <a:rPr lang="en"/>
                        <a:t>99</a:t>
                      </a:r>
                      <a:endParaRPr/>
                    </a:p>
                  </a:txBody>
                  <a:tcPr marT="91425" marB="91425" marR="91425" marL="91425"/>
                </a:tc>
                <a:tc>
                  <a:txBody>
                    <a:bodyPr/>
                    <a:lstStyle/>
                    <a:p>
                      <a:pPr indent="0" lvl="0" marL="0" rtl="0" algn="l">
                        <a:spcBef>
                          <a:spcPts val="0"/>
                        </a:spcBef>
                        <a:spcAft>
                          <a:spcPts val="0"/>
                        </a:spcAft>
                        <a:buNone/>
                      </a:pPr>
                      <a:r>
                        <a:rPr lang="en"/>
                        <a:t>ref</a:t>
                      </a:r>
                      <a:endParaRPr/>
                    </a:p>
                  </a:txBody>
                  <a:tcPr marT="91425" marB="91425" marR="91425" marL="91425"/>
                </a:tc>
                <a:tc>
                  <a:txBody>
                    <a:bodyPr/>
                    <a:lstStyle/>
                    <a:p>
                      <a:pPr indent="0" lvl="0" marL="0" rtl="0" algn="l">
                        <a:spcBef>
                          <a:spcPts val="0"/>
                        </a:spcBef>
                        <a:spcAft>
                          <a:spcPts val="0"/>
                        </a:spcAft>
                        <a:buNone/>
                      </a:pPr>
                      <a:r>
                        <a:rPr lang="en"/>
                        <a:t>7</a:t>
                      </a:r>
                      <a:endParaRPr/>
                    </a:p>
                  </a:txBody>
                  <a:tcPr marT="91425" marB="91425" marR="91425" marL="91425"/>
                </a:tc>
                <a:tc>
                  <a:txBody>
                    <a:bodyPr/>
                    <a:lstStyle/>
                    <a:p>
                      <a:pPr indent="0" lvl="0" marL="0" rtl="0" algn="l">
                        <a:spcBef>
                          <a:spcPts val="0"/>
                        </a:spcBef>
                        <a:spcAft>
                          <a:spcPts val="0"/>
                        </a:spcAft>
                        <a:buNone/>
                      </a:pPr>
                      <a:r>
                        <a:rPr lang="en"/>
                        <a:t>30</a:t>
                      </a:r>
                      <a:endParaRPr/>
                    </a:p>
                  </a:txBody>
                  <a:tcPr marT="91425" marB="91425" marR="91425" marL="91425"/>
                </a:tc>
                <a:tc>
                  <a:txBody>
                    <a:bodyPr/>
                    <a:lstStyle/>
                    <a:p>
                      <a:pPr indent="0" lvl="0" marL="0" rtl="0" algn="l">
                        <a:spcBef>
                          <a:spcPts val="0"/>
                        </a:spcBef>
                        <a:spcAft>
                          <a:spcPts val="0"/>
                        </a:spcAft>
                        <a:buNone/>
                      </a:pPr>
                      <a:r>
                        <a:rPr lang="en"/>
                        <a:t>8M2I4M…</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37</a:t>
                      </a:r>
                      <a:endParaRPr/>
                    </a:p>
                  </a:txBody>
                  <a:tcPr marT="91425" marB="91425" marR="91425" marL="91425"/>
                </a:tc>
                <a:tc>
                  <a:txBody>
                    <a:bodyPr/>
                    <a:lstStyle/>
                    <a:p>
                      <a:pPr indent="0" lvl="0" marL="0" rtl="0" algn="l">
                        <a:spcBef>
                          <a:spcPts val="0"/>
                        </a:spcBef>
                        <a:spcAft>
                          <a:spcPts val="0"/>
                        </a:spcAft>
                        <a:buNone/>
                      </a:pPr>
                      <a:r>
                        <a:rPr lang="en"/>
                        <a:t>39</a:t>
                      </a:r>
                      <a:endParaRPr/>
                    </a:p>
                  </a:txBody>
                  <a:tcPr marT="91425" marB="91425" marR="91425" marL="91425"/>
                </a:tc>
                <a:tc>
                  <a:txBody>
                    <a:bodyPr/>
                    <a:lstStyle/>
                    <a:p>
                      <a:pPr indent="0" lvl="0" marL="0" rtl="0" algn="l">
                        <a:spcBef>
                          <a:spcPts val="0"/>
                        </a:spcBef>
                        <a:spcAft>
                          <a:spcPts val="0"/>
                        </a:spcAft>
                        <a:buNone/>
                      </a:pPr>
                      <a:r>
                        <a:rPr lang="en"/>
                        <a:t>T</a:t>
                      </a:r>
                      <a:r>
                        <a:rPr lang="en"/>
                        <a:t>TA</a:t>
                      </a:r>
                      <a:r>
                        <a:rPr lang="en"/>
                        <a:t>G…</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r>
            </a:tbl>
          </a:graphicData>
        </a:graphic>
      </p:graphicFrame>
      <p:sp>
        <p:nvSpPr>
          <p:cNvPr id="846" name="Google Shape;846;p81"/>
          <p:cNvSpPr/>
          <p:nvPr/>
        </p:nvSpPr>
        <p:spPr>
          <a:xfrm>
            <a:off x="1392600" y="1152475"/>
            <a:ext cx="7237500" cy="4167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pic>
        <p:nvPicPr>
          <p:cNvPr id="95" name="Google Shape;95;p19"/>
          <p:cNvPicPr preferRelativeResize="0"/>
          <p:nvPr/>
        </p:nvPicPr>
        <p:blipFill>
          <a:blip r:embed="rId3">
            <a:alphaModFix/>
          </a:blip>
          <a:stretch>
            <a:fillRect/>
          </a:stretch>
        </p:blipFill>
        <p:spPr>
          <a:xfrm>
            <a:off x="658413" y="1451700"/>
            <a:ext cx="7739575" cy="2542650"/>
          </a:xfrm>
          <a:prstGeom prst="rect">
            <a:avLst/>
          </a:prstGeom>
          <a:noFill/>
          <a:ln>
            <a:noFill/>
          </a:ln>
        </p:spPr>
      </p:pic>
      <p:sp>
        <p:nvSpPr>
          <p:cNvPr id="96" name="Google Shape;96;p19"/>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2800"/>
              <a:t>Analysis:</a:t>
            </a:r>
            <a:r>
              <a:rPr lang="en" sz="2800"/>
              <a:t> Primary →Secondary → Tertiary</a:t>
            </a:r>
            <a:endParaRPr/>
          </a:p>
        </p:txBody>
      </p:sp>
      <p:pic>
        <p:nvPicPr>
          <p:cNvPr id="97" name="Google Shape;97;p19"/>
          <p:cNvPicPr preferRelativeResize="0"/>
          <p:nvPr/>
        </p:nvPicPr>
        <p:blipFill>
          <a:blip r:embed="rId4">
            <a:alphaModFix/>
          </a:blip>
          <a:stretch>
            <a:fillRect/>
          </a:stretch>
        </p:blipFill>
        <p:spPr>
          <a:xfrm>
            <a:off x="7224850" y="3693712"/>
            <a:ext cx="1919149" cy="1062976"/>
          </a:xfrm>
          <a:prstGeom prst="rect">
            <a:avLst/>
          </a:prstGeom>
          <a:noFill/>
          <a:ln>
            <a:noFill/>
          </a:ln>
        </p:spPr>
      </p:pic>
      <p:sp>
        <p:nvSpPr>
          <p:cNvPr id="98" name="Google Shape;98;p19"/>
          <p:cNvSpPr txBox="1"/>
          <p:nvPr/>
        </p:nvSpPr>
        <p:spPr>
          <a:xfrm>
            <a:off x="577650" y="3994350"/>
            <a:ext cx="7988700" cy="4617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Wet-lab + Sequencing → Analysis Ready data → Downstream Processing </a:t>
            </a:r>
            <a:endParaRPr sz="1800">
              <a:solidFill>
                <a:schemeClr val="dk2"/>
              </a:solidFill>
            </a:endParaRPr>
          </a:p>
        </p:txBody>
      </p:sp>
      <p:pic>
        <p:nvPicPr>
          <p:cNvPr id="99" name="Google Shape;99;p19"/>
          <p:cNvPicPr preferRelativeResize="0"/>
          <p:nvPr/>
        </p:nvPicPr>
        <p:blipFill rotWithShape="1">
          <a:blip r:embed="rId5">
            <a:alphaModFix/>
          </a:blip>
          <a:srcRect b="0" l="21100" r="22735" t="0"/>
          <a:stretch/>
        </p:blipFill>
        <p:spPr>
          <a:xfrm>
            <a:off x="0" y="2222500"/>
            <a:ext cx="766374" cy="1364575"/>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0" name="Shape 850"/>
        <p:cNvGrpSpPr/>
        <p:nvPr/>
      </p:nvGrpSpPr>
      <p:grpSpPr>
        <a:xfrm>
          <a:off x="0" y="0"/>
          <a:ext cx="0" cy="0"/>
          <a:chOff x="0" y="0"/>
          <a:chExt cx="0" cy="0"/>
        </a:xfrm>
      </p:grpSpPr>
      <p:sp>
        <p:nvSpPr>
          <p:cNvPr id="851" name="Google Shape;851;p8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852" name="Google Shape;852;p82"/>
          <p:cNvSpPr txBox="1"/>
          <p:nvPr>
            <p:ph idx="1" type="body"/>
          </p:nvPr>
        </p:nvSpPr>
        <p:spPr>
          <a:xfrm>
            <a:off x="1607100" y="1152475"/>
            <a:ext cx="7464600" cy="471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D1D2D3"/>
                </a:solidFill>
              </a:rPr>
              <a:t>r001 99 ref 7 30 8M2I4M1D3M = 37 39 TTAGATAAAGGATACTG *</a:t>
            </a:r>
            <a:endParaRPr>
              <a:solidFill>
                <a:srgbClr val="D1D2D3"/>
              </a:solidFill>
            </a:endParaRPr>
          </a:p>
        </p:txBody>
      </p:sp>
      <p:graphicFrame>
        <p:nvGraphicFramePr>
          <p:cNvPr id="853" name="Google Shape;853;p82"/>
          <p:cNvGraphicFramePr/>
          <p:nvPr/>
        </p:nvGraphicFramePr>
        <p:xfrm>
          <a:off x="138313" y="3404075"/>
          <a:ext cx="3000000" cy="3000000"/>
        </p:xfrm>
        <a:graphic>
          <a:graphicData uri="http://schemas.openxmlformats.org/drawingml/2006/table">
            <a:tbl>
              <a:tblPr>
                <a:noFill/>
                <a:tableStyleId>{0114EE08-D228-4DDB-AFAC-9181D4F78BFE}</a:tableStyleId>
              </a:tblPr>
              <a:tblGrid>
                <a:gridCol w="877300"/>
                <a:gridCol w="684125"/>
                <a:gridCol w="867100"/>
                <a:gridCol w="572325"/>
                <a:gridCol w="735000"/>
                <a:gridCol w="1060225"/>
                <a:gridCol w="826450"/>
                <a:gridCol w="826475"/>
                <a:gridCol w="806125"/>
                <a:gridCol w="877225"/>
                <a:gridCol w="735025"/>
              </a:tblGrid>
              <a:tr h="396100">
                <a:tc>
                  <a:txBody>
                    <a:bodyPr/>
                    <a:lstStyle/>
                    <a:p>
                      <a:pPr indent="0" lvl="0" marL="0" rtl="0" algn="l">
                        <a:spcBef>
                          <a:spcPts val="0"/>
                        </a:spcBef>
                        <a:spcAft>
                          <a:spcPts val="0"/>
                        </a:spcAft>
                        <a:buNone/>
                      </a:pPr>
                      <a:r>
                        <a:rPr lang="en">
                          <a:solidFill>
                            <a:schemeClr val="lt1"/>
                          </a:solidFill>
                        </a:rPr>
                        <a:t>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FLAG</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POS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MAPQ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CIGAR</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TLEN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SEQ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QUAL</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r001</a:t>
                      </a:r>
                      <a:endParaRPr/>
                    </a:p>
                  </a:txBody>
                  <a:tcPr marT="91425" marB="91425" marR="91425" marL="91425"/>
                </a:tc>
                <a:tc>
                  <a:txBody>
                    <a:bodyPr/>
                    <a:lstStyle/>
                    <a:p>
                      <a:pPr indent="0" lvl="0" marL="0" rtl="0" algn="l">
                        <a:spcBef>
                          <a:spcPts val="0"/>
                        </a:spcBef>
                        <a:spcAft>
                          <a:spcPts val="0"/>
                        </a:spcAft>
                        <a:buNone/>
                      </a:pPr>
                      <a:r>
                        <a:rPr lang="en"/>
                        <a:t>99</a:t>
                      </a:r>
                      <a:endParaRPr/>
                    </a:p>
                  </a:txBody>
                  <a:tcPr marT="91425" marB="91425" marR="91425" marL="91425"/>
                </a:tc>
                <a:tc>
                  <a:txBody>
                    <a:bodyPr/>
                    <a:lstStyle/>
                    <a:p>
                      <a:pPr indent="0" lvl="0" marL="0" rtl="0" algn="l">
                        <a:spcBef>
                          <a:spcPts val="0"/>
                        </a:spcBef>
                        <a:spcAft>
                          <a:spcPts val="0"/>
                        </a:spcAft>
                        <a:buNone/>
                      </a:pPr>
                      <a:r>
                        <a:rPr lang="en"/>
                        <a:t>ref</a:t>
                      </a:r>
                      <a:endParaRPr/>
                    </a:p>
                  </a:txBody>
                  <a:tcPr marT="91425" marB="91425" marR="91425" marL="91425"/>
                </a:tc>
                <a:tc>
                  <a:txBody>
                    <a:bodyPr/>
                    <a:lstStyle/>
                    <a:p>
                      <a:pPr indent="0" lvl="0" marL="0" rtl="0" algn="l">
                        <a:spcBef>
                          <a:spcPts val="0"/>
                        </a:spcBef>
                        <a:spcAft>
                          <a:spcPts val="0"/>
                        </a:spcAft>
                        <a:buNone/>
                      </a:pPr>
                      <a:r>
                        <a:rPr lang="en"/>
                        <a:t>7</a:t>
                      </a:r>
                      <a:endParaRPr/>
                    </a:p>
                  </a:txBody>
                  <a:tcPr marT="91425" marB="91425" marR="91425" marL="91425"/>
                </a:tc>
                <a:tc>
                  <a:txBody>
                    <a:bodyPr/>
                    <a:lstStyle/>
                    <a:p>
                      <a:pPr indent="0" lvl="0" marL="0" rtl="0" algn="l">
                        <a:spcBef>
                          <a:spcPts val="0"/>
                        </a:spcBef>
                        <a:spcAft>
                          <a:spcPts val="0"/>
                        </a:spcAft>
                        <a:buNone/>
                      </a:pPr>
                      <a:r>
                        <a:rPr lang="en"/>
                        <a:t>30</a:t>
                      </a:r>
                      <a:endParaRPr/>
                    </a:p>
                  </a:txBody>
                  <a:tcPr marT="91425" marB="91425" marR="91425" marL="91425"/>
                </a:tc>
                <a:tc>
                  <a:txBody>
                    <a:bodyPr/>
                    <a:lstStyle/>
                    <a:p>
                      <a:pPr indent="0" lvl="0" marL="0" rtl="0" algn="l">
                        <a:spcBef>
                          <a:spcPts val="0"/>
                        </a:spcBef>
                        <a:spcAft>
                          <a:spcPts val="0"/>
                        </a:spcAft>
                        <a:buNone/>
                      </a:pPr>
                      <a:r>
                        <a:rPr lang="en"/>
                        <a:t>8M2I4M…</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37</a:t>
                      </a:r>
                      <a:endParaRPr/>
                    </a:p>
                  </a:txBody>
                  <a:tcPr marT="91425" marB="91425" marR="91425" marL="91425"/>
                </a:tc>
                <a:tc>
                  <a:txBody>
                    <a:bodyPr/>
                    <a:lstStyle/>
                    <a:p>
                      <a:pPr indent="0" lvl="0" marL="0" rtl="0" algn="l">
                        <a:spcBef>
                          <a:spcPts val="0"/>
                        </a:spcBef>
                        <a:spcAft>
                          <a:spcPts val="0"/>
                        </a:spcAft>
                        <a:buNone/>
                      </a:pPr>
                      <a:r>
                        <a:rPr lang="en"/>
                        <a:t>39</a:t>
                      </a:r>
                      <a:endParaRPr/>
                    </a:p>
                  </a:txBody>
                  <a:tcPr marT="91425" marB="91425" marR="91425" marL="91425"/>
                </a:tc>
                <a:tc>
                  <a:txBody>
                    <a:bodyPr/>
                    <a:lstStyle/>
                    <a:p>
                      <a:pPr indent="0" lvl="0" marL="0" rtl="0" algn="l">
                        <a:spcBef>
                          <a:spcPts val="0"/>
                        </a:spcBef>
                        <a:spcAft>
                          <a:spcPts val="0"/>
                        </a:spcAft>
                        <a:buNone/>
                      </a:pPr>
                      <a:r>
                        <a:rPr lang="en"/>
                        <a:t>TTAG…</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r>
            </a:tbl>
          </a:graphicData>
        </a:graphic>
      </p:graphicFrame>
      <p:sp>
        <p:nvSpPr>
          <p:cNvPr id="854" name="Google Shape;854;p82"/>
          <p:cNvSpPr/>
          <p:nvPr/>
        </p:nvSpPr>
        <p:spPr>
          <a:xfrm>
            <a:off x="311700" y="1967400"/>
            <a:ext cx="23922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Query template name</a:t>
            </a:r>
            <a:endParaRPr>
              <a:solidFill>
                <a:schemeClr val="lt1"/>
              </a:solidFill>
            </a:endParaRPr>
          </a:p>
        </p:txBody>
      </p:sp>
      <p:sp>
        <p:nvSpPr>
          <p:cNvPr id="855" name="Google Shape;855;p82"/>
          <p:cNvSpPr/>
          <p:nvPr/>
        </p:nvSpPr>
        <p:spPr>
          <a:xfrm rot="6406113">
            <a:off x="485276" y="2684881"/>
            <a:ext cx="926496" cy="416741"/>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56" name="Google Shape;856;p82"/>
          <p:cNvSpPr/>
          <p:nvPr/>
        </p:nvSpPr>
        <p:spPr>
          <a:xfrm>
            <a:off x="1215975" y="2528988"/>
            <a:ext cx="4159500" cy="7302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Name can vary based on the sequencer/aligner.</a:t>
            </a:r>
            <a:br>
              <a:rPr lang="en">
                <a:solidFill>
                  <a:schemeClr val="lt1"/>
                </a:solidFill>
              </a:rPr>
            </a:br>
            <a:r>
              <a:rPr lang="en">
                <a:solidFill>
                  <a:schemeClr val="lt1"/>
                </a:solidFill>
              </a:rPr>
              <a:t>Field to be unique for each Read (pair)</a:t>
            </a:r>
            <a:endParaRPr>
              <a:solidFill>
                <a:schemeClr val="lt1"/>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0" name="Shape 860"/>
        <p:cNvGrpSpPr/>
        <p:nvPr/>
      </p:nvGrpSpPr>
      <p:grpSpPr>
        <a:xfrm>
          <a:off x="0" y="0"/>
          <a:ext cx="0" cy="0"/>
          <a:chOff x="0" y="0"/>
          <a:chExt cx="0" cy="0"/>
        </a:xfrm>
      </p:grpSpPr>
      <p:sp>
        <p:nvSpPr>
          <p:cNvPr id="861" name="Google Shape;861;p8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862" name="Google Shape;862;p83"/>
          <p:cNvSpPr txBox="1"/>
          <p:nvPr>
            <p:ph idx="1" type="body"/>
          </p:nvPr>
        </p:nvSpPr>
        <p:spPr>
          <a:xfrm>
            <a:off x="1607100" y="1152475"/>
            <a:ext cx="7464600" cy="471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D1D2D3"/>
                </a:solidFill>
              </a:rPr>
              <a:t>r001 99 ref 7 30 8M2I4M1D3M = 37 39 TTAGATAAAGGATACTG *</a:t>
            </a:r>
            <a:endParaRPr>
              <a:solidFill>
                <a:srgbClr val="D1D2D3"/>
              </a:solidFill>
            </a:endParaRPr>
          </a:p>
        </p:txBody>
      </p:sp>
      <p:graphicFrame>
        <p:nvGraphicFramePr>
          <p:cNvPr id="863" name="Google Shape;863;p83"/>
          <p:cNvGraphicFramePr/>
          <p:nvPr/>
        </p:nvGraphicFramePr>
        <p:xfrm>
          <a:off x="138313" y="3404075"/>
          <a:ext cx="3000000" cy="3000000"/>
        </p:xfrm>
        <a:graphic>
          <a:graphicData uri="http://schemas.openxmlformats.org/drawingml/2006/table">
            <a:tbl>
              <a:tblPr>
                <a:noFill/>
                <a:tableStyleId>{0114EE08-D228-4DDB-AFAC-9181D4F78BFE}</a:tableStyleId>
              </a:tblPr>
              <a:tblGrid>
                <a:gridCol w="877300"/>
                <a:gridCol w="684125"/>
                <a:gridCol w="867100"/>
                <a:gridCol w="572325"/>
                <a:gridCol w="735000"/>
                <a:gridCol w="1060225"/>
                <a:gridCol w="826450"/>
                <a:gridCol w="826475"/>
                <a:gridCol w="806125"/>
                <a:gridCol w="877225"/>
                <a:gridCol w="735025"/>
              </a:tblGrid>
              <a:tr h="396100">
                <a:tc>
                  <a:txBody>
                    <a:bodyPr/>
                    <a:lstStyle/>
                    <a:p>
                      <a:pPr indent="0" lvl="0" marL="0" rtl="0" algn="l">
                        <a:spcBef>
                          <a:spcPts val="0"/>
                        </a:spcBef>
                        <a:spcAft>
                          <a:spcPts val="0"/>
                        </a:spcAft>
                        <a:buNone/>
                      </a:pPr>
                      <a:r>
                        <a:rPr lang="en">
                          <a:solidFill>
                            <a:schemeClr val="lt1"/>
                          </a:solidFill>
                        </a:rPr>
                        <a:t>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FLAG</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POS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MAPQ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CIGAR</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TLEN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SEQ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QUAL</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r001</a:t>
                      </a:r>
                      <a:endParaRPr/>
                    </a:p>
                  </a:txBody>
                  <a:tcPr marT="91425" marB="91425" marR="91425" marL="91425"/>
                </a:tc>
                <a:tc>
                  <a:txBody>
                    <a:bodyPr/>
                    <a:lstStyle/>
                    <a:p>
                      <a:pPr indent="0" lvl="0" marL="0" rtl="0" algn="l">
                        <a:spcBef>
                          <a:spcPts val="0"/>
                        </a:spcBef>
                        <a:spcAft>
                          <a:spcPts val="0"/>
                        </a:spcAft>
                        <a:buNone/>
                      </a:pPr>
                      <a:r>
                        <a:rPr lang="en"/>
                        <a:t>99</a:t>
                      </a:r>
                      <a:endParaRPr/>
                    </a:p>
                  </a:txBody>
                  <a:tcPr marT="91425" marB="91425" marR="91425" marL="91425"/>
                </a:tc>
                <a:tc>
                  <a:txBody>
                    <a:bodyPr/>
                    <a:lstStyle/>
                    <a:p>
                      <a:pPr indent="0" lvl="0" marL="0" rtl="0" algn="l">
                        <a:spcBef>
                          <a:spcPts val="0"/>
                        </a:spcBef>
                        <a:spcAft>
                          <a:spcPts val="0"/>
                        </a:spcAft>
                        <a:buNone/>
                      </a:pPr>
                      <a:r>
                        <a:rPr lang="en"/>
                        <a:t>ref</a:t>
                      </a:r>
                      <a:endParaRPr/>
                    </a:p>
                  </a:txBody>
                  <a:tcPr marT="91425" marB="91425" marR="91425" marL="91425"/>
                </a:tc>
                <a:tc>
                  <a:txBody>
                    <a:bodyPr/>
                    <a:lstStyle/>
                    <a:p>
                      <a:pPr indent="0" lvl="0" marL="0" rtl="0" algn="l">
                        <a:spcBef>
                          <a:spcPts val="0"/>
                        </a:spcBef>
                        <a:spcAft>
                          <a:spcPts val="0"/>
                        </a:spcAft>
                        <a:buNone/>
                      </a:pPr>
                      <a:r>
                        <a:rPr lang="en"/>
                        <a:t>7</a:t>
                      </a:r>
                      <a:endParaRPr/>
                    </a:p>
                  </a:txBody>
                  <a:tcPr marT="91425" marB="91425" marR="91425" marL="91425"/>
                </a:tc>
                <a:tc>
                  <a:txBody>
                    <a:bodyPr/>
                    <a:lstStyle/>
                    <a:p>
                      <a:pPr indent="0" lvl="0" marL="0" rtl="0" algn="l">
                        <a:spcBef>
                          <a:spcPts val="0"/>
                        </a:spcBef>
                        <a:spcAft>
                          <a:spcPts val="0"/>
                        </a:spcAft>
                        <a:buNone/>
                      </a:pPr>
                      <a:r>
                        <a:rPr lang="en"/>
                        <a:t>30</a:t>
                      </a:r>
                      <a:endParaRPr/>
                    </a:p>
                  </a:txBody>
                  <a:tcPr marT="91425" marB="91425" marR="91425" marL="91425"/>
                </a:tc>
                <a:tc>
                  <a:txBody>
                    <a:bodyPr/>
                    <a:lstStyle/>
                    <a:p>
                      <a:pPr indent="0" lvl="0" marL="0" rtl="0" algn="l">
                        <a:spcBef>
                          <a:spcPts val="0"/>
                        </a:spcBef>
                        <a:spcAft>
                          <a:spcPts val="0"/>
                        </a:spcAft>
                        <a:buNone/>
                      </a:pPr>
                      <a:r>
                        <a:rPr lang="en"/>
                        <a:t>8M2I4M…</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37</a:t>
                      </a:r>
                      <a:endParaRPr/>
                    </a:p>
                  </a:txBody>
                  <a:tcPr marT="91425" marB="91425" marR="91425" marL="91425"/>
                </a:tc>
                <a:tc>
                  <a:txBody>
                    <a:bodyPr/>
                    <a:lstStyle/>
                    <a:p>
                      <a:pPr indent="0" lvl="0" marL="0" rtl="0" algn="l">
                        <a:spcBef>
                          <a:spcPts val="0"/>
                        </a:spcBef>
                        <a:spcAft>
                          <a:spcPts val="0"/>
                        </a:spcAft>
                        <a:buNone/>
                      </a:pPr>
                      <a:r>
                        <a:rPr lang="en"/>
                        <a:t>39</a:t>
                      </a:r>
                      <a:endParaRPr/>
                    </a:p>
                  </a:txBody>
                  <a:tcPr marT="91425" marB="91425" marR="91425" marL="91425"/>
                </a:tc>
                <a:tc>
                  <a:txBody>
                    <a:bodyPr/>
                    <a:lstStyle/>
                    <a:p>
                      <a:pPr indent="0" lvl="0" marL="0" rtl="0" algn="l">
                        <a:spcBef>
                          <a:spcPts val="0"/>
                        </a:spcBef>
                        <a:spcAft>
                          <a:spcPts val="0"/>
                        </a:spcAft>
                        <a:buNone/>
                      </a:pPr>
                      <a:r>
                        <a:rPr lang="en"/>
                        <a:t>TTAG…</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r>
            </a:tbl>
          </a:graphicData>
        </a:graphic>
      </p:graphicFrame>
      <p:sp>
        <p:nvSpPr>
          <p:cNvPr id="864" name="Google Shape;864;p83"/>
          <p:cNvSpPr/>
          <p:nvPr/>
        </p:nvSpPr>
        <p:spPr>
          <a:xfrm>
            <a:off x="311700" y="1967400"/>
            <a:ext cx="23922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Query template name</a:t>
            </a:r>
            <a:endParaRPr>
              <a:solidFill>
                <a:schemeClr val="lt1"/>
              </a:solidFill>
            </a:endParaRPr>
          </a:p>
        </p:txBody>
      </p:sp>
      <p:sp>
        <p:nvSpPr>
          <p:cNvPr id="865" name="Google Shape;865;p83"/>
          <p:cNvSpPr/>
          <p:nvPr/>
        </p:nvSpPr>
        <p:spPr>
          <a:xfrm rot="6406113">
            <a:off x="485276" y="2684881"/>
            <a:ext cx="926496" cy="416741"/>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66" name="Google Shape;866;p83"/>
          <p:cNvSpPr/>
          <p:nvPr/>
        </p:nvSpPr>
        <p:spPr>
          <a:xfrm>
            <a:off x="1215975" y="2528988"/>
            <a:ext cx="4159500" cy="7302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Name can vary based on the sequencer/aligner.</a:t>
            </a:r>
            <a:br>
              <a:rPr lang="en">
                <a:solidFill>
                  <a:schemeClr val="lt1"/>
                </a:solidFill>
              </a:rPr>
            </a:br>
            <a:r>
              <a:rPr lang="en">
                <a:solidFill>
                  <a:schemeClr val="lt1"/>
                </a:solidFill>
              </a:rPr>
              <a:t>Field to be unique for each Read (pair)</a:t>
            </a:r>
            <a:endParaRPr>
              <a:solidFill>
                <a:schemeClr val="lt1"/>
              </a:solidFill>
            </a:endParaRPr>
          </a:p>
        </p:txBody>
      </p:sp>
      <p:sp>
        <p:nvSpPr>
          <p:cNvPr id="867" name="Google Shape;867;p83"/>
          <p:cNvSpPr/>
          <p:nvPr/>
        </p:nvSpPr>
        <p:spPr>
          <a:xfrm>
            <a:off x="2703900" y="908700"/>
            <a:ext cx="3942000" cy="3287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1500"/>
              </a:spcBef>
              <a:spcAft>
                <a:spcPts val="0"/>
              </a:spcAft>
              <a:buNone/>
            </a:pPr>
            <a:r>
              <a:rPr b="1" lang="en">
                <a:solidFill>
                  <a:schemeClr val="dk1"/>
                </a:solidFill>
              </a:rPr>
              <a:t>HWUSI-EAS100R:6:73:941:1973#0/1</a:t>
            </a:r>
            <a:endParaRPr b="1">
              <a:solidFill>
                <a:schemeClr val="dk1"/>
              </a:solidFill>
            </a:endParaRPr>
          </a:p>
          <a:p>
            <a:pPr indent="0" lvl="0" marL="0" rtl="0" algn="l">
              <a:lnSpc>
                <a:spcPct val="115000"/>
              </a:lnSpc>
              <a:spcBef>
                <a:spcPts val="1500"/>
              </a:spcBef>
              <a:spcAft>
                <a:spcPts val="0"/>
              </a:spcAft>
              <a:buNone/>
            </a:pPr>
            <a:r>
              <a:rPr lang="en">
                <a:solidFill>
                  <a:schemeClr val="dk1"/>
                </a:solidFill>
              </a:rPr>
              <a:t>This QNAME contains:</a:t>
            </a:r>
            <a:br>
              <a:rPr lang="en">
                <a:solidFill>
                  <a:schemeClr val="dk1"/>
                </a:solidFill>
              </a:rPr>
            </a:br>
            <a:r>
              <a:rPr lang="en">
                <a:solidFill>
                  <a:schemeClr val="dk1"/>
                </a:solidFill>
              </a:rPr>
              <a:t>- Instrument name (HWUSI-EAS100R)</a:t>
            </a:r>
            <a:br>
              <a:rPr lang="en">
                <a:solidFill>
                  <a:schemeClr val="dk1"/>
                </a:solidFill>
              </a:rPr>
            </a:br>
            <a:r>
              <a:rPr lang="en">
                <a:solidFill>
                  <a:schemeClr val="dk1"/>
                </a:solidFill>
              </a:rPr>
              <a:t>- Lane number (6)</a:t>
            </a:r>
            <a:br>
              <a:rPr lang="en">
                <a:solidFill>
                  <a:schemeClr val="dk1"/>
                </a:solidFill>
              </a:rPr>
            </a:br>
            <a:r>
              <a:rPr lang="en">
                <a:solidFill>
                  <a:schemeClr val="dk1"/>
                </a:solidFill>
              </a:rPr>
              <a:t>- Tile number (73)</a:t>
            </a:r>
            <a:br>
              <a:rPr lang="en">
                <a:solidFill>
                  <a:schemeClr val="dk1"/>
                </a:solidFill>
              </a:rPr>
            </a:br>
            <a:r>
              <a:rPr lang="en">
                <a:solidFill>
                  <a:schemeClr val="dk1"/>
                </a:solidFill>
              </a:rPr>
              <a:t>- X-coordinate (941)</a:t>
            </a:r>
            <a:br>
              <a:rPr lang="en">
                <a:solidFill>
                  <a:schemeClr val="dk1"/>
                </a:solidFill>
              </a:rPr>
            </a:br>
            <a:r>
              <a:rPr lang="en">
                <a:solidFill>
                  <a:schemeClr val="dk1"/>
                </a:solidFill>
              </a:rPr>
              <a:t>- Y-coordinate (1973)</a:t>
            </a:r>
            <a:endParaRPr>
              <a:solidFill>
                <a:schemeClr val="dk1"/>
              </a:solidFill>
            </a:endParaRPr>
          </a:p>
          <a:p>
            <a:pPr indent="0" lvl="0" marL="0" rtl="0" algn="l">
              <a:lnSpc>
                <a:spcPct val="115000"/>
              </a:lnSpc>
              <a:spcBef>
                <a:spcPts val="1500"/>
              </a:spcBef>
              <a:spcAft>
                <a:spcPts val="0"/>
              </a:spcAft>
              <a:buNone/>
            </a:pPr>
            <a:r>
              <a:rPr lang="en">
                <a:solidFill>
                  <a:schemeClr val="dk1"/>
                </a:solidFill>
              </a:rPr>
              <a:t>Index sequence (#0)</a:t>
            </a:r>
            <a:endParaRPr>
              <a:solidFill>
                <a:schemeClr val="dk1"/>
              </a:solidFill>
            </a:endParaRPr>
          </a:p>
          <a:p>
            <a:pPr indent="0" lvl="0" marL="0" rtl="0" algn="l">
              <a:lnSpc>
                <a:spcPct val="115000"/>
              </a:lnSpc>
              <a:spcBef>
                <a:spcPts val="1500"/>
              </a:spcBef>
              <a:spcAft>
                <a:spcPts val="1500"/>
              </a:spcAft>
              <a:buNone/>
            </a:pPr>
            <a:r>
              <a:rPr lang="en">
                <a:solidFill>
                  <a:schemeClr val="dk1"/>
                </a:solidFill>
              </a:rPr>
              <a:t>Read number (/1)</a:t>
            </a:r>
            <a:endParaRPr>
              <a:solidFill>
                <a:schemeClr val="dk1"/>
              </a:solidFill>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1" name="Shape 871"/>
        <p:cNvGrpSpPr/>
        <p:nvPr/>
      </p:nvGrpSpPr>
      <p:grpSpPr>
        <a:xfrm>
          <a:off x="0" y="0"/>
          <a:ext cx="0" cy="0"/>
          <a:chOff x="0" y="0"/>
          <a:chExt cx="0" cy="0"/>
        </a:xfrm>
      </p:grpSpPr>
      <p:sp>
        <p:nvSpPr>
          <p:cNvPr id="872" name="Google Shape;872;p8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873" name="Google Shape;873;p84"/>
          <p:cNvSpPr txBox="1"/>
          <p:nvPr>
            <p:ph idx="1" type="body"/>
          </p:nvPr>
        </p:nvSpPr>
        <p:spPr>
          <a:xfrm>
            <a:off x="1607100" y="1152475"/>
            <a:ext cx="7464600" cy="471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D1D2D3"/>
                </a:solidFill>
              </a:rPr>
              <a:t>r001 99 ref 7 30 8M2I4M1D3M = 37 39 TTAGATAAAGGATACTG *</a:t>
            </a:r>
            <a:endParaRPr>
              <a:solidFill>
                <a:srgbClr val="D1D2D3"/>
              </a:solidFill>
            </a:endParaRPr>
          </a:p>
        </p:txBody>
      </p:sp>
      <p:graphicFrame>
        <p:nvGraphicFramePr>
          <p:cNvPr id="874" name="Google Shape;874;p84"/>
          <p:cNvGraphicFramePr/>
          <p:nvPr/>
        </p:nvGraphicFramePr>
        <p:xfrm>
          <a:off x="138313" y="3404075"/>
          <a:ext cx="3000000" cy="3000000"/>
        </p:xfrm>
        <a:graphic>
          <a:graphicData uri="http://schemas.openxmlformats.org/drawingml/2006/table">
            <a:tbl>
              <a:tblPr>
                <a:noFill/>
                <a:tableStyleId>{0114EE08-D228-4DDB-AFAC-9181D4F78BFE}</a:tableStyleId>
              </a:tblPr>
              <a:tblGrid>
                <a:gridCol w="877300"/>
                <a:gridCol w="684125"/>
                <a:gridCol w="867100"/>
                <a:gridCol w="572325"/>
                <a:gridCol w="735000"/>
                <a:gridCol w="1060225"/>
                <a:gridCol w="826450"/>
                <a:gridCol w="826475"/>
                <a:gridCol w="806125"/>
                <a:gridCol w="877225"/>
                <a:gridCol w="735025"/>
              </a:tblGrid>
              <a:tr h="396100">
                <a:tc>
                  <a:txBody>
                    <a:bodyPr/>
                    <a:lstStyle/>
                    <a:p>
                      <a:pPr indent="0" lvl="0" marL="0" rtl="0" algn="l">
                        <a:spcBef>
                          <a:spcPts val="0"/>
                        </a:spcBef>
                        <a:spcAft>
                          <a:spcPts val="0"/>
                        </a:spcAft>
                        <a:buNone/>
                      </a:pPr>
                      <a:r>
                        <a:rPr lang="en">
                          <a:solidFill>
                            <a:schemeClr val="lt1"/>
                          </a:solidFill>
                        </a:rPr>
                        <a:t>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FLAG</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POS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MAPQ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CIGAR</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TLEN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SEQ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QUAL</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r001</a:t>
                      </a:r>
                      <a:endParaRPr/>
                    </a:p>
                  </a:txBody>
                  <a:tcPr marT="91425" marB="91425" marR="91425" marL="91425"/>
                </a:tc>
                <a:tc>
                  <a:txBody>
                    <a:bodyPr/>
                    <a:lstStyle/>
                    <a:p>
                      <a:pPr indent="0" lvl="0" marL="0" rtl="0" algn="l">
                        <a:spcBef>
                          <a:spcPts val="0"/>
                        </a:spcBef>
                        <a:spcAft>
                          <a:spcPts val="0"/>
                        </a:spcAft>
                        <a:buNone/>
                      </a:pPr>
                      <a:r>
                        <a:rPr lang="en"/>
                        <a:t>99</a:t>
                      </a:r>
                      <a:endParaRPr/>
                    </a:p>
                  </a:txBody>
                  <a:tcPr marT="91425" marB="91425" marR="91425" marL="91425"/>
                </a:tc>
                <a:tc>
                  <a:txBody>
                    <a:bodyPr/>
                    <a:lstStyle/>
                    <a:p>
                      <a:pPr indent="0" lvl="0" marL="0" rtl="0" algn="l">
                        <a:spcBef>
                          <a:spcPts val="0"/>
                        </a:spcBef>
                        <a:spcAft>
                          <a:spcPts val="0"/>
                        </a:spcAft>
                        <a:buNone/>
                      </a:pPr>
                      <a:r>
                        <a:rPr lang="en"/>
                        <a:t>ref</a:t>
                      </a:r>
                      <a:endParaRPr/>
                    </a:p>
                  </a:txBody>
                  <a:tcPr marT="91425" marB="91425" marR="91425" marL="91425"/>
                </a:tc>
                <a:tc>
                  <a:txBody>
                    <a:bodyPr/>
                    <a:lstStyle/>
                    <a:p>
                      <a:pPr indent="0" lvl="0" marL="0" rtl="0" algn="l">
                        <a:spcBef>
                          <a:spcPts val="0"/>
                        </a:spcBef>
                        <a:spcAft>
                          <a:spcPts val="0"/>
                        </a:spcAft>
                        <a:buNone/>
                      </a:pPr>
                      <a:r>
                        <a:rPr lang="en"/>
                        <a:t>7</a:t>
                      </a:r>
                      <a:endParaRPr/>
                    </a:p>
                  </a:txBody>
                  <a:tcPr marT="91425" marB="91425" marR="91425" marL="91425"/>
                </a:tc>
                <a:tc>
                  <a:txBody>
                    <a:bodyPr/>
                    <a:lstStyle/>
                    <a:p>
                      <a:pPr indent="0" lvl="0" marL="0" rtl="0" algn="l">
                        <a:spcBef>
                          <a:spcPts val="0"/>
                        </a:spcBef>
                        <a:spcAft>
                          <a:spcPts val="0"/>
                        </a:spcAft>
                        <a:buNone/>
                      </a:pPr>
                      <a:r>
                        <a:rPr lang="en"/>
                        <a:t>30</a:t>
                      </a:r>
                      <a:endParaRPr/>
                    </a:p>
                  </a:txBody>
                  <a:tcPr marT="91425" marB="91425" marR="91425" marL="91425"/>
                </a:tc>
                <a:tc>
                  <a:txBody>
                    <a:bodyPr/>
                    <a:lstStyle/>
                    <a:p>
                      <a:pPr indent="0" lvl="0" marL="0" rtl="0" algn="l">
                        <a:spcBef>
                          <a:spcPts val="0"/>
                        </a:spcBef>
                        <a:spcAft>
                          <a:spcPts val="0"/>
                        </a:spcAft>
                        <a:buNone/>
                      </a:pPr>
                      <a:r>
                        <a:rPr lang="en"/>
                        <a:t>8M2I4M…</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37</a:t>
                      </a:r>
                      <a:endParaRPr/>
                    </a:p>
                  </a:txBody>
                  <a:tcPr marT="91425" marB="91425" marR="91425" marL="91425"/>
                </a:tc>
                <a:tc>
                  <a:txBody>
                    <a:bodyPr/>
                    <a:lstStyle/>
                    <a:p>
                      <a:pPr indent="0" lvl="0" marL="0" rtl="0" algn="l">
                        <a:spcBef>
                          <a:spcPts val="0"/>
                        </a:spcBef>
                        <a:spcAft>
                          <a:spcPts val="0"/>
                        </a:spcAft>
                        <a:buNone/>
                      </a:pPr>
                      <a:r>
                        <a:rPr lang="en"/>
                        <a:t>39</a:t>
                      </a:r>
                      <a:endParaRPr/>
                    </a:p>
                  </a:txBody>
                  <a:tcPr marT="91425" marB="91425" marR="91425" marL="91425"/>
                </a:tc>
                <a:tc>
                  <a:txBody>
                    <a:bodyPr/>
                    <a:lstStyle/>
                    <a:p>
                      <a:pPr indent="0" lvl="0" marL="0" rtl="0" algn="l">
                        <a:spcBef>
                          <a:spcPts val="0"/>
                        </a:spcBef>
                        <a:spcAft>
                          <a:spcPts val="0"/>
                        </a:spcAft>
                        <a:buNone/>
                      </a:pPr>
                      <a:r>
                        <a:rPr lang="en"/>
                        <a:t>TTAG…</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r>
            </a:tbl>
          </a:graphicData>
        </a:graphic>
      </p:graphicFrame>
      <p:sp>
        <p:nvSpPr>
          <p:cNvPr id="875" name="Google Shape;875;p84"/>
          <p:cNvSpPr/>
          <p:nvPr/>
        </p:nvSpPr>
        <p:spPr>
          <a:xfrm>
            <a:off x="311700" y="962075"/>
            <a:ext cx="52311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Encoded detailed information about the alignment</a:t>
            </a:r>
            <a:endParaRPr>
              <a:solidFill>
                <a:schemeClr val="lt1"/>
              </a:solidFill>
            </a:endParaRPr>
          </a:p>
        </p:txBody>
      </p:sp>
      <p:sp>
        <p:nvSpPr>
          <p:cNvPr id="876" name="Google Shape;876;p84"/>
          <p:cNvSpPr/>
          <p:nvPr/>
        </p:nvSpPr>
        <p:spPr>
          <a:xfrm rot="4343900">
            <a:off x="-109824" y="2137804"/>
            <a:ext cx="2074421" cy="416706"/>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0" name="Shape 880"/>
        <p:cNvGrpSpPr/>
        <p:nvPr/>
      </p:nvGrpSpPr>
      <p:grpSpPr>
        <a:xfrm>
          <a:off x="0" y="0"/>
          <a:ext cx="0" cy="0"/>
          <a:chOff x="0" y="0"/>
          <a:chExt cx="0" cy="0"/>
        </a:xfrm>
      </p:grpSpPr>
      <p:sp>
        <p:nvSpPr>
          <p:cNvPr id="881" name="Google Shape;881;p8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882" name="Google Shape;882;p85"/>
          <p:cNvSpPr txBox="1"/>
          <p:nvPr>
            <p:ph idx="1" type="body"/>
          </p:nvPr>
        </p:nvSpPr>
        <p:spPr>
          <a:xfrm>
            <a:off x="1607100" y="1152475"/>
            <a:ext cx="7464600" cy="471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D1D2D3"/>
                </a:solidFill>
              </a:rPr>
              <a:t>r001 99 ref 7 30 8M2I4M1D3M = 37 39 TTAGATAAAGGATACTG *</a:t>
            </a:r>
            <a:endParaRPr>
              <a:solidFill>
                <a:srgbClr val="D1D2D3"/>
              </a:solidFill>
            </a:endParaRPr>
          </a:p>
        </p:txBody>
      </p:sp>
      <p:graphicFrame>
        <p:nvGraphicFramePr>
          <p:cNvPr id="883" name="Google Shape;883;p85"/>
          <p:cNvGraphicFramePr/>
          <p:nvPr/>
        </p:nvGraphicFramePr>
        <p:xfrm>
          <a:off x="138313" y="3404075"/>
          <a:ext cx="3000000" cy="3000000"/>
        </p:xfrm>
        <a:graphic>
          <a:graphicData uri="http://schemas.openxmlformats.org/drawingml/2006/table">
            <a:tbl>
              <a:tblPr>
                <a:noFill/>
                <a:tableStyleId>{0114EE08-D228-4DDB-AFAC-9181D4F78BFE}</a:tableStyleId>
              </a:tblPr>
              <a:tblGrid>
                <a:gridCol w="877300"/>
                <a:gridCol w="684125"/>
                <a:gridCol w="867100"/>
                <a:gridCol w="572325"/>
                <a:gridCol w="735000"/>
                <a:gridCol w="1060225"/>
                <a:gridCol w="826450"/>
                <a:gridCol w="826475"/>
                <a:gridCol w="806125"/>
                <a:gridCol w="877225"/>
                <a:gridCol w="735025"/>
              </a:tblGrid>
              <a:tr h="396100">
                <a:tc>
                  <a:txBody>
                    <a:bodyPr/>
                    <a:lstStyle/>
                    <a:p>
                      <a:pPr indent="0" lvl="0" marL="0" rtl="0" algn="l">
                        <a:spcBef>
                          <a:spcPts val="0"/>
                        </a:spcBef>
                        <a:spcAft>
                          <a:spcPts val="0"/>
                        </a:spcAft>
                        <a:buNone/>
                      </a:pPr>
                      <a:r>
                        <a:rPr lang="en">
                          <a:solidFill>
                            <a:schemeClr val="lt1"/>
                          </a:solidFill>
                        </a:rPr>
                        <a:t>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FLAG</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POS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MAPQ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CIGAR</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TLEN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SEQ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QUAL</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r001</a:t>
                      </a:r>
                      <a:endParaRPr/>
                    </a:p>
                  </a:txBody>
                  <a:tcPr marT="91425" marB="91425" marR="91425" marL="91425"/>
                </a:tc>
                <a:tc>
                  <a:txBody>
                    <a:bodyPr/>
                    <a:lstStyle/>
                    <a:p>
                      <a:pPr indent="0" lvl="0" marL="0" rtl="0" algn="l">
                        <a:spcBef>
                          <a:spcPts val="0"/>
                        </a:spcBef>
                        <a:spcAft>
                          <a:spcPts val="0"/>
                        </a:spcAft>
                        <a:buNone/>
                      </a:pPr>
                      <a:r>
                        <a:rPr lang="en"/>
                        <a:t>99</a:t>
                      </a:r>
                      <a:endParaRPr/>
                    </a:p>
                  </a:txBody>
                  <a:tcPr marT="91425" marB="91425" marR="91425" marL="91425"/>
                </a:tc>
                <a:tc>
                  <a:txBody>
                    <a:bodyPr/>
                    <a:lstStyle/>
                    <a:p>
                      <a:pPr indent="0" lvl="0" marL="0" rtl="0" algn="l">
                        <a:spcBef>
                          <a:spcPts val="0"/>
                        </a:spcBef>
                        <a:spcAft>
                          <a:spcPts val="0"/>
                        </a:spcAft>
                        <a:buNone/>
                      </a:pPr>
                      <a:r>
                        <a:rPr lang="en"/>
                        <a:t>ref</a:t>
                      </a:r>
                      <a:endParaRPr/>
                    </a:p>
                  </a:txBody>
                  <a:tcPr marT="91425" marB="91425" marR="91425" marL="91425"/>
                </a:tc>
                <a:tc>
                  <a:txBody>
                    <a:bodyPr/>
                    <a:lstStyle/>
                    <a:p>
                      <a:pPr indent="0" lvl="0" marL="0" rtl="0" algn="l">
                        <a:spcBef>
                          <a:spcPts val="0"/>
                        </a:spcBef>
                        <a:spcAft>
                          <a:spcPts val="0"/>
                        </a:spcAft>
                        <a:buNone/>
                      </a:pPr>
                      <a:r>
                        <a:rPr lang="en"/>
                        <a:t>7</a:t>
                      </a:r>
                      <a:endParaRPr/>
                    </a:p>
                  </a:txBody>
                  <a:tcPr marT="91425" marB="91425" marR="91425" marL="91425"/>
                </a:tc>
                <a:tc>
                  <a:txBody>
                    <a:bodyPr/>
                    <a:lstStyle/>
                    <a:p>
                      <a:pPr indent="0" lvl="0" marL="0" rtl="0" algn="l">
                        <a:spcBef>
                          <a:spcPts val="0"/>
                        </a:spcBef>
                        <a:spcAft>
                          <a:spcPts val="0"/>
                        </a:spcAft>
                        <a:buNone/>
                      </a:pPr>
                      <a:r>
                        <a:rPr lang="en"/>
                        <a:t>30</a:t>
                      </a:r>
                      <a:endParaRPr/>
                    </a:p>
                  </a:txBody>
                  <a:tcPr marT="91425" marB="91425" marR="91425" marL="91425"/>
                </a:tc>
                <a:tc>
                  <a:txBody>
                    <a:bodyPr/>
                    <a:lstStyle/>
                    <a:p>
                      <a:pPr indent="0" lvl="0" marL="0" rtl="0" algn="l">
                        <a:spcBef>
                          <a:spcPts val="0"/>
                        </a:spcBef>
                        <a:spcAft>
                          <a:spcPts val="0"/>
                        </a:spcAft>
                        <a:buNone/>
                      </a:pPr>
                      <a:r>
                        <a:rPr lang="en"/>
                        <a:t>8M2I4M…</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37</a:t>
                      </a:r>
                      <a:endParaRPr/>
                    </a:p>
                  </a:txBody>
                  <a:tcPr marT="91425" marB="91425" marR="91425" marL="91425"/>
                </a:tc>
                <a:tc>
                  <a:txBody>
                    <a:bodyPr/>
                    <a:lstStyle/>
                    <a:p>
                      <a:pPr indent="0" lvl="0" marL="0" rtl="0" algn="l">
                        <a:spcBef>
                          <a:spcPts val="0"/>
                        </a:spcBef>
                        <a:spcAft>
                          <a:spcPts val="0"/>
                        </a:spcAft>
                        <a:buNone/>
                      </a:pPr>
                      <a:r>
                        <a:rPr lang="en"/>
                        <a:t>39</a:t>
                      </a:r>
                      <a:endParaRPr/>
                    </a:p>
                  </a:txBody>
                  <a:tcPr marT="91425" marB="91425" marR="91425" marL="91425"/>
                </a:tc>
                <a:tc>
                  <a:txBody>
                    <a:bodyPr/>
                    <a:lstStyle/>
                    <a:p>
                      <a:pPr indent="0" lvl="0" marL="0" rtl="0" algn="l">
                        <a:spcBef>
                          <a:spcPts val="0"/>
                        </a:spcBef>
                        <a:spcAft>
                          <a:spcPts val="0"/>
                        </a:spcAft>
                        <a:buNone/>
                      </a:pPr>
                      <a:r>
                        <a:rPr lang="en"/>
                        <a:t>TTAG…</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r>
            </a:tbl>
          </a:graphicData>
        </a:graphic>
      </p:graphicFrame>
      <p:sp>
        <p:nvSpPr>
          <p:cNvPr id="884" name="Google Shape;884;p85"/>
          <p:cNvSpPr/>
          <p:nvPr/>
        </p:nvSpPr>
        <p:spPr>
          <a:xfrm>
            <a:off x="311700" y="962075"/>
            <a:ext cx="52311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Encoded detailed information about the alignment</a:t>
            </a:r>
            <a:endParaRPr>
              <a:solidFill>
                <a:schemeClr val="lt1"/>
              </a:solidFill>
            </a:endParaRPr>
          </a:p>
        </p:txBody>
      </p:sp>
      <p:sp>
        <p:nvSpPr>
          <p:cNvPr id="885" name="Google Shape;885;p85"/>
          <p:cNvSpPr/>
          <p:nvPr/>
        </p:nvSpPr>
        <p:spPr>
          <a:xfrm rot="4343900">
            <a:off x="-109824" y="2137804"/>
            <a:ext cx="2074421" cy="416706"/>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886" name="Google Shape;886;p85"/>
          <p:cNvPicPr preferRelativeResize="0"/>
          <p:nvPr/>
        </p:nvPicPr>
        <p:blipFill>
          <a:blip r:embed="rId3">
            <a:alphaModFix/>
          </a:blip>
          <a:stretch>
            <a:fillRect/>
          </a:stretch>
        </p:blipFill>
        <p:spPr>
          <a:xfrm>
            <a:off x="1556453" y="1490200"/>
            <a:ext cx="4358122" cy="1802450"/>
          </a:xfrm>
          <a:prstGeom prst="rect">
            <a:avLst/>
          </a:prstGeom>
          <a:noFill/>
          <a:ln>
            <a:noFill/>
          </a:ln>
        </p:spPr>
      </p:pic>
      <p:sp>
        <p:nvSpPr>
          <p:cNvPr id="887" name="Google Shape;887;p85"/>
          <p:cNvSpPr/>
          <p:nvPr/>
        </p:nvSpPr>
        <p:spPr>
          <a:xfrm>
            <a:off x="5715000" y="1823350"/>
            <a:ext cx="3184200" cy="852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Refer to manual often</a:t>
            </a:r>
            <a:br>
              <a:rPr lang="en"/>
            </a:br>
            <a:r>
              <a:rPr lang="en"/>
              <a:t>Try BROADs </a:t>
            </a:r>
            <a:r>
              <a:rPr lang="en" u="sng">
                <a:solidFill>
                  <a:schemeClr val="hlink"/>
                </a:solidFill>
                <a:hlinkClick r:id="rId4"/>
              </a:rPr>
              <a:t>Explain SAM Flags</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1" name="Shape 891"/>
        <p:cNvGrpSpPr/>
        <p:nvPr/>
      </p:nvGrpSpPr>
      <p:grpSpPr>
        <a:xfrm>
          <a:off x="0" y="0"/>
          <a:ext cx="0" cy="0"/>
          <a:chOff x="0" y="0"/>
          <a:chExt cx="0" cy="0"/>
        </a:xfrm>
      </p:grpSpPr>
      <p:sp>
        <p:nvSpPr>
          <p:cNvPr id="892" name="Google Shape;892;p8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893" name="Google Shape;893;p86"/>
          <p:cNvSpPr txBox="1"/>
          <p:nvPr>
            <p:ph idx="1" type="body"/>
          </p:nvPr>
        </p:nvSpPr>
        <p:spPr>
          <a:xfrm>
            <a:off x="1607100" y="1152475"/>
            <a:ext cx="7464600" cy="471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D1D2D3"/>
                </a:solidFill>
              </a:rPr>
              <a:t>r001 99 ref 7 30 8M2I4M1D3M = 37 39 TTAGATAAAGGATACTG *</a:t>
            </a:r>
            <a:endParaRPr>
              <a:solidFill>
                <a:srgbClr val="D1D2D3"/>
              </a:solidFill>
            </a:endParaRPr>
          </a:p>
        </p:txBody>
      </p:sp>
      <p:graphicFrame>
        <p:nvGraphicFramePr>
          <p:cNvPr id="894" name="Google Shape;894;p86"/>
          <p:cNvGraphicFramePr/>
          <p:nvPr/>
        </p:nvGraphicFramePr>
        <p:xfrm>
          <a:off x="138313" y="3404075"/>
          <a:ext cx="3000000" cy="3000000"/>
        </p:xfrm>
        <a:graphic>
          <a:graphicData uri="http://schemas.openxmlformats.org/drawingml/2006/table">
            <a:tbl>
              <a:tblPr>
                <a:noFill/>
                <a:tableStyleId>{0114EE08-D228-4DDB-AFAC-9181D4F78BFE}</a:tableStyleId>
              </a:tblPr>
              <a:tblGrid>
                <a:gridCol w="877300"/>
                <a:gridCol w="684125"/>
                <a:gridCol w="867100"/>
                <a:gridCol w="572325"/>
                <a:gridCol w="735000"/>
                <a:gridCol w="1060225"/>
                <a:gridCol w="826450"/>
                <a:gridCol w="826475"/>
                <a:gridCol w="806125"/>
                <a:gridCol w="877225"/>
                <a:gridCol w="735025"/>
              </a:tblGrid>
              <a:tr h="396100">
                <a:tc>
                  <a:txBody>
                    <a:bodyPr/>
                    <a:lstStyle/>
                    <a:p>
                      <a:pPr indent="0" lvl="0" marL="0" rtl="0" algn="l">
                        <a:spcBef>
                          <a:spcPts val="0"/>
                        </a:spcBef>
                        <a:spcAft>
                          <a:spcPts val="0"/>
                        </a:spcAft>
                        <a:buNone/>
                      </a:pPr>
                      <a:r>
                        <a:rPr lang="en">
                          <a:solidFill>
                            <a:schemeClr val="lt1"/>
                          </a:solidFill>
                        </a:rPr>
                        <a:t>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FLAG</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POS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MAPQ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CIGAR</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TLEN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SEQ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QUAL</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r001</a:t>
                      </a:r>
                      <a:endParaRPr/>
                    </a:p>
                  </a:txBody>
                  <a:tcPr marT="91425" marB="91425" marR="91425" marL="91425"/>
                </a:tc>
                <a:tc>
                  <a:txBody>
                    <a:bodyPr/>
                    <a:lstStyle/>
                    <a:p>
                      <a:pPr indent="0" lvl="0" marL="0" rtl="0" algn="l">
                        <a:spcBef>
                          <a:spcPts val="0"/>
                        </a:spcBef>
                        <a:spcAft>
                          <a:spcPts val="0"/>
                        </a:spcAft>
                        <a:buNone/>
                      </a:pPr>
                      <a:r>
                        <a:rPr lang="en"/>
                        <a:t>99</a:t>
                      </a:r>
                      <a:endParaRPr/>
                    </a:p>
                  </a:txBody>
                  <a:tcPr marT="91425" marB="91425" marR="91425" marL="91425"/>
                </a:tc>
                <a:tc>
                  <a:txBody>
                    <a:bodyPr/>
                    <a:lstStyle/>
                    <a:p>
                      <a:pPr indent="0" lvl="0" marL="0" rtl="0" algn="l">
                        <a:spcBef>
                          <a:spcPts val="0"/>
                        </a:spcBef>
                        <a:spcAft>
                          <a:spcPts val="0"/>
                        </a:spcAft>
                        <a:buNone/>
                      </a:pPr>
                      <a:r>
                        <a:rPr lang="en"/>
                        <a:t>ref</a:t>
                      </a:r>
                      <a:endParaRPr/>
                    </a:p>
                  </a:txBody>
                  <a:tcPr marT="91425" marB="91425" marR="91425" marL="91425"/>
                </a:tc>
                <a:tc>
                  <a:txBody>
                    <a:bodyPr/>
                    <a:lstStyle/>
                    <a:p>
                      <a:pPr indent="0" lvl="0" marL="0" rtl="0" algn="l">
                        <a:spcBef>
                          <a:spcPts val="0"/>
                        </a:spcBef>
                        <a:spcAft>
                          <a:spcPts val="0"/>
                        </a:spcAft>
                        <a:buNone/>
                      </a:pPr>
                      <a:r>
                        <a:rPr lang="en"/>
                        <a:t>7</a:t>
                      </a:r>
                      <a:endParaRPr/>
                    </a:p>
                  </a:txBody>
                  <a:tcPr marT="91425" marB="91425" marR="91425" marL="91425"/>
                </a:tc>
                <a:tc>
                  <a:txBody>
                    <a:bodyPr/>
                    <a:lstStyle/>
                    <a:p>
                      <a:pPr indent="0" lvl="0" marL="0" rtl="0" algn="l">
                        <a:spcBef>
                          <a:spcPts val="0"/>
                        </a:spcBef>
                        <a:spcAft>
                          <a:spcPts val="0"/>
                        </a:spcAft>
                        <a:buNone/>
                      </a:pPr>
                      <a:r>
                        <a:rPr lang="en"/>
                        <a:t>30</a:t>
                      </a:r>
                      <a:endParaRPr/>
                    </a:p>
                  </a:txBody>
                  <a:tcPr marT="91425" marB="91425" marR="91425" marL="91425"/>
                </a:tc>
                <a:tc>
                  <a:txBody>
                    <a:bodyPr/>
                    <a:lstStyle/>
                    <a:p>
                      <a:pPr indent="0" lvl="0" marL="0" rtl="0" algn="l">
                        <a:spcBef>
                          <a:spcPts val="0"/>
                        </a:spcBef>
                        <a:spcAft>
                          <a:spcPts val="0"/>
                        </a:spcAft>
                        <a:buNone/>
                      </a:pPr>
                      <a:r>
                        <a:rPr lang="en"/>
                        <a:t>8M2I4M…</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37</a:t>
                      </a:r>
                      <a:endParaRPr/>
                    </a:p>
                  </a:txBody>
                  <a:tcPr marT="91425" marB="91425" marR="91425" marL="91425"/>
                </a:tc>
                <a:tc>
                  <a:txBody>
                    <a:bodyPr/>
                    <a:lstStyle/>
                    <a:p>
                      <a:pPr indent="0" lvl="0" marL="0" rtl="0" algn="l">
                        <a:spcBef>
                          <a:spcPts val="0"/>
                        </a:spcBef>
                        <a:spcAft>
                          <a:spcPts val="0"/>
                        </a:spcAft>
                        <a:buNone/>
                      </a:pPr>
                      <a:r>
                        <a:rPr lang="en"/>
                        <a:t>39</a:t>
                      </a:r>
                      <a:endParaRPr/>
                    </a:p>
                  </a:txBody>
                  <a:tcPr marT="91425" marB="91425" marR="91425" marL="91425"/>
                </a:tc>
                <a:tc>
                  <a:txBody>
                    <a:bodyPr/>
                    <a:lstStyle/>
                    <a:p>
                      <a:pPr indent="0" lvl="0" marL="0" rtl="0" algn="l">
                        <a:spcBef>
                          <a:spcPts val="0"/>
                        </a:spcBef>
                        <a:spcAft>
                          <a:spcPts val="0"/>
                        </a:spcAft>
                        <a:buNone/>
                      </a:pPr>
                      <a:r>
                        <a:rPr lang="en"/>
                        <a:t>TTAG…</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r>
            </a:tbl>
          </a:graphicData>
        </a:graphic>
      </p:graphicFrame>
      <p:sp>
        <p:nvSpPr>
          <p:cNvPr id="895" name="Google Shape;895;p86"/>
          <p:cNvSpPr/>
          <p:nvPr/>
        </p:nvSpPr>
        <p:spPr>
          <a:xfrm>
            <a:off x="311700" y="962075"/>
            <a:ext cx="25278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Reference sequence name.</a:t>
            </a:r>
            <a:endParaRPr>
              <a:solidFill>
                <a:schemeClr val="lt1"/>
              </a:solidFill>
            </a:endParaRPr>
          </a:p>
        </p:txBody>
      </p:sp>
      <p:sp>
        <p:nvSpPr>
          <p:cNvPr id="896" name="Google Shape;896;p86"/>
          <p:cNvSpPr/>
          <p:nvPr/>
        </p:nvSpPr>
        <p:spPr>
          <a:xfrm rot="4343770">
            <a:off x="542182" y="2183997"/>
            <a:ext cx="2171385" cy="416706"/>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0" name="Shape 900"/>
        <p:cNvGrpSpPr/>
        <p:nvPr/>
      </p:nvGrpSpPr>
      <p:grpSpPr>
        <a:xfrm>
          <a:off x="0" y="0"/>
          <a:ext cx="0" cy="0"/>
          <a:chOff x="0" y="0"/>
          <a:chExt cx="0" cy="0"/>
        </a:xfrm>
      </p:grpSpPr>
      <p:sp>
        <p:nvSpPr>
          <p:cNvPr id="901" name="Google Shape;901;p8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902" name="Google Shape;902;p87"/>
          <p:cNvSpPr txBox="1"/>
          <p:nvPr>
            <p:ph idx="1" type="body"/>
          </p:nvPr>
        </p:nvSpPr>
        <p:spPr>
          <a:xfrm>
            <a:off x="1607100" y="1152475"/>
            <a:ext cx="7464600" cy="471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D1D2D3"/>
                </a:solidFill>
              </a:rPr>
              <a:t>r001 99 ref 7 30 8M2I4M1D3M = 37 39 TTAGATAAAGGATACTG *</a:t>
            </a:r>
            <a:endParaRPr>
              <a:solidFill>
                <a:srgbClr val="D1D2D3"/>
              </a:solidFill>
            </a:endParaRPr>
          </a:p>
        </p:txBody>
      </p:sp>
      <p:graphicFrame>
        <p:nvGraphicFramePr>
          <p:cNvPr id="903" name="Google Shape;903;p87"/>
          <p:cNvGraphicFramePr/>
          <p:nvPr/>
        </p:nvGraphicFramePr>
        <p:xfrm>
          <a:off x="138313" y="3404075"/>
          <a:ext cx="3000000" cy="3000000"/>
        </p:xfrm>
        <a:graphic>
          <a:graphicData uri="http://schemas.openxmlformats.org/drawingml/2006/table">
            <a:tbl>
              <a:tblPr>
                <a:noFill/>
                <a:tableStyleId>{0114EE08-D228-4DDB-AFAC-9181D4F78BFE}</a:tableStyleId>
              </a:tblPr>
              <a:tblGrid>
                <a:gridCol w="877300"/>
                <a:gridCol w="684125"/>
                <a:gridCol w="867100"/>
                <a:gridCol w="572325"/>
                <a:gridCol w="735000"/>
                <a:gridCol w="1060225"/>
                <a:gridCol w="826450"/>
                <a:gridCol w="826475"/>
                <a:gridCol w="806125"/>
                <a:gridCol w="877225"/>
                <a:gridCol w="735025"/>
              </a:tblGrid>
              <a:tr h="396100">
                <a:tc>
                  <a:txBody>
                    <a:bodyPr/>
                    <a:lstStyle/>
                    <a:p>
                      <a:pPr indent="0" lvl="0" marL="0" rtl="0" algn="l">
                        <a:spcBef>
                          <a:spcPts val="0"/>
                        </a:spcBef>
                        <a:spcAft>
                          <a:spcPts val="0"/>
                        </a:spcAft>
                        <a:buNone/>
                      </a:pPr>
                      <a:r>
                        <a:rPr lang="en">
                          <a:solidFill>
                            <a:schemeClr val="lt1"/>
                          </a:solidFill>
                        </a:rPr>
                        <a:t>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FLAG</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POS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MAPQ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CIGAR</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TLEN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SEQ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QUAL</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r001</a:t>
                      </a:r>
                      <a:endParaRPr/>
                    </a:p>
                  </a:txBody>
                  <a:tcPr marT="91425" marB="91425" marR="91425" marL="91425"/>
                </a:tc>
                <a:tc>
                  <a:txBody>
                    <a:bodyPr/>
                    <a:lstStyle/>
                    <a:p>
                      <a:pPr indent="0" lvl="0" marL="0" rtl="0" algn="l">
                        <a:spcBef>
                          <a:spcPts val="0"/>
                        </a:spcBef>
                        <a:spcAft>
                          <a:spcPts val="0"/>
                        </a:spcAft>
                        <a:buNone/>
                      </a:pPr>
                      <a:r>
                        <a:rPr lang="en"/>
                        <a:t>99</a:t>
                      </a:r>
                      <a:endParaRPr/>
                    </a:p>
                  </a:txBody>
                  <a:tcPr marT="91425" marB="91425" marR="91425" marL="91425"/>
                </a:tc>
                <a:tc>
                  <a:txBody>
                    <a:bodyPr/>
                    <a:lstStyle/>
                    <a:p>
                      <a:pPr indent="0" lvl="0" marL="0" rtl="0" algn="l">
                        <a:spcBef>
                          <a:spcPts val="0"/>
                        </a:spcBef>
                        <a:spcAft>
                          <a:spcPts val="0"/>
                        </a:spcAft>
                        <a:buNone/>
                      </a:pPr>
                      <a:r>
                        <a:rPr lang="en"/>
                        <a:t>ref</a:t>
                      </a:r>
                      <a:endParaRPr/>
                    </a:p>
                  </a:txBody>
                  <a:tcPr marT="91425" marB="91425" marR="91425" marL="91425"/>
                </a:tc>
                <a:tc>
                  <a:txBody>
                    <a:bodyPr/>
                    <a:lstStyle/>
                    <a:p>
                      <a:pPr indent="0" lvl="0" marL="0" rtl="0" algn="l">
                        <a:spcBef>
                          <a:spcPts val="0"/>
                        </a:spcBef>
                        <a:spcAft>
                          <a:spcPts val="0"/>
                        </a:spcAft>
                        <a:buNone/>
                      </a:pPr>
                      <a:r>
                        <a:rPr lang="en"/>
                        <a:t>7</a:t>
                      </a:r>
                      <a:endParaRPr/>
                    </a:p>
                  </a:txBody>
                  <a:tcPr marT="91425" marB="91425" marR="91425" marL="91425"/>
                </a:tc>
                <a:tc>
                  <a:txBody>
                    <a:bodyPr/>
                    <a:lstStyle/>
                    <a:p>
                      <a:pPr indent="0" lvl="0" marL="0" rtl="0" algn="l">
                        <a:spcBef>
                          <a:spcPts val="0"/>
                        </a:spcBef>
                        <a:spcAft>
                          <a:spcPts val="0"/>
                        </a:spcAft>
                        <a:buNone/>
                      </a:pPr>
                      <a:r>
                        <a:rPr lang="en"/>
                        <a:t>30</a:t>
                      </a:r>
                      <a:endParaRPr/>
                    </a:p>
                  </a:txBody>
                  <a:tcPr marT="91425" marB="91425" marR="91425" marL="91425"/>
                </a:tc>
                <a:tc>
                  <a:txBody>
                    <a:bodyPr/>
                    <a:lstStyle/>
                    <a:p>
                      <a:pPr indent="0" lvl="0" marL="0" rtl="0" algn="l">
                        <a:spcBef>
                          <a:spcPts val="0"/>
                        </a:spcBef>
                        <a:spcAft>
                          <a:spcPts val="0"/>
                        </a:spcAft>
                        <a:buNone/>
                      </a:pPr>
                      <a:r>
                        <a:rPr lang="en"/>
                        <a:t>8M2I4M…</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37</a:t>
                      </a:r>
                      <a:endParaRPr/>
                    </a:p>
                  </a:txBody>
                  <a:tcPr marT="91425" marB="91425" marR="91425" marL="91425"/>
                </a:tc>
                <a:tc>
                  <a:txBody>
                    <a:bodyPr/>
                    <a:lstStyle/>
                    <a:p>
                      <a:pPr indent="0" lvl="0" marL="0" rtl="0" algn="l">
                        <a:spcBef>
                          <a:spcPts val="0"/>
                        </a:spcBef>
                        <a:spcAft>
                          <a:spcPts val="0"/>
                        </a:spcAft>
                        <a:buNone/>
                      </a:pPr>
                      <a:r>
                        <a:rPr lang="en"/>
                        <a:t>39</a:t>
                      </a:r>
                      <a:endParaRPr/>
                    </a:p>
                  </a:txBody>
                  <a:tcPr marT="91425" marB="91425" marR="91425" marL="91425"/>
                </a:tc>
                <a:tc>
                  <a:txBody>
                    <a:bodyPr/>
                    <a:lstStyle/>
                    <a:p>
                      <a:pPr indent="0" lvl="0" marL="0" rtl="0" algn="l">
                        <a:spcBef>
                          <a:spcPts val="0"/>
                        </a:spcBef>
                        <a:spcAft>
                          <a:spcPts val="0"/>
                        </a:spcAft>
                        <a:buNone/>
                      </a:pPr>
                      <a:r>
                        <a:rPr lang="en"/>
                        <a:t>TTAG…</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r>
            </a:tbl>
          </a:graphicData>
        </a:graphic>
      </p:graphicFrame>
      <p:sp>
        <p:nvSpPr>
          <p:cNvPr id="904" name="Google Shape;904;p87"/>
          <p:cNvSpPr/>
          <p:nvPr/>
        </p:nvSpPr>
        <p:spPr>
          <a:xfrm>
            <a:off x="1149900" y="962075"/>
            <a:ext cx="35763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leftmost mapping position. 1 based</a:t>
            </a:r>
            <a:endParaRPr>
              <a:solidFill>
                <a:schemeClr val="lt1"/>
              </a:solidFill>
            </a:endParaRPr>
          </a:p>
        </p:txBody>
      </p:sp>
      <p:sp>
        <p:nvSpPr>
          <p:cNvPr id="905" name="Google Shape;905;p87"/>
          <p:cNvSpPr/>
          <p:nvPr/>
        </p:nvSpPr>
        <p:spPr>
          <a:xfrm rot="4343770">
            <a:off x="1380382" y="2183997"/>
            <a:ext cx="2171385" cy="416706"/>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8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911" name="Google Shape;911;p88"/>
          <p:cNvSpPr txBox="1"/>
          <p:nvPr>
            <p:ph idx="1" type="body"/>
          </p:nvPr>
        </p:nvSpPr>
        <p:spPr>
          <a:xfrm>
            <a:off x="1607100" y="1152475"/>
            <a:ext cx="7464600" cy="471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D1D2D3"/>
                </a:solidFill>
              </a:rPr>
              <a:t>r001 99 ref 7 30 8M2I4M1D3M = 37 39 TTAGATAAAGGATACTG *</a:t>
            </a:r>
            <a:endParaRPr>
              <a:solidFill>
                <a:srgbClr val="D1D2D3"/>
              </a:solidFill>
            </a:endParaRPr>
          </a:p>
        </p:txBody>
      </p:sp>
      <p:graphicFrame>
        <p:nvGraphicFramePr>
          <p:cNvPr id="912" name="Google Shape;912;p88"/>
          <p:cNvGraphicFramePr/>
          <p:nvPr/>
        </p:nvGraphicFramePr>
        <p:xfrm>
          <a:off x="138313" y="3404075"/>
          <a:ext cx="3000000" cy="3000000"/>
        </p:xfrm>
        <a:graphic>
          <a:graphicData uri="http://schemas.openxmlformats.org/drawingml/2006/table">
            <a:tbl>
              <a:tblPr>
                <a:noFill/>
                <a:tableStyleId>{0114EE08-D228-4DDB-AFAC-9181D4F78BFE}</a:tableStyleId>
              </a:tblPr>
              <a:tblGrid>
                <a:gridCol w="877300"/>
                <a:gridCol w="684125"/>
                <a:gridCol w="867100"/>
                <a:gridCol w="572325"/>
                <a:gridCol w="735000"/>
                <a:gridCol w="1060225"/>
                <a:gridCol w="826450"/>
                <a:gridCol w="826475"/>
                <a:gridCol w="806125"/>
                <a:gridCol w="877225"/>
                <a:gridCol w="735025"/>
              </a:tblGrid>
              <a:tr h="396100">
                <a:tc>
                  <a:txBody>
                    <a:bodyPr/>
                    <a:lstStyle/>
                    <a:p>
                      <a:pPr indent="0" lvl="0" marL="0" rtl="0" algn="l">
                        <a:spcBef>
                          <a:spcPts val="0"/>
                        </a:spcBef>
                        <a:spcAft>
                          <a:spcPts val="0"/>
                        </a:spcAft>
                        <a:buNone/>
                      </a:pPr>
                      <a:r>
                        <a:rPr lang="en">
                          <a:solidFill>
                            <a:schemeClr val="lt1"/>
                          </a:solidFill>
                        </a:rPr>
                        <a:t>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FLAG</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POS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MAPQ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CIGAR</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TLEN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SEQ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QUAL</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r001</a:t>
                      </a:r>
                      <a:endParaRPr/>
                    </a:p>
                  </a:txBody>
                  <a:tcPr marT="91425" marB="91425" marR="91425" marL="91425"/>
                </a:tc>
                <a:tc>
                  <a:txBody>
                    <a:bodyPr/>
                    <a:lstStyle/>
                    <a:p>
                      <a:pPr indent="0" lvl="0" marL="0" rtl="0" algn="l">
                        <a:spcBef>
                          <a:spcPts val="0"/>
                        </a:spcBef>
                        <a:spcAft>
                          <a:spcPts val="0"/>
                        </a:spcAft>
                        <a:buNone/>
                      </a:pPr>
                      <a:r>
                        <a:rPr lang="en"/>
                        <a:t>99</a:t>
                      </a:r>
                      <a:endParaRPr/>
                    </a:p>
                  </a:txBody>
                  <a:tcPr marT="91425" marB="91425" marR="91425" marL="91425"/>
                </a:tc>
                <a:tc>
                  <a:txBody>
                    <a:bodyPr/>
                    <a:lstStyle/>
                    <a:p>
                      <a:pPr indent="0" lvl="0" marL="0" rtl="0" algn="l">
                        <a:spcBef>
                          <a:spcPts val="0"/>
                        </a:spcBef>
                        <a:spcAft>
                          <a:spcPts val="0"/>
                        </a:spcAft>
                        <a:buNone/>
                      </a:pPr>
                      <a:r>
                        <a:rPr lang="en"/>
                        <a:t>ref</a:t>
                      </a:r>
                      <a:endParaRPr/>
                    </a:p>
                  </a:txBody>
                  <a:tcPr marT="91425" marB="91425" marR="91425" marL="91425"/>
                </a:tc>
                <a:tc>
                  <a:txBody>
                    <a:bodyPr/>
                    <a:lstStyle/>
                    <a:p>
                      <a:pPr indent="0" lvl="0" marL="0" rtl="0" algn="l">
                        <a:spcBef>
                          <a:spcPts val="0"/>
                        </a:spcBef>
                        <a:spcAft>
                          <a:spcPts val="0"/>
                        </a:spcAft>
                        <a:buNone/>
                      </a:pPr>
                      <a:r>
                        <a:rPr lang="en"/>
                        <a:t>7</a:t>
                      </a:r>
                      <a:endParaRPr/>
                    </a:p>
                  </a:txBody>
                  <a:tcPr marT="91425" marB="91425" marR="91425" marL="91425"/>
                </a:tc>
                <a:tc>
                  <a:txBody>
                    <a:bodyPr/>
                    <a:lstStyle/>
                    <a:p>
                      <a:pPr indent="0" lvl="0" marL="0" rtl="0" algn="l">
                        <a:spcBef>
                          <a:spcPts val="0"/>
                        </a:spcBef>
                        <a:spcAft>
                          <a:spcPts val="0"/>
                        </a:spcAft>
                        <a:buNone/>
                      </a:pPr>
                      <a:r>
                        <a:rPr lang="en"/>
                        <a:t>30</a:t>
                      </a:r>
                      <a:endParaRPr/>
                    </a:p>
                  </a:txBody>
                  <a:tcPr marT="91425" marB="91425" marR="91425" marL="91425"/>
                </a:tc>
                <a:tc>
                  <a:txBody>
                    <a:bodyPr/>
                    <a:lstStyle/>
                    <a:p>
                      <a:pPr indent="0" lvl="0" marL="0" rtl="0" algn="l">
                        <a:spcBef>
                          <a:spcPts val="0"/>
                        </a:spcBef>
                        <a:spcAft>
                          <a:spcPts val="0"/>
                        </a:spcAft>
                        <a:buNone/>
                      </a:pPr>
                      <a:r>
                        <a:rPr lang="en"/>
                        <a:t>8M2I4M…</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37</a:t>
                      </a:r>
                      <a:endParaRPr/>
                    </a:p>
                  </a:txBody>
                  <a:tcPr marT="91425" marB="91425" marR="91425" marL="91425"/>
                </a:tc>
                <a:tc>
                  <a:txBody>
                    <a:bodyPr/>
                    <a:lstStyle/>
                    <a:p>
                      <a:pPr indent="0" lvl="0" marL="0" rtl="0" algn="l">
                        <a:spcBef>
                          <a:spcPts val="0"/>
                        </a:spcBef>
                        <a:spcAft>
                          <a:spcPts val="0"/>
                        </a:spcAft>
                        <a:buNone/>
                      </a:pPr>
                      <a:r>
                        <a:rPr lang="en"/>
                        <a:t>39</a:t>
                      </a:r>
                      <a:endParaRPr/>
                    </a:p>
                  </a:txBody>
                  <a:tcPr marT="91425" marB="91425" marR="91425" marL="91425"/>
                </a:tc>
                <a:tc>
                  <a:txBody>
                    <a:bodyPr/>
                    <a:lstStyle/>
                    <a:p>
                      <a:pPr indent="0" lvl="0" marL="0" rtl="0" algn="l">
                        <a:spcBef>
                          <a:spcPts val="0"/>
                        </a:spcBef>
                        <a:spcAft>
                          <a:spcPts val="0"/>
                        </a:spcAft>
                        <a:buNone/>
                      </a:pPr>
                      <a:r>
                        <a:rPr lang="en"/>
                        <a:t>TTAG…</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r>
            </a:tbl>
          </a:graphicData>
        </a:graphic>
      </p:graphicFrame>
      <p:sp>
        <p:nvSpPr>
          <p:cNvPr id="913" name="Google Shape;913;p88"/>
          <p:cNvSpPr/>
          <p:nvPr/>
        </p:nvSpPr>
        <p:spPr>
          <a:xfrm>
            <a:off x="1088575" y="962075"/>
            <a:ext cx="46722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Mapping quality. </a:t>
            </a:r>
            <a:r>
              <a:rPr lang="en">
                <a:solidFill>
                  <a:schemeClr val="lt1"/>
                </a:solidFill>
              </a:rPr>
              <a:t>Calculation</a:t>
            </a:r>
            <a:r>
              <a:rPr lang="en">
                <a:solidFill>
                  <a:schemeClr val="lt1"/>
                </a:solidFill>
              </a:rPr>
              <a:t> similar to Phred scale</a:t>
            </a:r>
            <a:endParaRPr>
              <a:solidFill>
                <a:schemeClr val="lt1"/>
              </a:solidFill>
            </a:endParaRPr>
          </a:p>
        </p:txBody>
      </p:sp>
      <p:sp>
        <p:nvSpPr>
          <p:cNvPr id="914" name="Google Shape;914;p88"/>
          <p:cNvSpPr/>
          <p:nvPr/>
        </p:nvSpPr>
        <p:spPr>
          <a:xfrm rot="4343770">
            <a:off x="2066182" y="2183997"/>
            <a:ext cx="2171385" cy="416706"/>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15" name="Google Shape;915;p88"/>
          <p:cNvSpPr/>
          <p:nvPr/>
        </p:nvSpPr>
        <p:spPr>
          <a:xfrm>
            <a:off x="3628575" y="1487725"/>
            <a:ext cx="5203800" cy="12336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rPr>
              <a:t>From the Specification</a:t>
            </a:r>
            <a:br>
              <a:rPr lang="en">
                <a:solidFill>
                  <a:schemeClr val="lt1"/>
                </a:solidFill>
              </a:rPr>
            </a:br>
            <a:br>
              <a:rPr lang="en">
                <a:solidFill>
                  <a:schemeClr val="lt1"/>
                </a:solidFill>
              </a:rPr>
            </a:br>
            <a:r>
              <a:rPr lang="en">
                <a:solidFill>
                  <a:schemeClr val="lt1"/>
                </a:solidFill>
              </a:rPr>
              <a:t>s −10 log10 Pr{mapping position is wrong}, rounded to the nearest integer. A value 255 indicates that the mapping quality is not available.</a:t>
            </a:r>
            <a:endParaRPr>
              <a:solidFill>
                <a:schemeClr val="lt1"/>
              </a:solidFill>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 name="Shape 919"/>
        <p:cNvGrpSpPr/>
        <p:nvPr/>
      </p:nvGrpSpPr>
      <p:grpSpPr>
        <a:xfrm>
          <a:off x="0" y="0"/>
          <a:ext cx="0" cy="0"/>
          <a:chOff x="0" y="0"/>
          <a:chExt cx="0" cy="0"/>
        </a:xfrm>
      </p:grpSpPr>
      <p:sp>
        <p:nvSpPr>
          <p:cNvPr id="920" name="Google Shape;920;p8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921" name="Google Shape;921;p89"/>
          <p:cNvSpPr txBox="1"/>
          <p:nvPr>
            <p:ph idx="1" type="body"/>
          </p:nvPr>
        </p:nvSpPr>
        <p:spPr>
          <a:xfrm>
            <a:off x="1607100" y="1152475"/>
            <a:ext cx="7464600" cy="471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D1D2D3"/>
                </a:solidFill>
              </a:rPr>
              <a:t>r001 99 ref 7 30 8M2I4M1D3M = 37 39 TTAGATAAAGGATACTG *</a:t>
            </a:r>
            <a:endParaRPr>
              <a:solidFill>
                <a:srgbClr val="D1D2D3"/>
              </a:solidFill>
            </a:endParaRPr>
          </a:p>
        </p:txBody>
      </p:sp>
      <p:graphicFrame>
        <p:nvGraphicFramePr>
          <p:cNvPr id="922" name="Google Shape;922;p89"/>
          <p:cNvGraphicFramePr/>
          <p:nvPr/>
        </p:nvGraphicFramePr>
        <p:xfrm>
          <a:off x="138313" y="3404075"/>
          <a:ext cx="3000000" cy="3000000"/>
        </p:xfrm>
        <a:graphic>
          <a:graphicData uri="http://schemas.openxmlformats.org/drawingml/2006/table">
            <a:tbl>
              <a:tblPr>
                <a:noFill/>
                <a:tableStyleId>{0114EE08-D228-4DDB-AFAC-9181D4F78BFE}</a:tableStyleId>
              </a:tblPr>
              <a:tblGrid>
                <a:gridCol w="877300"/>
                <a:gridCol w="684125"/>
                <a:gridCol w="867100"/>
                <a:gridCol w="572325"/>
                <a:gridCol w="735000"/>
                <a:gridCol w="1060225"/>
                <a:gridCol w="826450"/>
                <a:gridCol w="826475"/>
                <a:gridCol w="806125"/>
                <a:gridCol w="877225"/>
                <a:gridCol w="735025"/>
              </a:tblGrid>
              <a:tr h="396100">
                <a:tc>
                  <a:txBody>
                    <a:bodyPr/>
                    <a:lstStyle/>
                    <a:p>
                      <a:pPr indent="0" lvl="0" marL="0" rtl="0" algn="l">
                        <a:spcBef>
                          <a:spcPts val="0"/>
                        </a:spcBef>
                        <a:spcAft>
                          <a:spcPts val="0"/>
                        </a:spcAft>
                        <a:buNone/>
                      </a:pPr>
                      <a:r>
                        <a:rPr lang="en">
                          <a:solidFill>
                            <a:schemeClr val="lt1"/>
                          </a:solidFill>
                        </a:rPr>
                        <a:t>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FLAG</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POS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MAPQ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CIGAR</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TLEN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SEQ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QUAL</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r001</a:t>
                      </a:r>
                      <a:endParaRPr/>
                    </a:p>
                  </a:txBody>
                  <a:tcPr marT="91425" marB="91425" marR="91425" marL="91425"/>
                </a:tc>
                <a:tc>
                  <a:txBody>
                    <a:bodyPr/>
                    <a:lstStyle/>
                    <a:p>
                      <a:pPr indent="0" lvl="0" marL="0" rtl="0" algn="l">
                        <a:spcBef>
                          <a:spcPts val="0"/>
                        </a:spcBef>
                        <a:spcAft>
                          <a:spcPts val="0"/>
                        </a:spcAft>
                        <a:buNone/>
                      </a:pPr>
                      <a:r>
                        <a:rPr lang="en"/>
                        <a:t>99</a:t>
                      </a:r>
                      <a:endParaRPr/>
                    </a:p>
                  </a:txBody>
                  <a:tcPr marT="91425" marB="91425" marR="91425" marL="91425"/>
                </a:tc>
                <a:tc>
                  <a:txBody>
                    <a:bodyPr/>
                    <a:lstStyle/>
                    <a:p>
                      <a:pPr indent="0" lvl="0" marL="0" rtl="0" algn="l">
                        <a:spcBef>
                          <a:spcPts val="0"/>
                        </a:spcBef>
                        <a:spcAft>
                          <a:spcPts val="0"/>
                        </a:spcAft>
                        <a:buNone/>
                      </a:pPr>
                      <a:r>
                        <a:rPr lang="en"/>
                        <a:t>ref</a:t>
                      </a:r>
                      <a:endParaRPr/>
                    </a:p>
                  </a:txBody>
                  <a:tcPr marT="91425" marB="91425" marR="91425" marL="91425"/>
                </a:tc>
                <a:tc>
                  <a:txBody>
                    <a:bodyPr/>
                    <a:lstStyle/>
                    <a:p>
                      <a:pPr indent="0" lvl="0" marL="0" rtl="0" algn="l">
                        <a:spcBef>
                          <a:spcPts val="0"/>
                        </a:spcBef>
                        <a:spcAft>
                          <a:spcPts val="0"/>
                        </a:spcAft>
                        <a:buNone/>
                      </a:pPr>
                      <a:r>
                        <a:rPr lang="en"/>
                        <a:t>7</a:t>
                      </a:r>
                      <a:endParaRPr/>
                    </a:p>
                  </a:txBody>
                  <a:tcPr marT="91425" marB="91425" marR="91425" marL="91425"/>
                </a:tc>
                <a:tc>
                  <a:txBody>
                    <a:bodyPr/>
                    <a:lstStyle/>
                    <a:p>
                      <a:pPr indent="0" lvl="0" marL="0" rtl="0" algn="l">
                        <a:spcBef>
                          <a:spcPts val="0"/>
                        </a:spcBef>
                        <a:spcAft>
                          <a:spcPts val="0"/>
                        </a:spcAft>
                        <a:buNone/>
                      </a:pPr>
                      <a:r>
                        <a:rPr lang="en"/>
                        <a:t>30</a:t>
                      </a:r>
                      <a:endParaRPr/>
                    </a:p>
                  </a:txBody>
                  <a:tcPr marT="91425" marB="91425" marR="91425" marL="91425"/>
                </a:tc>
                <a:tc>
                  <a:txBody>
                    <a:bodyPr/>
                    <a:lstStyle/>
                    <a:p>
                      <a:pPr indent="0" lvl="0" marL="0" rtl="0" algn="l">
                        <a:spcBef>
                          <a:spcPts val="0"/>
                        </a:spcBef>
                        <a:spcAft>
                          <a:spcPts val="0"/>
                        </a:spcAft>
                        <a:buNone/>
                      </a:pPr>
                      <a:r>
                        <a:rPr lang="en"/>
                        <a:t>8M2I4M…</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37</a:t>
                      </a:r>
                      <a:endParaRPr/>
                    </a:p>
                  </a:txBody>
                  <a:tcPr marT="91425" marB="91425" marR="91425" marL="91425"/>
                </a:tc>
                <a:tc>
                  <a:txBody>
                    <a:bodyPr/>
                    <a:lstStyle/>
                    <a:p>
                      <a:pPr indent="0" lvl="0" marL="0" rtl="0" algn="l">
                        <a:spcBef>
                          <a:spcPts val="0"/>
                        </a:spcBef>
                        <a:spcAft>
                          <a:spcPts val="0"/>
                        </a:spcAft>
                        <a:buNone/>
                      </a:pPr>
                      <a:r>
                        <a:rPr lang="en"/>
                        <a:t>39</a:t>
                      </a:r>
                      <a:endParaRPr/>
                    </a:p>
                  </a:txBody>
                  <a:tcPr marT="91425" marB="91425" marR="91425" marL="91425"/>
                </a:tc>
                <a:tc>
                  <a:txBody>
                    <a:bodyPr/>
                    <a:lstStyle/>
                    <a:p>
                      <a:pPr indent="0" lvl="0" marL="0" rtl="0" algn="l">
                        <a:spcBef>
                          <a:spcPts val="0"/>
                        </a:spcBef>
                        <a:spcAft>
                          <a:spcPts val="0"/>
                        </a:spcAft>
                        <a:buNone/>
                      </a:pPr>
                      <a:r>
                        <a:rPr lang="en"/>
                        <a:t>TTAG…</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r>
            </a:tbl>
          </a:graphicData>
        </a:graphic>
      </p:graphicFrame>
      <p:sp>
        <p:nvSpPr>
          <p:cNvPr id="923" name="Google Shape;923;p89"/>
          <p:cNvSpPr/>
          <p:nvPr/>
        </p:nvSpPr>
        <p:spPr>
          <a:xfrm>
            <a:off x="1088575" y="962075"/>
            <a:ext cx="56244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Concisely describes how a read aligns to the reference sequence</a:t>
            </a:r>
            <a:endParaRPr>
              <a:solidFill>
                <a:schemeClr val="lt1"/>
              </a:solidFill>
            </a:endParaRPr>
          </a:p>
        </p:txBody>
      </p:sp>
      <p:sp>
        <p:nvSpPr>
          <p:cNvPr id="924" name="Google Shape;924;p89"/>
          <p:cNvSpPr/>
          <p:nvPr/>
        </p:nvSpPr>
        <p:spPr>
          <a:xfrm rot="4343770">
            <a:off x="2675782" y="2183997"/>
            <a:ext cx="2171385" cy="416706"/>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8" name="Shape 928"/>
        <p:cNvGrpSpPr/>
        <p:nvPr/>
      </p:nvGrpSpPr>
      <p:grpSpPr>
        <a:xfrm>
          <a:off x="0" y="0"/>
          <a:ext cx="0" cy="0"/>
          <a:chOff x="0" y="0"/>
          <a:chExt cx="0" cy="0"/>
        </a:xfrm>
      </p:grpSpPr>
      <p:sp>
        <p:nvSpPr>
          <p:cNvPr id="929" name="Google Shape;929;p9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930" name="Google Shape;930;p90"/>
          <p:cNvSpPr txBox="1"/>
          <p:nvPr>
            <p:ph idx="1" type="body"/>
          </p:nvPr>
        </p:nvSpPr>
        <p:spPr>
          <a:xfrm>
            <a:off x="1607100" y="1152475"/>
            <a:ext cx="7464600" cy="471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D1D2D3"/>
                </a:solidFill>
              </a:rPr>
              <a:t>r001 99 ref 7 30 8M2I4M1D3M = 37 39 TTAGATAAAGGATACTG *</a:t>
            </a:r>
            <a:endParaRPr>
              <a:solidFill>
                <a:srgbClr val="D1D2D3"/>
              </a:solidFill>
            </a:endParaRPr>
          </a:p>
        </p:txBody>
      </p:sp>
      <p:graphicFrame>
        <p:nvGraphicFramePr>
          <p:cNvPr id="931" name="Google Shape;931;p90"/>
          <p:cNvGraphicFramePr/>
          <p:nvPr/>
        </p:nvGraphicFramePr>
        <p:xfrm>
          <a:off x="138313" y="3404075"/>
          <a:ext cx="3000000" cy="3000000"/>
        </p:xfrm>
        <a:graphic>
          <a:graphicData uri="http://schemas.openxmlformats.org/drawingml/2006/table">
            <a:tbl>
              <a:tblPr>
                <a:noFill/>
                <a:tableStyleId>{0114EE08-D228-4DDB-AFAC-9181D4F78BFE}</a:tableStyleId>
              </a:tblPr>
              <a:tblGrid>
                <a:gridCol w="877300"/>
                <a:gridCol w="684125"/>
                <a:gridCol w="867100"/>
                <a:gridCol w="572325"/>
                <a:gridCol w="735000"/>
                <a:gridCol w="1060225"/>
                <a:gridCol w="826450"/>
                <a:gridCol w="826475"/>
                <a:gridCol w="806125"/>
                <a:gridCol w="877225"/>
                <a:gridCol w="735025"/>
              </a:tblGrid>
              <a:tr h="396100">
                <a:tc>
                  <a:txBody>
                    <a:bodyPr/>
                    <a:lstStyle/>
                    <a:p>
                      <a:pPr indent="0" lvl="0" marL="0" rtl="0" algn="l">
                        <a:spcBef>
                          <a:spcPts val="0"/>
                        </a:spcBef>
                        <a:spcAft>
                          <a:spcPts val="0"/>
                        </a:spcAft>
                        <a:buNone/>
                      </a:pPr>
                      <a:r>
                        <a:rPr lang="en">
                          <a:solidFill>
                            <a:schemeClr val="lt1"/>
                          </a:solidFill>
                        </a:rPr>
                        <a:t>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FLAG</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POS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MAPQ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CIGAR</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TLEN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SEQ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QUAL</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r001</a:t>
                      </a:r>
                      <a:endParaRPr/>
                    </a:p>
                  </a:txBody>
                  <a:tcPr marT="91425" marB="91425" marR="91425" marL="91425"/>
                </a:tc>
                <a:tc>
                  <a:txBody>
                    <a:bodyPr/>
                    <a:lstStyle/>
                    <a:p>
                      <a:pPr indent="0" lvl="0" marL="0" rtl="0" algn="l">
                        <a:spcBef>
                          <a:spcPts val="0"/>
                        </a:spcBef>
                        <a:spcAft>
                          <a:spcPts val="0"/>
                        </a:spcAft>
                        <a:buNone/>
                      </a:pPr>
                      <a:r>
                        <a:rPr lang="en"/>
                        <a:t>99</a:t>
                      </a:r>
                      <a:endParaRPr/>
                    </a:p>
                  </a:txBody>
                  <a:tcPr marT="91425" marB="91425" marR="91425" marL="91425"/>
                </a:tc>
                <a:tc>
                  <a:txBody>
                    <a:bodyPr/>
                    <a:lstStyle/>
                    <a:p>
                      <a:pPr indent="0" lvl="0" marL="0" rtl="0" algn="l">
                        <a:spcBef>
                          <a:spcPts val="0"/>
                        </a:spcBef>
                        <a:spcAft>
                          <a:spcPts val="0"/>
                        </a:spcAft>
                        <a:buNone/>
                      </a:pPr>
                      <a:r>
                        <a:rPr lang="en"/>
                        <a:t>ref</a:t>
                      </a:r>
                      <a:endParaRPr/>
                    </a:p>
                  </a:txBody>
                  <a:tcPr marT="91425" marB="91425" marR="91425" marL="91425"/>
                </a:tc>
                <a:tc>
                  <a:txBody>
                    <a:bodyPr/>
                    <a:lstStyle/>
                    <a:p>
                      <a:pPr indent="0" lvl="0" marL="0" rtl="0" algn="l">
                        <a:spcBef>
                          <a:spcPts val="0"/>
                        </a:spcBef>
                        <a:spcAft>
                          <a:spcPts val="0"/>
                        </a:spcAft>
                        <a:buNone/>
                      </a:pPr>
                      <a:r>
                        <a:rPr lang="en"/>
                        <a:t>7</a:t>
                      </a:r>
                      <a:endParaRPr/>
                    </a:p>
                  </a:txBody>
                  <a:tcPr marT="91425" marB="91425" marR="91425" marL="91425"/>
                </a:tc>
                <a:tc>
                  <a:txBody>
                    <a:bodyPr/>
                    <a:lstStyle/>
                    <a:p>
                      <a:pPr indent="0" lvl="0" marL="0" rtl="0" algn="l">
                        <a:spcBef>
                          <a:spcPts val="0"/>
                        </a:spcBef>
                        <a:spcAft>
                          <a:spcPts val="0"/>
                        </a:spcAft>
                        <a:buNone/>
                      </a:pPr>
                      <a:r>
                        <a:rPr lang="en"/>
                        <a:t>30</a:t>
                      </a:r>
                      <a:endParaRPr/>
                    </a:p>
                  </a:txBody>
                  <a:tcPr marT="91425" marB="91425" marR="91425" marL="91425"/>
                </a:tc>
                <a:tc>
                  <a:txBody>
                    <a:bodyPr/>
                    <a:lstStyle/>
                    <a:p>
                      <a:pPr indent="0" lvl="0" marL="0" rtl="0" algn="l">
                        <a:spcBef>
                          <a:spcPts val="0"/>
                        </a:spcBef>
                        <a:spcAft>
                          <a:spcPts val="0"/>
                        </a:spcAft>
                        <a:buNone/>
                      </a:pPr>
                      <a:r>
                        <a:rPr lang="en"/>
                        <a:t>8M2I4M…</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37</a:t>
                      </a:r>
                      <a:endParaRPr/>
                    </a:p>
                  </a:txBody>
                  <a:tcPr marT="91425" marB="91425" marR="91425" marL="91425"/>
                </a:tc>
                <a:tc>
                  <a:txBody>
                    <a:bodyPr/>
                    <a:lstStyle/>
                    <a:p>
                      <a:pPr indent="0" lvl="0" marL="0" rtl="0" algn="l">
                        <a:spcBef>
                          <a:spcPts val="0"/>
                        </a:spcBef>
                        <a:spcAft>
                          <a:spcPts val="0"/>
                        </a:spcAft>
                        <a:buNone/>
                      </a:pPr>
                      <a:r>
                        <a:rPr lang="en"/>
                        <a:t>39</a:t>
                      </a:r>
                      <a:endParaRPr/>
                    </a:p>
                  </a:txBody>
                  <a:tcPr marT="91425" marB="91425" marR="91425" marL="91425"/>
                </a:tc>
                <a:tc>
                  <a:txBody>
                    <a:bodyPr/>
                    <a:lstStyle/>
                    <a:p>
                      <a:pPr indent="0" lvl="0" marL="0" rtl="0" algn="l">
                        <a:spcBef>
                          <a:spcPts val="0"/>
                        </a:spcBef>
                        <a:spcAft>
                          <a:spcPts val="0"/>
                        </a:spcAft>
                        <a:buNone/>
                      </a:pPr>
                      <a:r>
                        <a:rPr lang="en"/>
                        <a:t>TTAG…</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r>
            </a:tbl>
          </a:graphicData>
        </a:graphic>
      </p:graphicFrame>
      <p:sp>
        <p:nvSpPr>
          <p:cNvPr id="932" name="Google Shape;932;p90"/>
          <p:cNvSpPr/>
          <p:nvPr/>
        </p:nvSpPr>
        <p:spPr>
          <a:xfrm>
            <a:off x="1088575" y="962075"/>
            <a:ext cx="56244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Concisely describes how a read aligns to the reference sequence</a:t>
            </a:r>
            <a:endParaRPr>
              <a:solidFill>
                <a:schemeClr val="lt1"/>
              </a:solidFill>
            </a:endParaRPr>
          </a:p>
        </p:txBody>
      </p:sp>
      <p:sp>
        <p:nvSpPr>
          <p:cNvPr id="933" name="Google Shape;933;p90"/>
          <p:cNvSpPr/>
          <p:nvPr/>
        </p:nvSpPr>
        <p:spPr>
          <a:xfrm rot="4343770">
            <a:off x="2675782" y="2183997"/>
            <a:ext cx="2171385" cy="416706"/>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34" name="Google Shape;934;p90"/>
          <p:cNvSpPr/>
          <p:nvPr/>
        </p:nvSpPr>
        <p:spPr>
          <a:xfrm>
            <a:off x="5300325" y="2256075"/>
            <a:ext cx="3427500" cy="4167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t>Read</a:t>
            </a:r>
            <a:endParaRPr sz="1700"/>
          </a:p>
        </p:txBody>
      </p:sp>
      <p:sp>
        <p:nvSpPr>
          <p:cNvPr id="935" name="Google Shape;935;p90"/>
          <p:cNvSpPr/>
          <p:nvPr/>
        </p:nvSpPr>
        <p:spPr>
          <a:xfrm>
            <a:off x="4673075" y="2073075"/>
            <a:ext cx="4054800" cy="183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Reference</a:t>
            </a:r>
            <a:endParaRPr/>
          </a:p>
        </p:txBody>
      </p:sp>
      <p:sp>
        <p:nvSpPr>
          <p:cNvPr id="936" name="Google Shape;936;p90"/>
          <p:cNvSpPr/>
          <p:nvPr/>
        </p:nvSpPr>
        <p:spPr>
          <a:xfrm>
            <a:off x="5337625" y="2685150"/>
            <a:ext cx="961500" cy="183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8 Mapping</a:t>
            </a:r>
            <a:endParaRPr sz="1000">
              <a:solidFill>
                <a:schemeClr val="lt1"/>
              </a:solidFill>
            </a:endParaRPr>
          </a:p>
        </p:txBody>
      </p:sp>
      <p:sp>
        <p:nvSpPr>
          <p:cNvPr id="937" name="Google Shape;937;p90"/>
          <p:cNvSpPr/>
          <p:nvPr/>
        </p:nvSpPr>
        <p:spPr>
          <a:xfrm>
            <a:off x="6299125" y="2705375"/>
            <a:ext cx="871200" cy="183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2 Inserted</a:t>
            </a:r>
            <a:endParaRPr sz="1000">
              <a:solidFill>
                <a:schemeClr val="lt1"/>
              </a:solidFill>
            </a:endParaRPr>
          </a:p>
        </p:txBody>
      </p:sp>
      <p:sp>
        <p:nvSpPr>
          <p:cNvPr id="938" name="Google Shape;938;p90"/>
          <p:cNvSpPr/>
          <p:nvPr/>
        </p:nvSpPr>
        <p:spPr>
          <a:xfrm>
            <a:off x="7170175" y="2705375"/>
            <a:ext cx="961500" cy="183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4 Mapping</a:t>
            </a:r>
            <a:endParaRPr sz="1000">
              <a:solidFill>
                <a:schemeClr val="lt1"/>
              </a:solidFill>
            </a:endParaRPr>
          </a:p>
        </p:txBody>
      </p:sp>
      <p:sp>
        <p:nvSpPr>
          <p:cNvPr id="939" name="Google Shape;939;p90"/>
          <p:cNvSpPr txBox="1"/>
          <p:nvPr/>
        </p:nvSpPr>
        <p:spPr>
          <a:xfrm>
            <a:off x="8639625" y="2035625"/>
            <a:ext cx="401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rPr>
              <a:t>…</a:t>
            </a:r>
            <a:endParaRPr/>
          </a:p>
        </p:txBody>
      </p:sp>
      <p:sp>
        <p:nvSpPr>
          <p:cNvPr id="940" name="Google Shape;940;p90"/>
          <p:cNvSpPr txBox="1"/>
          <p:nvPr/>
        </p:nvSpPr>
        <p:spPr>
          <a:xfrm>
            <a:off x="4007075" y="2491525"/>
            <a:ext cx="1330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1"/>
                </a:solidFill>
              </a:rPr>
              <a:t>8M</a:t>
            </a:r>
            <a:r>
              <a:rPr b="1" lang="en" sz="1600">
                <a:solidFill>
                  <a:srgbClr val="4A86E8"/>
                </a:solidFill>
              </a:rPr>
              <a:t>2I</a:t>
            </a:r>
            <a:r>
              <a:rPr b="1" lang="en" sz="1600">
                <a:solidFill>
                  <a:schemeClr val="dk1"/>
                </a:solidFill>
              </a:rPr>
              <a:t>4M…</a:t>
            </a:r>
            <a:r>
              <a:rPr lang="en" sz="1600">
                <a:solidFill>
                  <a:schemeClr val="dk1"/>
                </a:solidFill>
              </a:rPr>
              <a:t> =</a:t>
            </a:r>
            <a:endParaRPr sz="1600"/>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4" name="Shape 944"/>
        <p:cNvGrpSpPr/>
        <p:nvPr/>
      </p:nvGrpSpPr>
      <p:grpSpPr>
        <a:xfrm>
          <a:off x="0" y="0"/>
          <a:ext cx="0" cy="0"/>
          <a:chOff x="0" y="0"/>
          <a:chExt cx="0" cy="0"/>
        </a:xfrm>
      </p:grpSpPr>
      <p:sp>
        <p:nvSpPr>
          <p:cNvPr id="945" name="Google Shape;945;p9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946" name="Google Shape;946;p91"/>
          <p:cNvSpPr txBox="1"/>
          <p:nvPr>
            <p:ph idx="1" type="body"/>
          </p:nvPr>
        </p:nvSpPr>
        <p:spPr>
          <a:xfrm>
            <a:off x="1607100" y="1152475"/>
            <a:ext cx="7464600" cy="471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D1D2D3"/>
                </a:solidFill>
              </a:rPr>
              <a:t>r001 99 ref 7 30 8M2I4M1D3M = 37 39 TTAGATAAAGGATACTG *</a:t>
            </a:r>
            <a:endParaRPr>
              <a:solidFill>
                <a:srgbClr val="D1D2D3"/>
              </a:solidFill>
            </a:endParaRPr>
          </a:p>
        </p:txBody>
      </p:sp>
      <p:graphicFrame>
        <p:nvGraphicFramePr>
          <p:cNvPr id="947" name="Google Shape;947;p91"/>
          <p:cNvGraphicFramePr/>
          <p:nvPr/>
        </p:nvGraphicFramePr>
        <p:xfrm>
          <a:off x="138313" y="3404075"/>
          <a:ext cx="3000000" cy="3000000"/>
        </p:xfrm>
        <a:graphic>
          <a:graphicData uri="http://schemas.openxmlformats.org/drawingml/2006/table">
            <a:tbl>
              <a:tblPr>
                <a:noFill/>
                <a:tableStyleId>{0114EE08-D228-4DDB-AFAC-9181D4F78BFE}</a:tableStyleId>
              </a:tblPr>
              <a:tblGrid>
                <a:gridCol w="877300"/>
                <a:gridCol w="684125"/>
                <a:gridCol w="867100"/>
                <a:gridCol w="572325"/>
                <a:gridCol w="735000"/>
                <a:gridCol w="1060225"/>
                <a:gridCol w="826450"/>
                <a:gridCol w="826475"/>
                <a:gridCol w="806125"/>
                <a:gridCol w="877225"/>
                <a:gridCol w="735025"/>
              </a:tblGrid>
              <a:tr h="396100">
                <a:tc>
                  <a:txBody>
                    <a:bodyPr/>
                    <a:lstStyle/>
                    <a:p>
                      <a:pPr indent="0" lvl="0" marL="0" rtl="0" algn="l">
                        <a:spcBef>
                          <a:spcPts val="0"/>
                        </a:spcBef>
                        <a:spcAft>
                          <a:spcPts val="0"/>
                        </a:spcAft>
                        <a:buNone/>
                      </a:pPr>
                      <a:r>
                        <a:rPr lang="en">
                          <a:solidFill>
                            <a:schemeClr val="lt1"/>
                          </a:solidFill>
                        </a:rPr>
                        <a:t>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FLAG</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POS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MAPQ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CIGAR</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TLEN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SEQ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QUAL</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r001</a:t>
                      </a:r>
                      <a:endParaRPr/>
                    </a:p>
                  </a:txBody>
                  <a:tcPr marT="91425" marB="91425" marR="91425" marL="91425"/>
                </a:tc>
                <a:tc>
                  <a:txBody>
                    <a:bodyPr/>
                    <a:lstStyle/>
                    <a:p>
                      <a:pPr indent="0" lvl="0" marL="0" rtl="0" algn="l">
                        <a:spcBef>
                          <a:spcPts val="0"/>
                        </a:spcBef>
                        <a:spcAft>
                          <a:spcPts val="0"/>
                        </a:spcAft>
                        <a:buNone/>
                      </a:pPr>
                      <a:r>
                        <a:rPr lang="en"/>
                        <a:t>99</a:t>
                      </a:r>
                      <a:endParaRPr/>
                    </a:p>
                  </a:txBody>
                  <a:tcPr marT="91425" marB="91425" marR="91425" marL="91425"/>
                </a:tc>
                <a:tc>
                  <a:txBody>
                    <a:bodyPr/>
                    <a:lstStyle/>
                    <a:p>
                      <a:pPr indent="0" lvl="0" marL="0" rtl="0" algn="l">
                        <a:spcBef>
                          <a:spcPts val="0"/>
                        </a:spcBef>
                        <a:spcAft>
                          <a:spcPts val="0"/>
                        </a:spcAft>
                        <a:buNone/>
                      </a:pPr>
                      <a:r>
                        <a:rPr lang="en"/>
                        <a:t>ref</a:t>
                      </a:r>
                      <a:endParaRPr/>
                    </a:p>
                  </a:txBody>
                  <a:tcPr marT="91425" marB="91425" marR="91425" marL="91425"/>
                </a:tc>
                <a:tc>
                  <a:txBody>
                    <a:bodyPr/>
                    <a:lstStyle/>
                    <a:p>
                      <a:pPr indent="0" lvl="0" marL="0" rtl="0" algn="l">
                        <a:spcBef>
                          <a:spcPts val="0"/>
                        </a:spcBef>
                        <a:spcAft>
                          <a:spcPts val="0"/>
                        </a:spcAft>
                        <a:buNone/>
                      </a:pPr>
                      <a:r>
                        <a:rPr lang="en"/>
                        <a:t>7</a:t>
                      </a:r>
                      <a:endParaRPr/>
                    </a:p>
                  </a:txBody>
                  <a:tcPr marT="91425" marB="91425" marR="91425" marL="91425"/>
                </a:tc>
                <a:tc>
                  <a:txBody>
                    <a:bodyPr/>
                    <a:lstStyle/>
                    <a:p>
                      <a:pPr indent="0" lvl="0" marL="0" rtl="0" algn="l">
                        <a:spcBef>
                          <a:spcPts val="0"/>
                        </a:spcBef>
                        <a:spcAft>
                          <a:spcPts val="0"/>
                        </a:spcAft>
                        <a:buNone/>
                      </a:pPr>
                      <a:r>
                        <a:rPr lang="en"/>
                        <a:t>30</a:t>
                      </a:r>
                      <a:endParaRPr/>
                    </a:p>
                  </a:txBody>
                  <a:tcPr marT="91425" marB="91425" marR="91425" marL="91425"/>
                </a:tc>
                <a:tc>
                  <a:txBody>
                    <a:bodyPr/>
                    <a:lstStyle/>
                    <a:p>
                      <a:pPr indent="0" lvl="0" marL="0" rtl="0" algn="l">
                        <a:spcBef>
                          <a:spcPts val="0"/>
                        </a:spcBef>
                        <a:spcAft>
                          <a:spcPts val="0"/>
                        </a:spcAft>
                        <a:buNone/>
                      </a:pPr>
                      <a:r>
                        <a:rPr lang="en"/>
                        <a:t>8M2I4M…</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37</a:t>
                      </a:r>
                      <a:endParaRPr/>
                    </a:p>
                  </a:txBody>
                  <a:tcPr marT="91425" marB="91425" marR="91425" marL="91425"/>
                </a:tc>
                <a:tc>
                  <a:txBody>
                    <a:bodyPr/>
                    <a:lstStyle/>
                    <a:p>
                      <a:pPr indent="0" lvl="0" marL="0" rtl="0" algn="l">
                        <a:spcBef>
                          <a:spcPts val="0"/>
                        </a:spcBef>
                        <a:spcAft>
                          <a:spcPts val="0"/>
                        </a:spcAft>
                        <a:buNone/>
                      </a:pPr>
                      <a:r>
                        <a:rPr lang="en"/>
                        <a:t>39</a:t>
                      </a:r>
                      <a:endParaRPr/>
                    </a:p>
                  </a:txBody>
                  <a:tcPr marT="91425" marB="91425" marR="91425" marL="91425"/>
                </a:tc>
                <a:tc>
                  <a:txBody>
                    <a:bodyPr/>
                    <a:lstStyle/>
                    <a:p>
                      <a:pPr indent="0" lvl="0" marL="0" rtl="0" algn="l">
                        <a:spcBef>
                          <a:spcPts val="0"/>
                        </a:spcBef>
                        <a:spcAft>
                          <a:spcPts val="0"/>
                        </a:spcAft>
                        <a:buNone/>
                      </a:pPr>
                      <a:r>
                        <a:rPr lang="en"/>
                        <a:t>TTAG…</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r>
            </a:tbl>
          </a:graphicData>
        </a:graphic>
      </p:graphicFrame>
      <p:sp>
        <p:nvSpPr>
          <p:cNvPr id="948" name="Google Shape;948;p91"/>
          <p:cNvSpPr/>
          <p:nvPr/>
        </p:nvSpPr>
        <p:spPr>
          <a:xfrm>
            <a:off x="1088575" y="962075"/>
            <a:ext cx="56244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Concisely describes how a read aligns to the reference sequence</a:t>
            </a:r>
            <a:endParaRPr>
              <a:solidFill>
                <a:schemeClr val="lt1"/>
              </a:solidFill>
            </a:endParaRPr>
          </a:p>
        </p:txBody>
      </p:sp>
      <p:sp>
        <p:nvSpPr>
          <p:cNvPr id="949" name="Google Shape;949;p91"/>
          <p:cNvSpPr/>
          <p:nvPr/>
        </p:nvSpPr>
        <p:spPr>
          <a:xfrm rot="4343770">
            <a:off x="2675782" y="2183997"/>
            <a:ext cx="2171385" cy="416706"/>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50" name="Google Shape;950;p91"/>
          <p:cNvSpPr/>
          <p:nvPr/>
        </p:nvSpPr>
        <p:spPr>
          <a:xfrm>
            <a:off x="138325" y="1897125"/>
            <a:ext cx="3254400" cy="12336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S</a:t>
            </a:r>
            <a:r>
              <a:rPr lang="en">
                <a:solidFill>
                  <a:schemeClr val="lt1"/>
                </a:solidFill>
              </a:rPr>
              <a:t>eries of letters (M, I, D, etc.) and numbers represent matches, insertions, deletions, and other alignment operations.</a:t>
            </a:r>
            <a:endParaRPr>
              <a:solidFill>
                <a:schemeClr val="lt1"/>
              </a:solidFill>
            </a:endParaRPr>
          </a:p>
        </p:txBody>
      </p:sp>
      <p:sp>
        <p:nvSpPr>
          <p:cNvPr id="951" name="Google Shape;951;p91"/>
          <p:cNvSpPr/>
          <p:nvPr/>
        </p:nvSpPr>
        <p:spPr>
          <a:xfrm>
            <a:off x="5300325" y="2256075"/>
            <a:ext cx="3427500" cy="4167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t>Read</a:t>
            </a:r>
            <a:endParaRPr sz="1700"/>
          </a:p>
        </p:txBody>
      </p:sp>
      <p:sp>
        <p:nvSpPr>
          <p:cNvPr id="952" name="Google Shape;952;p91"/>
          <p:cNvSpPr/>
          <p:nvPr/>
        </p:nvSpPr>
        <p:spPr>
          <a:xfrm>
            <a:off x="4673075" y="2073075"/>
            <a:ext cx="4054800" cy="183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Reference</a:t>
            </a:r>
            <a:endParaRPr/>
          </a:p>
        </p:txBody>
      </p:sp>
      <p:sp>
        <p:nvSpPr>
          <p:cNvPr id="953" name="Google Shape;953;p91"/>
          <p:cNvSpPr/>
          <p:nvPr/>
        </p:nvSpPr>
        <p:spPr>
          <a:xfrm>
            <a:off x="5337625" y="2685150"/>
            <a:ext cx="961500" cy="183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8 Mapping</a:t>
            </a:r>
            <a:endParaRPr sz="1000">
              <a:solidFill>
                <a:schemeClr val="lt1"/>
              </a:solidFill>
            </a:endParaRPr>
          </a:p>
        </p:txBody>
      </p:sp>
      <p:sp>
        <p:nvSpPr>
          <p:cNvPr id="954" name="Google Shape;954;p91"/>
          <p:cNvSpPr/>
          <p:nvPr/>
        </p:nvSpPr>
        <p:spPr>
          <a:xfrm>
            <a:off x="6299125" y="2705375"/>
            <a:ext cx="871200" cy="183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2 Inserted</a:t>
            </a:r>
            <a:endParaRPr sz="1000">
              <a:solidFill>
                <a:schemeClr val="lt1"/>
              </a:solidFill>
            </a:endParaRPr>
          </a:p>
        </p:txBody>
      </p:sp>
      <p:sp>
        <p:nvSpPr>
          <p:cNvPr id="955" name="Google Shape;955;p91"/>
          <p:cNvSpPr/>
          <p:nvPr/>
        </p:nvSpPr>
        <p:spPr>
          <a:xfrm>
            <a:off x="7170175" y="2705375"/>
            <a:ext cx="961500" cy="183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4 Mapping</a:t>
            </a:r>
            <a:endParaRPr sz="1000">
              <a:solidFill>
                <a:schemeClr val="lt1"/>
              </a:solidFill>
            </a:endParaRPr>
          </a:p>
        </p:txBody>
      </p:sp>
      <p:sp>
        <p:nvSpPr>
          <p:cNvPr id="956" name="Google Shape;956;p91"/>
          <p:cNvSpPr txBox="1"/>
          <p:nvPr/>
        </p:nvSpPr>
        <p:spPr>
          <a:xfrm>
            <a:off x="8639625" y="2035625"/>
            <a:ext cx="401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rPr>
              <a:t>…</a:t>
            </a:r>
            <a:endParaRPr/>
          </a:p>
        </p:txBody>
      </p:sp>
      <p:sp>
        <p:nvSpPr>
          <p:cNvPr id="957" name="Google Shape;957;p91"/>
          <p:cNvSpPr txBox="1"/>
          <p:nvPr/>
        </p:nvSpPr>
        <p:spPr>
          <a:xfrm>
            <a:off x="4093775" y="2576550"/>
            <a:ext cx="1243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8M2I4M…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2800"/>
              <a:t>Analysis: Primary (short read)</a:t>
            </a:r>
            <a:endParaRPr/>
          </a:p>
        </p:txBody>
      </p:sp>
      <p:pic>
        <p:nvPicPr>
          <p:cNvPr id="105" name="Google Shape;105;p20"/>
          <p:cNvPicPr preferRelativeResize="0"/>
          <p:nvPr/>
        </p:nvPicPr>
        <p:blipFill>
          <a:blip r:embed="rId3">
            <a:alphaModFix/>
          </a:blip>
          <a:stretch>
            <a:fillRect/>
          </a:stretch>
        </p:blipFill>
        <p:spPr>
          <a:xfrm>
            <a:off x="152400" y="1170125"/>
            <a:ext cx="8839199" cy="2772717"/>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1" name="Shape 961"/>
        <p:cNvGrpSpPr/>
        <p:nvPr/>
      </p:nvGrpSpPr>
      <p:grpSpPr>
        <a:xfrm>
          <a:off x="0" y="0"/>
          <a:ext cx="0" cy="0"/>
          <a:chOff x="0" y="0"/>
          <a:chExt cx="0" cy="0"/>
        </a:xfrm>
      </p:grpSpPr>
      <p:sp>
        <p:nvSpPr>
          <p:cNvPr id="962" name="Google Shape;962;p9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963" name="Google Shape;963;p92"/>
          <p:cNvSpPr txBox="1"/>
          <p:nvPr>
            <p:ph idx="1" type="body"/>
          </p:nvPr>
        </p:nvSpPr>
        <p:spPr>
          <a:xfrm>
            <a:off x="1607100" y="1152475"/>
            <a:ext cx="7464600" cy="471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D1D2D3"/>
                </a:solidFill>
              </a:rPr>
              <a:t>r001 99 ref 7 30 8M2I4M1D3M = 37 39 TTAGATAAAGGATACTG *</a:t>
            </a:r>
            <a:endParaRPr>
              <a:solidFill>
                <a:srgbClr val="D1D2D3"/>
              </a:solidFill>
            </a:endParaRPr>
          </a:p>
        </p:txBody>
      </p:sp>
      <p:graphicFrame>
        <p:nvGraphicFramePr>
          <p:cNvPr id="964" name="Google Shape;964;p92"/>
          <p:cNvGraphicFramePr/>
          <p:nvPr/>
        </p:nvGraphicFramePr>
        <p:xfrm>
          <a:off x="138313" y="3404075"/>
          <a:ext cx="3000000" cy="3000000"/>
        </p:xfrm>
        <a:graphic>
          <a:graphicData uri="http://schemas.openxmlformats.org/drawingml/2006/table">
            <a:tbl>
              <a:tblPr>
                <a:noFill/>
                <a:tableStyleId>{0114EE08-D228-4DDB-AFAC-9181D4F78BFE}</a:tableStyleId>
              </a:tblPr>
              <a:tblGrid>
                <a:gridCol w="877300"/>
                <a:gridCol w="684125"/>
                <a:gridCol w="867100"/>
                <a:gridCol w="572325"/>
                <a:gridCol w="735000"/>
                <a:gridCol w="1060225"/>
                <a:gridCol w="826450"/>
                <a:gridCol w="826475"/>
                <a:gridCol w="806125"/>
                <a:gridCol w="877225"/>
                <a:gridCol w="735025"/>
              </a:tblGrid>
              <a:tr h="396100">
                <a:tc>
                  <a:txBody>
                    <a:bodyPr/>
                    <a:lstStyle/>
                    <a:p>
                      <a:pPr indent="0" lvl="0" marL="0" rtl="0" algn="l">
                        <a:spcBef>
                          <a:spcPts val="0"/>
                        </a:spcBef>
                        <a:spcAft>
                          <a:spcPts val="0"/>
                        </a:spcAft>
                        <a:buNone/>
                      </a:pPr>
                      <a:r>
                        <a:rPr lang="en">
                          <a:solidFill>
                            <a:schemeClr val="lt1"/>
                          </a:solidFill>
                        </a:rPr>
                        <a:t>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FLAG</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POS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MAPQ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CIGAR</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TLEN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SEQ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QUAL</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r001</a:t>
                      </a:r>
                      <a:endParaRPr/>
                    </a:p>
                  </a:txBody>
                  <a:tcPr marT="91425" marB="91425" marR="91425" marL="91425"/>
                </a:tc>
                <a:tc>
                  <a:txBody>
                    <a:bodyPr/>
                    <a:lstStyle/>
                    <a:p>
                      <a:pPr indent="0" lvl="0" marL="0" rtl="0" algn="l">
                        <a:spcBef>
                          <a:spcPts val="0"/>
                        </a:spcBef>
                        <a:spcAft>
                          <a:spcPts val="0"/>
                        </a:spcAft>
                        <a:buNone/>
                      </a:pPr>
                      <a:r>
                        <a:rPr lang="en"/>
                        <a:t>99</a:t>
                      </a:r>
                      <a:endParaRPr/>
                    </a:p>
                  </a:txBody>
                  <a:tcPr marT="91425" marB="91425" marR="91425" marL="91425"/>
                </a:tc>
                <a:tc>
                  <a:txBody>
                    <a:bodyPr/>
                    <a:lstStyle/>
                    <a:p>
                      <a:pPr indent="0" lvl="0" marL="0" rtl="0" algn="l">
                        <a:spcBef>
                          <a:spcPts val="0"/>
                        </a:spcBef>
                        <a:spcAft>
                          <a:spcPts val="0"/>
                        </a:spcAft>
                        <a:buNone/>
                      </a:pPr>
                      <a:r>
                        <a:rPr lang="en"/>
                        <a:t>ref</a:t>
                      </a:r>
                      <a:endParaRPr/>
                    </a:p>
                  </a:txBody>
                  <a:tcPr marT="91425" marB="91425" marR="91425" marL="91425"/>
                </a:tc>
                <a:tc>
                  <a:txBody>
                    <a:bodyPr/>
                    <a:lstStyle/>
                    <a:p>
                      <a:pPr indent="0" lvl="0" marL="0" rtl="0" algn="l">
                        <a:spcBef>
                          <a:spcPts val="0"/>
                        </a:spcBef>
                        <a:spcAft>
                          <a:spcPts val="0"/>
                        </a:spcAft>
                        <a:buNone/>
                      </a:pPr>
                      <a:r>
                        <a:rPr lang="en"/>
                        <a:t>7</a:t>
                      </a:r>
                      <a:endParaRPr/>
                    </a:p>
                  </a:txBody>
                  <a:tcPr marT="91425" marB="91425" marR="91425" marL="91425"/>
                </a:tc>
                <a:tc>
                  <a:txBody>
                    <a:bodyPr/>
                    <a:lstStyle/>
                    <a:p>
                      <a:pPr indent="0" lvl="0" marL="0" rtl="0" algn="l">
                        <a:spcBef>
                          <a:spcPts val="0"/>
                        </a:spcBef>
                        <a:spcAft>
                          <a:spcPts val="0"/>
                        </a:spcAft>
                        <a:buNone/>
                      </a:pPr>
                      <a:r>
                        <a:rPr lang="en"/>
                        <a:t>30</a:t>
                      </a:r>
                      <a:endParaRPr/>
                    </a:p>
                  </a:txBody>
                  <a:tcPr marT="91425" marB="91425" marR="91425" marL="91425"/>
                </a:tc>
                <a:tc>
                  <a:txBody>
                    <a:bodyPr/>
                    <a:lstStyle/>
                    <a:p>
                      <a:pPr indent="0" lvl="0" marL="0" rtl="0" algn="l">
                        <a:spcBef>
                          <a:spcPts val="0"/>
                        </a:spcBef>
                        <a:spcAft>
                          <a:spcPts val="0"/>
                        </a:spcAft>
                        <a:buNone/>
                      </a:pPr>
                      <a:r>
                        <a:rPr lang="en"/>
                        <a:t>8M2I4M…</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37</a:t>
                      </a:r>
                      <a:endParaRPr/>
                    </a:p>
                  </a:txBody>
                  <a:tcPr marT="91425" marB="91425" marR="91425" marL="91425"/>
                </a:tc>
                <a:tc>
                  <a:txBody>
                    <a:bodyPr/>
                    <a:lstStyle/>
                    <a:p>
                      <a:pPr indent="0" lvl="0" marL="0" rtl="0" algn="l">
                        <a:spcBef>
                          <a:spcPts val="0"/>
                        </a:spcBef>
                        <a:spcAft>
                          <a:spcPts val="0"/>
                        </a:spcAft>
                        <a:buNone/>
                      </a:pPr>
                      <a:r>
                        <a:rPr lang="en"/>
                        <a:t>39</a:t>
                      </a:r>
                      <a:endParaRPr/>
                    </a:p>
                  </a:txBody>
                  <a:tcPr marT="91425" marB="91425" marR="91425" marL="91425"/>
                </a:tc>
                <a:tc>
                  <a:txBody>
                    <a:bodyPr/>
                    <a:lstStyle/>
                    <a:p>
                      <a:pPr indent="0" lvl="0" marL="0" rtl="0" algn="l">
                        <a:spcBef>
                          <a:spcPts val="0"/>
                        </a:spcBef>
                        <a:spcAft>
                          <a:spcPts val="0"/>
                        </a:spcAft>
                        <a:buNone/>
                      </a:pPr>
                      <a:r>
                        <a:rPr lang="en"/>
                        <a:t>TTAG…</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r>
            </a:tbl>
          </a:graphicData>
        </a:graphic>
      </p:graphicFrame>
      <p:sp>
        <p:nvSpPr>
          <p:cNvPr id="965" name="Google Shape;965;p92"/>
          <p:cNvSpPr/>
          <p:nvPr/>
        </p:nvSpPr>
        <p:spPr>
          <a:xfrm>
            <a:off x="1088575" y="962075"/>
            <a:ext cx="4672200" cy="7923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Reference sequence/contig the Reads pair maps to</a:t>
            </a:r>
            <a:br>
              <a:rPr lang="en">
                <a:solidFill>
                  <a:schemeClr val="lt1"/>
                </a:solidFill>
              </a:rPr>
            </a:br>
            <a:r>
              <a:rPr lang="en">
                <a:solidFill>
                  <a:schemeClr val="lt1"/>
                </a:solidFill>
              </a:rPr>
              <a:t>“=” means reads map to the same sequence/contig</a:t>
            </a:r>
            <a:endParaRPr>
              <a:solidFill>
                <a:schemeClr val="lt1"/>
              </a:solidFill>
            </a:endParaRPr>
          </a:p>
        </p:txBody>
      </p:sp>
      <p:sp>
        <p:nvSpPr>
          <p:cNvPr id="966" name="Google Shape;966;p92"/>
          <p:cNvSpPr/>
          <p:nvPr/>
        </p:nvSpPr>
        <p:spPr>
          <a:xfrm rot="4344005">
            <a:off x="4122131" y="2406122"/>
            <a:ext cx="1705534" cy="416706"/>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0" name="Shape 970"/>
        <p:cNvGrpSpPr/>
        <p:nvPr/>
      </p:nvGrpSpPr>
      <p:grpSpPr>
        <a:xfrm>
          <a:off x="0" y="0"/>
          <a:ext cx="0" cy="0"/>
          <a:chOff x="0" y="0"/>
          <a:chExt cx="0" cy="0"/>
        </a:xfrm>
      </p:grpSpPr>
      <p:sp>
        <p:nvSpPr>
          <p:cNvPr id="971" name="Google Shape;971;p9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972" name="Google Shape;972;p93"/>
          <p:cNvSpPr txBox="1"/>
          <p:nvPr>
            <p:ph idx="1" type="body"/>
          </p:nvPr>
        </p:nvSpPr>
        <p:spPr>
          <a:xfrm>
            <a:off x="1607100" y="1152475"/>
            <a:ext cx="7464600" cy="471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D1D2D3"/>
                </a:solidFill>
              </a:rPr>
              <a:t>r001 99 ref 7 30 8M2I4M1D3M = 37 39 TTAGATAAAGGATACTG *</a:t>
            </a:r>
            <a:endParaRPr>
              <a:solidFill>
                <a:srgbClr val="D1D2D3"/>
              </a:solidFill>
            </a:endParaRPr>
          </a:p>
        </p:txBody>
      </p:sp>
      <p:graphicFrame>
        <p:nvGraphicFramePr>
          <p:cNvPr id="973" name="Google Shape;973;p93"/>
          <p:cNvGraphicFramePr/>
          <p:nvPr/>
        </p:nvGraphicFramePr>
        <p:xfrm>
          <a:off x="138313" y="3404075"/>
          <a:ext cx="3000000" cy="3000000"/>
        </p:xfrm>
        <a:graphic>
          <a:graphicData uri="http://schemas.openxmlformats.org/drawingml/2006/table">
            <a:tbl>
              <a:tblPr>
                <a:noFill/>
                <a:tableStyleId>{0114EE08-D228-4DDB-AFAC-9181D4F78BFE}</a:tableStyleId>
              </a:tblPr>
              <a:tblGrid>
                <a:gridCol w="877300"/>
                <a:gridCol w="684125"/>
                <a:gridCol w="867100"/>
                <a:gridCol w="572325"/>
                <a:gridCol w="735000"/>
                <a:gridCol w="1060225"/>
                <a:gridCol w="826450"/>
                <a:gridCol w="826475"/>
                <a:gridCol w="806125"/>
                <a:gridCol w="877225"/>
                <a:gridCol w="735025"/>
              </a:tblGrid>
              <a:tr h="396100">
                <a:tc>
                  <a:txBody>
                    <a:bodyPr/>
                    <a:lstStyle/>
                    <a:p>
                      <a:pPr indent="0" lvl="0" marL="0" rtl="0" algn="l">
                        <a:spcBef>
                          <a:spcPts val="0"/>
                        </a:spcBef>
                        <a:spcAft>
                          <a:spcPts val="0"/>
                        </a:spcAft>
                        <a:buNone/>
                      </a:pPr>
                      <a:r>
                        <a:rPr lang="en">
                          <a:solidFill>
                            <a:schemeClr val="lt1"/>
                          </a:solidFill>
                        </a:rPr>
                        <a:t>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FLAG</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POS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MAPQ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CIGAR</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TLEN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SEQ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QUAL</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r001</a:t>
                      </a:r>
                      <a:endParaRPr/>
                    </a:p>
                  </a:txBody>
                  <a:tcPr marT="91425" marB="91425" marR="91425" marL="91425"/>
                </a:tc>
                <a:tc>
                  <a:txBody>
                    <a:bodyPr/>
                    <a:lstStyle/>
                    <a:p>
                      <a:pPr indent="0" lvl="0" marL="0" rtl="0" algn="l">
                        <a:spcBef>
                          <a:spcPts val="0"/>
                        </a:spcBef>
                        <a:spcAft>
                          <a:spcPts val="0"/>
                        </a:spcAft>
                        <a:buNone/>
                      </a:pPr>
                      <a:r>
                        <a:rPr lang="en"/>
                        <a:t>99</a:t>
                      </a:r>
                      <a:endParaRPr/>
                    </a:p>
                  </a:txBody>
                  <a:tcPr marT="91425" marB="91425" marR="91425" marL="91425"/>
                </a:tc>
                <a:tc>
                  <a:txBody>
                    <a:bodyPr/>
                    <a:lstStyle/>
                    <a:p>
                      <a:pPr indent="0" lvl="0" marL="0" rtl="0" algn="l">
                        <a:spcBef>
                          <a:spcPts val="0"/>
                        </a:spcBef>
                        <a:spcAft>
                          <a:spcPts val="0"/>
                        </a:spcAft>
                        <a:buNone/>
                      </a:pPr>
                      <a:r>
                        <a:rPr lang="en"/>
                        <a:t>ref</a:t>
                      </a:r>
                      <a:endParaRPr/>
                    </a:p>
                  </a:txBody>
                  <a:tcPr marT="91425" marB="91425" marR="91425" marL="91425"/>
                </a:tc>
                <a:tc>
                  <a:txBody>
                    <a:bodyPr/>
                    <a:lstStyle/>
                    <a:p>
                      <a:pPr indent="0" lvl="0" marL="0" rtl="0" algn="l">
                        <a:spcBef>
                          <a:spcPts val="0"/>
                        </a:spcBef>
                        <a:spcAft>
                          <a:spcPts val="0"/>
                        </a:spcAft>
                        <a:buNone/>
                      </a:pPr>
                      <a:r>
                        <a:rPr lang="en"/>
                        <a:t>7</a:t>
                      </a:r>
                      <a:endParaRPr/>
                    </a:p>
                  </a:txBody>
                  <a:tcPr marT="91425" marB="91425" marR="91425" marL="91425"/>
                </a:tc>
                <a:tc>
                  <a:txBody>
                    <a:bodyPr/>
                    <a:lstStyle/>
                    <a:p>
                      <a:pPr indent="0" lvl="0" marL="0" rtl="0" algn="l">
                        <a:spcBef>
                          <a:spcPts val="0"/>
                        </a:spcBef>
                        <a:spcAft>
                          <a:spcPts val="0"/>
                        </a:spcAft>
                        <a:buNone/>
                      </a:pPr>
                      <a:r>
                        <a:rPr lang="en"/>
                        <a:t>30</a:t>
                      </a:r>
                      <a:endParaRPr/>
                    </a:p>
                  </a:txBody>
                  <a:tcPr marT="91425" marB="91425" marR="91425" marL="91425"/>
                </a:tc>
                <a:tc>
                  <a:txBody>
                    <a:bodyPr/>
                    <a:lstStyle/>
                    <a:p>
                      <a:pPr indent="0" lvl="0" marL="0" rtl="0" algn="l">
                        <a:spcBef>
                          <a:spcPts val="0"/>
                        </a:spcBef>
                        <a:spcAft>
                          <a:spcPts val="0"/>
                        </a:spcAft>
                        <a:buNone/>
                      </a:pPr>
                      <a:r>
                        <a:rPr lang="en"/>
                        <a:t>8M2I4M…</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37</a:t>
                      </a:r>
                      <a:endParaRPr/>
                    </a:p>
                  </a:txBody>
                  <a:tcPr marT="91425" marB="91425" marR="91425" marL="91425"/>
                </a:tc>
                <a:tc>
                  <a:txBody>
                    <a:bodyPr/>
                    <a:lstStyle/>
                    <a:p>
                      <a:pPr indent="0" lvl="0" marL="0" rtl="0" algn="l">
                        <a:spcBef>
                          <a:spcPts val="0"/>
                        </a:spcBef>
                        <a:spcAft>
                          <a:spcPts val="0"/>
                        </a:spcAft>
                        <a:buNone/>
                      </a:pPr>
                      <a:r>
                        <a:rPr lang="en"/>
                        <a:t>39</a:t>
                      </a:r>
                      <a:endParaRPr/>
                    </a:p>
                  </a:txBody>
                  <a:tcPr marT="91425" marB="91425" marR="91425" marL="91425"/>
                </a:tc>
                <a:tc>
                  <a:txBody>
                    <a:bodyPr/>
                    <a:lstStyle/>
                    <a:p>
                      <a:pPr indent="0" lvl="0" marL="0" rtl="0" algn="l">
                        <a:spcBef>
                          <a:spcPts val="0"/>
                        </a:spcBef>
                        <a:spcAft>
                          <a:spcPts val="0"/>
                        </a:spcAft>
                        <a:buNone/>
                      </a:pPr>
                      <a:r>
                        <a:rPr lang="en"/>
                        <a:t>TTAG…</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r>
            </a:tbl>
          </a:graphicData>
        </a:graphic>
      </p:graphicFrame>
      <p:sp>
        <p:nvSpPr>
          <p:cNvPr id="974" name="Google Shape;974;p93"/>
          <p:cNvSpPr/>
          <p:nvPr/>
        </p:nvSpPr>
        <p:spPr>
          <a:xfrm>
            <a:off x="2367650" y="962075"/>
            <a:ext cx="3393300" cy="4713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1-based leftmost position of the mate</a:t>
            </a:r>
            <a:endParaRPr>
              <a:solidFill>
                <a:schemeClr val="lt1"/>
              </a:solidFill>
            </a:endParaRPr>
          </a:p>
        </p:txBody>
      </p:sp>
      <p:sp>
        <p:nvSpPr>
          <p:cNvPr id="975" name="Google Shape;975;p93"/>
          <p:cNvSpPr/>
          <p:nvPr/>
        </p:nvSpPr>
        <p:spPr>
          <a:xfrm rot="4343770">
            <a:off x="4816632" y="2156797"/>
            <a:ext cx="2171385" cy="416706"/>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9" name="Shape 979"/>
        <p:cNvGrpSpPr/>
        <p:nvPr/>
      </p:nvGrpSpPr>
      <p:grpSpPr>
        <a:xfrm>
          <a:off x="0" y="0"/>
          <a:ext cx="0" cy="0"/>
          <a:chOff x="0" y="0"/>
          <a:chExt cx="0" cy="0"/>
        </a:xfrm>
      </p:grpSpPr>
      <p:sp>
        <p:nvSpPr>
          <p:cNvPr id="980" name="Google Shape;980;p9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981" name="Google Shape;981;p94"/>
          <p:cNvSpPr txBox="1"/>
          <p:nvPr>
            <p:ph idx="1" type="body"/>
          </p:nvPr>
        </p:nvSpPr>
        <p:spPr>
          <a:xfrm>
            <a:off x="1607100" y="1152475"/>
            <a:ext cx="7464600" cy="471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D1D2D3"/>
                </a:solidFill>
              </a:rPr>
              <a:t>r001 99 ref 7 30 8M2I4M1D3M = 37 39 TTAGATAAAGGATACTG *</a:t>
            </a:r>
            <a:endParaRPr>
              <a:solidFill>
                <a:srgbClr val="D1D2D3"/>
              </a:solidFill>
            </a:endParaRPr>
          </a:p>
        </p:txBody>
      </p:sp>
      <p:graphicFrame>
        <p:nvGraphicFramePr>
          <p:cNvPr id="982" name="Google Shape;982;p94"/>
          <p:cNvGraphicFramePr/>
          <p:nvPr/>
        </p:nvGraphicFramePr>
        <p:xfrm>
          <a:off x="138313" y="3404075"/>
          <a:ext cx="3000000" cy="3000000"/>
        </p:xfrm>
        <a:graphic>
          <a:graphicData uri="http://schemas.openxmlformats.org/drawingml/2006/table">
            <a:tbl>
              <a:tblPr>
                <a:noFill/>
                <a:tableStyleId>{0114EE08-D228-4DDB-AFAC-9181D4F78BFE}</a:tableStyleId>
              </a:tblPr>
              <a:tblGrid>
                <a:gridCol w="877300"/>
                <a:gridCol w="684125"/>
                <a:gridCol w="867100"/>
                <a:gridCol w="572325"/>
                <a:gridCol w="735000"/>
                <a:gridCol w="1060225"/>
                <a:gridCol w="826450"/>
                <a:gridCol w="826475"/>
                <a:gridCol w="806125"/>
                <a:gridCol w="877225"/>
                <a:gridCol w="735025"/>
              </a:tblGrid>
              <a:tr h="396100">
                <a:tc>
                  <a:txBody>
                    <a:bodyPr/>
                    <a:lstStyle/>
                    <a:p>
                      <a:pPr indent="0" lvl="0" marL="0" rtl="0" algn="l">
                        <a:spcBef>
                          <a:spcPts val="0"/>
                        </a:spcBef>
                        <a:spcAft>
                          <a:spcPts val="0"/>
                        </a:spcAft>
                        <a:buNone/>
                      </a:pPr>
                      <a:r>
                        <a:rPr lang="en">
                          <a:solidFill>
                            <a:schemeClr val="lt1"/>
                          </a:solidFill>
                        </a:rPr>
                        <a:t>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FLAG</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POS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MAPQ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CIGAR</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TLEN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SEQ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QUAL</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r001</a:t>
                      </a:r>
                      <a:endParaRPr/>
                    </a:p>
                  </a:txBody>
                  <a:tcPr marT="91425" marB="91425" marR="91425" marL="91425"/>
                </a:tc>
                <a:tc>
                  <a:txBody>
                    <a:bodyPr/>
                    <a:lstStyle/>
                    <a:p>
                      <a:pPr indent="0" lvl="0" marL="0" rtl="0" algn="l">
                        <a:spcBef>
                          <a:spcPts val="0"/>
                        </a:spcBef>
                        <a:spcAft>
                          <a:spcPts val="0"/>
                        </a:spcAft>
                        <a:buNone/>
                      </a:pPr>
                      <a:r>
                        <a:rPr lang="en"/>
                        <a:t>99</a:t>
                      </a:r>
                      <a:endParaRPr/>
                    </a:p>
                  </a:txBody>
                  <a:tcPr marT="91425" marB="91425" marR="91425" marL="91425"/>
                </a:tc>
                <a:tc>
                  <a:txBody>
                    <a:bodyPr/>
                    <a:lstStyle/>
                    <a:p>
                      <a:pPr indent="0" lvl="0" marL="0" rtl="0" algn="l">
                        <a:spcBef>
                          <a:spcPts val="0"/>
                        </a:spcBef>
                        <a:spcAft>
                          <a:spcPts val="0"/>
                        </a:spcAft>
                        <a:buNone/>
                      </a:pPr>
                      <a:r>
                        <a:rPr lang="en"/>
                        <a:t>ref</a:t>
                      </a:r>
                      <a:endParaRPr/>
                    </a:p>
                  </a:txBody>
                  <a:tcPr marT="91425" marB="91425" marR="91425" marL="91425"/>
                </a:tc>
                <a:tc>
                  <a:txBody>
                    <a:bodyPr/>
                    <a:lstStyle/>
                    <a:p>
                      <a:pPr indent="0" lvl="0" marL="0" rtl="0" algn="l">
                        <a:spcBef>
                          <a:spcPts val="0"/>
                        </a:spcBef>
                        <a:spcAft>
                          <a:spcPts val="0"/>
                        </a:spcAft>
                        <a:buNone/>
                      </a:pPr>
                      <a:r>
                        <a:rPr lang="en"/>
                        <a:t>7</a:t>
                      </a:r>
                      <a:endParaRPr/>
                    </a:p>
                  </a:txBody>
                  <a:tcPr marT="91425" marB="91425" marR="91425" marL="91425"/>
                </a:tc>
                <a:tc>
                  <a:txBody>
                    <a:bodyPr/>
                    <a:lstStyle/>
                    <a:p>
                      <a:pPr indent="0" lvl="0" marL="0" rtl="0" algn="l">
                        <a:spcBef>
                          <a:spcPts val="0"/>
                        </a:spcBef>
                        <a:spcAft>
                          <a:spcPts val="0"/>
                        </a:spcAft>
                        <a:buNone/>
                      </a:pPr>
                      <a:r>
                        <a:rPr lang="en"/>
                        <a:t>30</a:t>
                      </a:r>
                      <a:endParaRPr/>
                    </a:p>
                  </a:txBody>
                  <a:tcPr marT="91425" marB="91425" marR="91425" marL="91425"/>
                </a:tc>
                <a:tc>
                  <a:txBody>
                    <a:bodyPr/>
                    <a:lstStyle/>
                    <a:p>
                      <a:pPr indent="0" lvl="0" marL="0" rtl="0" algn="l">
                        <a:spcBef>
                          <a:spcPts val="0"/>
                        </a:spcBef>
                        <a:spcAft>
                          <a:spcPts val="0"/>
                        </a:spcAft>
                        <a:buNone/>
                      </a:pPr>
                      <a:r>
                        <a:rPr lang="en"/>
                        <a:t>8M2I4M…</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37</a:t>
                      </a:r>
                      <a:endParaRPr/>
                    </a:p>
                  </a:txBody>
                  <a:tcPr marT="91425" marB="91425" marR="91425" marL="91425"/>
                </a:tc>
                <a:tc>
                  <a:txBody>
                    <a:bodyPr/>
                    <a:lstStyle/>
                    <a:p>
                      <a:pPr indent="0" lvl="0" marL="0" rtl="0" algn="l">
                        <a:spcBef>
                          <a:spcPts val="0"/>
                        </a:spcBef>
                        <a:spcAft>
                          <a:spcPts val="0"/>
                        </a:spcAft>
                        <a:buNone/>
                      </a:pPr>
                      <a:r>
                        <a:rPr lang="en"/>
                        <a:t>39</a:t>
                      </a:r>
                      <a:endParaRPr/>
                    </a:p>
                  </a:txBody>
                  <a:tcPr marT="91425" marB="91425" marR="91425" marL="91425"/>
                </a:tc>
                <a:tc>
                  <a:txBody>
                    <a:bodyPr/>
                    <a:lstStyle/>
                    <a:p>
                      <a:pPr indent="0" lvl="0" marL="0" rtl="0" algn="l">
                        <a:spcBef>
                          <a:spcPts val="0"/>
                        </a:spcBef>
                        <a:spcAft>
                          <a:spcPts val="0"/>
                        </a:spcAft>
                        <a:buNone/>
                      </a:pPr>
                      <a:r>
                        <a:rPr lang="en"/>
                        <a:t>TTAG…</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r>
            </a:tbl>
          </a:graphicData>
        </a:graphic>
      </p:graphicFrame>
      <p:sp>
        <p:nvSpPr>
          <p:cNvPr id="983" name="Google Shape;983;p94"/>
          <p:cNvSpPr/>
          <p:nvPr/>
        </p:nvSpPr>
        <p:spPr>
          <a:xfrm>
            <a:off x="2977250" y="962075"/>
            <a:ext cx="3393300" cy="4713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Template Length</a:t>
            </a:r>
            <a:endParaRPr>
              <a:solidFill>
                <a:schemeClr val="lt1"/>
              </a:solidFill>
            </a:endParaRPr>
          </a:p>
        </p:txBody>
      </p:sp>
      <p:sp>
        <p:nvSpPr>
          <p:cNvPr id="984" name="Google Shape;984;p94"/>
          <p:cNvSpPr/>
          <p:nvPr/>
        </p:nvSpPr>
        <p:spPr>
          <a:xfrm rot="4343770">
            <a:off x="5426232" y="2156797"/>
            <a:ext cx="2171385" cy="416706"/>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8" name="Shape 988"/>
        <p:cNvGrpSpPr/>
        <p:nvPr/>
      </p:nvGrpSpPr>
      <p:grpSpPr>
        <a:xfrm>
          <a:off x="0" y="0"/>
          <a:ext cx="0" cy="0"/>
          <a:chOff x="0" y="0"/>
          <a:chExt cx="0" cy="0"/>
        </a:xfrm>
      </p:grpSpPr>
      <p:sp>
        <p:nvSpPr>
          <p:cNvPr id="989" name="Google Shape;989;p9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990" name="Google Shape;990;p95"/>
          <p:cNvSpPr txBox="1"/>
          <p:nvPr>
            <p:ph idx="1" type="body"/>
          </p:nvPr>
        </p:nvSpPr>
        <p:spPr>
          <a:xfrm>
            <a:off x="1607100" y="1152475"/>
            <a:ext cx="7464600" cy="471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D1D2D3"/>
                </a:solidFill>
              </a:rPr>
              <a:t>r001 99 ref 7 30 8M2I4M1D3M = 37 39 TTAGATAAAGGATACTG *</a:t>
            </a:r>
            <a:endParaRPr>
              <a:solidFill>
                <a:srgbClr val="D1D2D3"/>
              </a:solidFill>
            </a:endParaRPr>
          </a:p>
        </p:txBody>
      </p:sp>
      <p:graphicFrame>
        <p:nvGraphicFramePr>
          <p:cNvPr id="991" name="Google Shape;991;p95"/>
          <p:cNvGraphicFramePr/>
          <p:nvPr/>
        </p:nvGraphicFramePr>
        <p:xfrm>
          <a:off x="138313" y="3404075"/>
          <a:ext cx="3000000" cy="3000000"/>
        </p:xfrm>
        <a:graphic>
          <a:graphicData uri="http://schemas.openxmlformats.org/drawingml/2006/table">
            <a:tbl>
              <a:tblPr>
                <a:noFill/>
                <a:tableStyleId>{0114EE08-D228-4DDB-AFAC-9181D4F78BFE}</a:tableStyleId>
              </a:tblPr>
              <a:tblGrid>
                <a:gridCol w="877300"/>
                <a:gridCol w="684125"/>
                <a:gridCol w="867100"/>
                <a:gridCol w="572325"/>
                <a:gridCol w="735000"/>
                <a:gridCol w="1060225"/>
                <a:gridCol w="826450"/>
                <a:gridCol w="826475"/>
                <a:gridCol w="806125"/>
                <a:gridCol w="877225"/>
                <a:gridCol w="735025"/>
              </a:tblGrid>
              <a:tr h="396100">
                <a:tc>
                  <a:txBody>
                    <a:bodyPr/>
                    <a:lstStyle/>
                    <a:p>
                      <a:pPr indent="0" lvl="0" marL="0" rtl="0" algn="l">
                        <a:spcBef>
                          <a:spcPts val="0"/>
                        </a:spcBef>
                        <a:spcAft>
                          <a:spcPts val="0"/>
                        </a:spcAft>
                        <a:buNone/>
                      </a:pPr>
                      <a:r>
                        <a:rPr lang="en">
                          <a:solidFill>
                            <a:schemeClr val="lt1"/>
                          </a:solidFill>
                        </a:rPr>
                        <a:t>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FLAG</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POS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MAPQ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CIGAR</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TLEN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SEQ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QUAL</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r001</a:t>
                      </a:r>
                      <a:endParaRPr/>
                    </a:p>
                  </a:txBody>
                  <a:tcPr marT="91425" marB="91425" marR="91425" marL="91425"/>
                </a:tc>
                <a:tc>
                  <a:txBody>
                    <a:bodyPr/>
                    <a:lstStyle/>
                    <a:p>
                      <a:pPr indent="0" lvl="0" marL="0" rtl="0" algn="l">
                        <a:spcBef>
                          <a:spcPts val="0"/>
                        </a:spcBef>
                        <a:spcAft>
                          <a:spcPts val="0"/>
                        </a:spcAft>
                        <a:buNone/>
                      </a:pPr>
                      <a:r>
                        <a:rPr lang="en"/>
                        <a:t>99</a:t>
                      </a:r>
                      <a:endParaRPr/>
                    </a:p>
                  </a:txBody>
                  <a:tcPr marT="91425" marB="91425" marR="91425" marL="91425"/>
                </a:tc>
                <a:tc>
                  <a:txBody>
                    <a:bodyPr/>
                    <a:lstStyle/>
                    <a:p>
                      <a:pPr indent="0" lvl="0" marL="0" rtl="0" algn="l">
                        <a:spcBef>
                          <a:spcPts val="0"/>
                        </a:spcBef>
                        <a:spcAft>
                          <a:spcPts val="0"/>
                        </a:spcAft>
                        <a:buNone/>
                      </a:pPr>
                      <a:r>
                        <a:rPr lang="en"/>
                        <a:t>ref</a:t>
                      </a:r>
                      <a:endParaRPr/>
                    </a:p>
                  </a:txBody>
                  <a:tcPr marT="91425" marB="91425" marR="91425" marL="91425"/>
                </a:tc>
                <a:tc>
                  <a:txBody>
                    <a:bodyPr/>
                    <a:lstStyle/>
                    <a:p>
                      <a:pPr indent="0" lvl="0" marL="0" rtl="0" algn="l">
                        <a:spcBef>
                          <a:spcPts val="0"/>
                        </a:spcBef>
                        <a:spcAft>
                          <a:spcPts val="0"/>
                        </a:spcAft>
                        <a:buNone/>
                      </a:pPr>
                      <a:r>
                        <a:rPr lang="en"/>
                        <a:t>7</a:t>
                      </a:r>
                      <a:endParaRPr/>
                    </a:p>
                  </a:txBody>
                  <a:tcPr marT="91425" marB="91425" marR="91425" marL="91425"/>
                </a:tc>
                <a:tc>
                  <a:txBody>
                    <a:bodyPr/>
                    <a:lstStyle/>
                    <a:p>
                      <a:pPr indent="0" lvl="0" marL="0" rtl="0" algn="l">
                        <a:spcBef>
                          <a:spcPts val="0"/>
                        </a:spcBef>
                        <a:spcAft>
                          <a:spcPts val="0"/>
                        </a:spcAft>
                        <a:buNone/>
                      </a:pPr>
                      <a:r>
                        <a:rPr lang="en"/>
                        <a:t>30</a:t>
                      </a:r>
                      <a:endParaRPr/>
                    </a:p>
                  </a:txBody>
                  <a:tcPr marT="91425" marB="91425" marR="91425" marL="91425"/>
                </a:tc>
                <a:tc>
                  <a:txBody>
                    <a:bodyPr/>
                    <a:lstStyle/>
                    <a:p>
                      <a:pPr indent="0" lvl="0" marL="0" rtl="0" algn="l">
                        <a:spcBef>
                          <a:spcPts val="0"/>
                        </a:spcBef>
                        <a:spcAft>
                          <a:spcPts val="0"/>
                        </a:spcAft>
                        <a:buNone/>
                      </a:pPr>
                      <a:r>
                        <a:rPr lang="en"/>
                        <a:t>8M2I4M…</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37</a:t>
                      </a:r>
                      <a:endParaRPr/>
                    </a:p>
                  </a:txBody>
                  <a:tcPr marT="91425" marB="91425" marR="91425" marL="91425"/>
                </a:tc>
                <a:tc>
                  <a:txBody>
                    <a:bodyPr/>
                    <a:lstStyle/>
                    <a:p>
                      <a:pPr indent="0" lvl="0" marL="0" rtl="0" algn="l">
                        <a:spcBef>
                          <a:spcPts val="0"/>
                        </a:spcBef>
                        <a:spcAft>
                          <a:spcPts val="0"/>
                        </a:spcAft>
                        <a:buNone/>
                      </a:pPr>
                      <a:r>
                        <a:rPr lang="en"/>
                        <a:t>39</a:t>
                      </a:r>
                      <a:endParaRPr/>
                    </a:p>
                  </a:txBody>
                  <a:tcPr marT="91425" marB="91425" marR="91425" marL="91425"/>
                </a:tc>
                <a:tc>
                  <a:txBody>
                    <a:bodyPr/>
                    <a:lstStyle/>
                    <a:p>
                      <a:pPr indent="0" lvl="0" marL="0" rtl="0" algn="l">
                        <a:spcBef>
                          <a:spcPts val="0"/>
                        </a:spcBef>
                        <a:spcAft>
                          <a:spcPts val="0"/>
                        </a:spcAft>
                        <a:buNone/>
                      </a:pPr>
                      <a:r>
                        <a:rPr lang="en"/>
                        <a:t>TTAG…</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r>
            </a:tbl>
          </a:graphicData>
        </a:graphic>
      </p:graphicFrame>
      <p:sp>
        <p:nvSpPr>
          <p:cNvPr id="992" name="Google Shape;992;p95"/>
          <p:cNvSpPr/>
          <p:nvPr/>
        </p:nvSpPr>
        <p:spPr>
          <a:xfrm>
            <a:off x="2977250" y="962075"/>
            <a:ext cx="3393300" cy="4713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Template Length</a:t>
            </a:r>
            <a:endParaRPr>
              <a:solidFill>
                <a:schemeClr val="lt1"/>
              </a:solidFill>
            </a:endParaRPr>
          </a:p>
        </p:txBody>
      </p:sp>
      <p:sp>
        <p:nvSpPr>
          <p:cNvPr id="993" name="Google Shape;993;p95"/>
          <p:cNvSpPr/>
          <p:nvPr/>
        </p:nvSpPr>
        <p:spPr>
          <a:xfrm rot="4343770">
            <a:off x="5426232" y="2156797"/>
            <a:ext cx="2171385" cy="416706"/>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994" name="Google Shape;994;p95"/>
          <p:cNvGrpSpPr/>
          <p:nvPr/>
        </p:nvGrpSpPr>
        <p:grpSpPr>
          <a:xfrm>
            <a:off x="129000" y="1474674"/>
            <a:ext cx="2809391" cy="1011692"/>
            <a:chOff x="2748651" y="2467181"/>
            <a:chExt cx="3357704" cy="1209145"/>
          </a:xfrm>
        </p:grpSpPr>
        <p:grpSp>
          <p:nvGrpSpPr>
            <p:cNvPr id="995" name="Google Shape;995;p95"/>
            <p:cNvGrpSpPr/>
            <p:nvPr/>
          </p:nvGrpSpPr>
          <p:grpSpPr>
            <a:xfrm>
              <a:off x="2748651" y="2467181"/>
              <a:ext cx="3357657" cy="626228"/>
              <a:chOff x="2801941" y="2419238"/>
              <a:chExt cx="4207063" cy="784648"/>
            </a:xfrm>
          </p:grpSpPr>
          <p:sp>
            <p:nvSpPr>
              <p:cNvPr id="996" name="Google Shape;996;p95"/>
              <p:cNvSpPr/>
              <p:nvPr/>
            </p:nvSpPr>
            <p:spPr>
              <a:xfrm>
                <a:off x="2801941" y="2419418"/>
                <a:ext cx="530700" cy="4083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grpSp>
            <p:nvGrpSpPr>
              <p:cNvPr id="997" name="Google Shape;997;p95"/>
              <p:cNvGrpSpPr/>
              <p:nvPr/>
            </p:nvGrpSpPr>
            <p:grpSpPr>
              <a:xfrm>
                <a:off x="3332551" y="2419238"/>
                <a:ext cx="3267089" cy="408386"/>
                <a:chOff x="2551425" y="2968175"/>
                <a:chExt cx="3902400" cy="487800"/>
              </a:xfrm>
            </p:grpSpPr>
            <p:sp>
              <p:nvSpPr>
                <p:cNvPr id="998" name="Google Shape;998;p95"/>
                <p:cNvSpPr/>
                <p:nvPr/>
              </p:nvSpPr>
              <p:spPr>
                <a:xfrm>
                  <a:off x="2551425" y="2968175"/>
                  <a:ext cx="487800" cy="4878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a:t>
                  </a:r>
                  <a:endParaRPr/>
                </a:p>
              </p:txBody>
            </p:sp>
            <p:sp>
              <p:nvSpPr>
                <p:cNvPr id="999" name="Google Shape;999;p95"/>
                <p:cNvSpPr/>
                <p:nvPr/>
              </p:nvSpPr>
              <p:spPr>
                <a:xfrm>
                  <a:off x="3039225" y="2968175"/>
                  <a:ext cx="487800" cy="48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G</a:t>
                  </a:r>
                  <a:endParaRPr/>
                </a:p>
              </p:txBody>
            </p:sp>
            <p:sp>
              <p:nvSpPr>
                <p:cNvPr id="1000" name="Google Shape;1000;p95"/>
                <p:cNvSpPr/>
                <p:nvPr/>
              </p:nvSpPr>
              <p:spPr>
                <a:xfrm>
                  <a:off x="3527025" y="2968175"/>
                  <a:ext cx="487800" cy="4878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001" name="Google Shape;1001;p95"/>
                <p:cNvSpPr/>
                <p:nvPr/>
              </p:nvSpPr>
              <p:spPr>
                <a:xfrm>
                  <a:off x="4014825" y="2968175"/>
                  <a:ext cx="487800" cy="4878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a:t>
                  </a:r>
                  <a:endParaRPr>
                    <a:solidFill>
                      <a:schemeClr val="lt1"/>
                    </a:solidFill>
                  </a:endParaRPr>
                </a:p>
              </p:txBody>
            </p:sp>
            <p:sp>
              <p:nvSpPr>
                <p:cNvPr id="1002" name="Google Shape;1002;p95"/>
                <p:cNvSpPr/>
                <p:nvPr/>
              </p:nvSpPr>
              <p:spPr>
                <a:xfrm>
                  <a:off x="4502625" y="2968175"/>
                  <a:ext cx="487800" cy="4878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a:t>
                  </a:r>
                  <a:endParaRPr/>
                </a:p>
              </p:txBody>
            </p:sp>
            <p:sp>
              <p:nvSpPr>
                <p:cNvPr id="1003" name="Google Shape;1003;p95"/>
                <p:cNvSpPr/>
                <p:nvPr/>
              </p:nvSpPr>
              <p:spPr>
                <a:xfrm>
                  <a:off x="4990425" y="2968175"/>
                  <a:ext cx="487800" cy="48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G</a:t>
                  </a:r>
                  <a:endParaRPr/>
                </a:p>
              </p:txBody>
            </p:sp>
            <p:sp>
              <p:nvSpPr>
                <p:cNvPr id="1004" name="Google Shape;1004;p95"/>
                <p:cNvSpPr/>
                <p:nvPr/>
              </p:nvSpPr>
              <p:spPr>
                <a:xfrm>
                  <a:off x="5478225" y="2968175"/>
                  <a:ext cx="487800" cy="4878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a:t>
                  </a:r>
                  <a:endParaRPr/>
                </a:p>
              </p:txBody>
            </p:sp>
            <p:sp>
              <p:nvSpPr>
                <p:cNvPr id="1005" name="Google Shape;1005;p95"/>
                <p:cNvSpPr/>
                <p:nvPr/>
              </p:nvSpPr>
              <p:spPr>
                <a:xfrm>
                  <a:off x="5966025" y="2968175"/>
                  <a:ext cx="487800" cy="4878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a:t>
                  </a:r>
                  <a:endParaRPr>
                    <a:solidFill>
                      <a:schemeClr val="lt1"/>
                    </a:solidFill>
                  </a:endParaRPr>
                </a:p>
              </p:txBody>
            </p:sp>
          </p:grpSp>
          <p:sp>
            <p:nvSpPr>
              <p:cNvPr id="1006" name="Google Shape;1006;p95"/>
              <p:cNvSpPr/>
              <p:nvPr/>
            </p:nvSpPr>
            <p:spPr>
              <a:xfrm rot="-5400000">
                <a:off x="4898673" y="1300519"/>
                <a:ext cx="135900" cy="32679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07" name="Google Shape;1007;p95"/>
              <p:cNvSpPr/>
              <p:nvPr/>
            </p:nvSpPr>
            <p:spPr>
              <a:xfrm>
                <a:off x="4411780" y="2986386"/>
                <a:ext cx="1024800" cy="2175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Insert</a:t>
                </a:r>
                <a:endParaRPr b="1" sz="1200">
                  <a:solidFill>
                    <a:schemeClr val="lt1"/>
                  </a:solidFill>
                </a:endParaRPr>
              </a:p>
            </p:txBody>
          </p:sp>
          <p:sp>
            <p:nvSpPr>
              <p:cNvPr id="1008" name="Google Shape;1008;p95"/>
              <p:cNvSpPr/>
              <p:nvPr/>
            </p:nvSpPr>
            <p:spPr>
              <a:xfrm>
                <a:off x="6600704" y="2419418"/>
                <a:ext cx="408300" cy="408300"/>
              </a:xfrm>
              <a:prstGeom prst="rect">
                <a:avLst/>
              </a:prstGeom>
              <a:solidFill>
                <a:schemeClr val="accent5"/>
              </a:solidFill>
              <a:ln cap="flat" cmpd="sng" w="9525">
                <a:solidFill>
                  <a:schemeClr val="dk2"/>
                </a:solidFill>
                <a:prstDash val="solid"/>
                <a:round/>
                <a:headEnd len="sm" w="sm" type="none"/>
                <a:tailEnd len="sm" w="sm" type="none"/>
              </a:ln>
              <a:effectLst>
                <a:outerShdw blurRad="57150" rotWithShape="0" algn="bl" dir="5400000" dist="19050">
                  <a:srgbClr val="000000">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a:t>
                </a:r>
                <a:endParaRPr/>
              </a:p>
            </p:txBody>
          </p:sp>
        </p:grpSp>
        <p:grpSp>
          <p:nvGrpSpPr>
            <p:cNvPr id="1009" name="Google Shape;1009;p95"/>
            <p:cNvGrpSpPr/>
            <p:nvPr/>
          </p:nvGrpSpPr>
          <p:grpSpPr>
            <a:xfrm>
              <a:off x="2842703" y="3043156"/>
              <a:ext cx="3263652" cy="633170"/>
              <a:chOff x="3332673" y="2866519"/>
              <a:chExt cx="3267900" cy="428164"/>
            </a:xfrm>
          </p:grpSpPr>
          <p:sp>
            <p:nvSpPr>
              <p:cNvPr id="1010" name="Google Shape;1010;p95"/>
              <p:cNvSpPr/>
              <p:nvPr/>
            </p:nvSpPr>
            <p:spPr>
              <a:xfrm rot="-5400000">
                <a:off x="4898673" y="1300519"/>
                <a:ext cx="135900" cy="32679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11" name="Google Shape;1011;p95"/>
              <p:cNvSpPr/>
              <p:nvPr/>
            </p:nvSpPr>
            <p:spPr>
              <a:xfrm>
                <a:off x="4357498" y="3077184"/>
                <a:ext cx="1124100" cy="2175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Fragment</a:t>
                </a:r>
                <a:endParaRPr b="1" sz="1200">
                  <a:solidFill>
                    <a:schemeClr val="lt1"/>
                  </a:solidFill>
                </a:endParaRPr>
              </a:p>
            </p:txBody>
          </p:sp>
        </p:grpSp>
      </p:grpSp>
      <p:sp>
        <p:nvSpPr>
          <p:cNvPr id="1012" name="Google Shape;1012;p95"/>
          <p:cNvSpPr/>
          <p:nvPr/>
        </p:nvSpPr>
        <p:spPr>
          <a:xfrm>
            <a:off x="2371275" y="2077350"/>
            <a:ext cx="3860700" cy="792300"/>
          </a:xfrm>
          <a:prstGeom prst="rect">
            <a:avLst/>
          </a:prstGeom>
          <a:solidFill>
            <a:srgbClr val="9900FF"/>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“Template” is often just the “insert” sequenced.</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
                <a:solidFill>
                  <a:schemeClr val="lt1"/>
                </a:solidFill>
              </a:rPr>
              <a:t>This can change depending on preprocessing</a:t>
            </a:r>
            <a:endParaRPr>
              <a:solidFill>
                <a:schemeClr val="lt1"/>
              </a:solidFill>
            </a:endParaRPr>
          </a:p>
        </p:txBody>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6" name="Shape 1016"/>
        <p:cNvGrpSpPr/>
        <p:nvPr/>
      </p:nvGrpSpPr>
      <p:grpSpPr>
        <a:xfrm>
          <a:off x="0" y="0"/>
          <a:ext cx="0" cy="0"/>
          <a:chOff x="0" y="0"/>
          <a:chExt cx="0" cy="0"/>
        </a:xfrm>
      </p:grpSpPr>
      <p:sp>
        <p:nvSpPr>
          <p:cNvPr id="1017" name="Google Shape;1017;p9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graphicFrame>
        <p:nvGraphicFramePr>
          <p:cNvPr id="1018" name="Google Shape;1018;p96"/>
          <p:cNvGraphicFramePr/>
          <p:nvPr/>
        </p:nvGraphicFramePr>
        <p:xfrm>
          <a:off x="138313" y="3404075"/>
          <a:ext cx="3000000" cy="3000000"/>
        </p:xfrm>
        <a:graphic>
          <a:graphicData uri="http://schemas.openxmlformats.org/drawingml/2006/table">
            <a:tbl>
              <a:tblPr>
                <a:noFill/>
                <a:tableStyleId>{0114EE08-D228-4DDB-AFAC-9181D4F78BFE}</a:tableStyleId>
              </a:tblPr>
              <a:tblGrid>
                <a:gridCol w="877300"/>
                <a:gridCol w="684125"/>
                <a:gridCol w="867100"/>
                <a:gridCol w="572325"/>
                <a:gridCol w="735000"/>
                <a:gridCol w="1060225"/>
                <a:gridCol w="826450"/>
                <a:gridCol w="826475"/>
                <a:gridCol w="806125"/>
                <a:gridCol w="877225"/>
                <a:gridCol w="735025"/>
              </a:tblGrid>
              <a:tr h="396100">
                <a:tc>
                  <a:txBody>
                    <a:bodyPr/>
                    <a:lstStyle/>
                    <a:p>
                      <a:pPr indent="0" lvl="0" marL="0" rtl="0" algn="l">
                        <a:spcBef>
                          <a:spcPts val="0"/>
                        </a:spcBef>
                        <a:spcAft>
                          <a:spcPts val="0"/>
                        </a:spcAft>
                        <a:buNone/>
                      </a:pPr>
                      <a:r>
                        <a:rPr lang="en">
                          <a:solidFill>
                            <a:schemeClr val="lt1"/>
                          </a:solidFill>
                        </a:rPr>
                        <a:t>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FLAG</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POS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MAPQ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CIGAR</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TLEN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SEQ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QUAL</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r001</a:t>
                      </a:r>
                      <a:endParaRPr/>
                    </a:p>
                  </a:txBody>
                  <a:tcPr marT="91425" marB="91425" marR="91425" marL="91425"/>
                </a:tc>
                <a:tc>
                  <a:txBody>
                    <a:bodyPr/>
                    <a:lstStyle/>
                    <a:p>
                      <a:pPr indent="0" lvl="0" marL="0" rtl="0" algn="l">
                        <a:spcBef>
                          <a:spcPts val="0"/>
                        </a:spcBef>
                        <a:spcAft>
                          <a:spcPts val="0"/>
                        </a:spcAft>
                        <a:buNone/>
                      </a:pPr>
                      <a:r>
                        <a:rPr lang="en"/>
                        <a:t>99</a:t>
                      </a:r>
                      <a:endParaRPr/>
                    </a:p>
                  </a:txBody>
                  <a:tcPr marT="91425" marB="91425" marR="91425" marL="91425"/>
                </a:tc>
                <a:tc>
                  <a:txBody>
                    <a:bodyPr/>
                    <a:lstStyle/>
                    <a:p>
                      <a:pPr indent="0" lvl="0" marL="0" rtl="0" algn="l">
                        <a:spcBef>
                          <a:spcPts val="0"/>
                        </a:spcBef>
                        <a:spcAft>
                          <a:spcPts val="0"/>
                        </a:spcAft>
                        <a:buNone/>
                      </a:pPr>
                      <a:r>
                        <a:rPr lang="en"/>
                        <a:t>ref</a:t>
                      </a:r>
                      <a:endParaRPr/>
                    </a:p>
                  </a:txBody>
                  <a:tcPr marT="91425" marB="91425" marR="91425" marL="91425"/>
                </a:tc>
                <a:tc>
                  <a:txBody>
                    <a:bodyPr/>
                    <a:lstStyle/>
                    <a:p>
                      <a:pPr indent="0" lvl="0" marL="0" rtl="0" algn="l">
                        <a:spcBef>
                          <a:spcPts val="0"/>
                        </a:spcBef>
                        <a:spcAft>
                          <a:spcPts val="0"/>
                        </a:spcAft>
                        <a:buNone/>
                      </a:pPr>
                      <a:r>
                        <a:rPr lang="en"/>
                        <a:t>7</a:t>
                      </a:r>
                      <a:endParaRPr/>
                    </a:p>
                  </a:txBody>
                  <a:tcPr marT="91425" marB="91425" marR="91425" marL="91425"/>
                </a:tc>
                <a:tc>
                  <a:txBody>
                    <a:bodyPr/>
                    <a:lstStyle/>
                    <a:p>
                      <a:pPr indent="0" lvl="0" marL="0" rtl="0" algn="l">
                        <a:spcBef>
                          <a:spcPts val="0"/>
                        </a:spcBef>
                        <a:spcAft>
                          <a:spcPts val="0"/>
                        </a:spcAft>
                        <a:buNone/>
                      </a:pPr>
                      <a:r>
                        <a:rPr lang="en"/>
                        <a:t>30</a:t>
                      </a:r>
                      <a:endParaRPr/>
                    </a:p>
                  </a:txBody>
                  <a:tcPr marT="91425" marB="91425" marR="91425" marL="91425"/>
                </a:tc>
                <a:tc>
                  <a:txBody>
                    <a:bodyPr/>
                    <a:lstStyle/>
                    <a:p>
                      <a:pPr indent="0" lvl="0" marL="0" rtl="0" algn="l">
                        <a:spcBef>
                          <a:spcPts val="0"/>
                        </a:spcBef>
                        <a:spcAft>
                          <a:spcPts val="0"/>
                        </a:spcAft>
                        <a:buNone/>
                      </a:pPr>
                      <a:r>
                        <a:rPr lang="en"/>
                        <a:t>8M2I4M…</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37</a:t>
                      </a:r>
                      <a:endParaRPr/>
                    </a:p>
                  </a:txBody>
                  <a:tcPr marT="91425" marB="91425" marR="91425" marL="91425"/>
                </a:tc>
                <a:tc>
                  <a:txBody>
                    <a:bodyPr/>
                    <a:lstStyle/>
                    <a:p>
                      <a:pPr indent="0" lvl="0" marL="0" rtl="0" algn="l">
                        <a:spcBef>
                          <a:spcPts val="0"/>
                        </a:spcBef>
                        <a:spcAft>
                          <a:spcPts val="0"/>
                        </a:spcAft>
                        <a:buNone/>
                      </a:pPr>
                      <a:r>
                        <a:rPr lang="en"/>
                        <a:t>39</a:t>
                      </a:r>
                      <a:endParaRPr/>
                    </a:p>
                  </a:txBody>
                  <a:tcPr marT="91425" marB="91425" marR="91425" marL="91425"/>
                </a:tc>
                <a:tc>
                  <a:txBody>
                    <a:bodyPr/>
                    <a:lstStyle/>
                    <a:p>
                      <a:pPr indent="0" lvl="0" marL="0" rtl="0" algn="l">
                        <a:spcBef>
                          <a:spcPts val="0"/>
                        </a:spcBef>
                        <a:spcAft>
                          <a:spcPts val="0"/>
                        </a:spcAft>
                        <a:buNone/>
                      </a:pPr>
                      <a:r>
                        <a:rPr lang="en"/>
                        <a:t>TTAG…</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r>
            </a:tbl>
          </a:graphicData>
        </a:graphic>
      </p:graphicFrame>
      <p:sp>
        <p:nvSpPr>
          <p:cNvPr id="1019" name="Google Shape;1019;p96"/>
          <p:cNvSpPr/>
          <p:nvPr/>
        </p:nvSpPr>
        <p:spPr>
          <a:xfrm rot="4343770">
            <a:off x="6264432" y="2156797"/>
            <a:ext cx="2171385" cy="416706"/>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20" name="Google Shape;1020;p96"/>
          <p:cNvSpPr txBox="1"/>
          <p:nvPr>
            <p:ph idx="1" type="body"/>
          </p:nvPr>
        </p:nvSpPr>
        <p:spPr>
          <a:xfrm>
            <a:off x="1607100" y="1152475"/>
            <a:ext cx="7464600" cy="471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D1D2D3"/>
                </a:solidFill>
              </a:rPr>
              <a:t>r001 99 ref 7 30 8M2I4M1D3M = 37 39 TTAGATAAAGGATACTG *</a:t>
            </a:r>
            <a:endParaRPr>
              <a:solidFill>
                <a:srgbClr val="D1D2D3"/>
              </a:solidFill>
            </a:endParaRPr>
          </a:p>
        </p:txBody>
      </p:sp>
      <p:sp>
        <p:nvSpPr>
          <p:cNvPr id="1021" name="Google Shape;1021;p96"/>
          <p:cNvSpPr/>
          <p:nvPr/>
        </p:nvSpPr>
        <p:spPr>
          <a:xfrm>
            <a:off x="4934400" y="962075"/>
            <a:ext cx="2274300" cy="4713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sequence of the read</a:t>
            </a:r>
            <a:endParaRPr>
              <a:solidFill>
                <a:schemeClr val="lt1"/>
              </a:solidFill>
            </a:endParaRPr>
          </a:p>
        </p:txBody>
      </p: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5" name="Shape 1025"/>
        <p:cNvGrpSpPr/>
        <p:nvPr/>
      </p:nvGrpSpPr>
      <p:grpSpPr>
        <a:xfrm>
          <a:off x="0" y="0"/>
          <a:ext cx="0" cy="0"/>
          <a:chOff x="0" y="0"/>
          <a:chExt cx="0" cy="0"/>
        </a:xfrm>
      </p:grpSpPr>
      <p:sp>
        <p:nvSpPr>
          <p:cNvPr id="1026" name="Google Shape;1026;p9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graphicFrame>
        <p:nvGraphicFramePr>
          <p:cNvPr id="1027" name="Google Shape;1027;p97"/>
          <p:cNvGraphicFramePr/>
          <p:nvPr/>
        </p:nvGraphicFramePr>
        <p:xfrm>
          <a:off x="138313" y="3404075"/>
          <a:ext cx="3000000" cy="3000000"/>
        </p:xfrm>
        <a:graphic>
          <a:graphicData uri="http://schemas.openxmlformats.org/drawingml/2006/table">
            <a:tbl>
              <a:tblPr>
                <a:noFill/>
                <a:tableStyleId>{0114EE08-D228-4DDB-AFAC-9181D4F78BFE}</a:tableStyleId>
              </a:tblPr>
              <a:tblGrid>
                <a:gridCol w="877300"/>
                <a:gridCol w="684125"/>
                <a:gridCol w="867100"/>
                <a:gridCol w="572325"/>
                <a:gridCol w="735000"/>
                <a:gridCol w="1060225"/>
                <a:gridCol w="826450"/>
                <a:gridCol w="826475"/>
                <a:gridCol w="806125"/>
                <a:gridCol w="877225"/>
                <a:gridCol w="735025"/>
              </a:tblGrid>
              <a:tr h="396100">
                <a:tc>
                  <a:txBody>
                    <a:bodyPr/>
                    <a:lstStyle/>
                    <a:p>
                      <a:pPr indent="0" lvl="0" marL="0" rtl="0" algn="l">
                        <a:spcBef>
                          <a:spcPts val="0"/>
                        </a:spcBef>
                        <a:spcAft>
                          <a:spcPts val="0"/>
                        </a:spcAft>
                        <a:buNone/>
                      </a:pPr>
                      <a:r>
                        <a:rPr lang="en">
                          <a:solidFill>
                            <a:schemeClr val="lt1"/>
                          </a:solidFill>
                        </a:rPr>
                        <a:t>QNAME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FLAG</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RNAME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POS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MAPQ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CIGAR</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RNEXT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PNEXT</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TLEN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SEQ</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solidFill>
                            <a:schemeClr val="lt1"/>
                          </a:solidFill>
                        </a:rPr>
                        <a:t>QUAL</a:t>
                      </a:r>
                      <a:endParaRPr>
                        <a:solidFill>
                          <a:schemeClr val="lt1"/>
                        </a:solidFill>
                      </a:endParaRPr>
                    </a:p>
                  </a:txBody>
                  <a:tcPr marT="91425" marB="91425" marR="91425" marL="91425">
                    <a:solidFill>
                      <a:schemeClr val="accent1"/>
                    </a:solidFill>
                  </a:tcPr>
                </a:tc>
              </a:tr>
              <a:tr h="381000">
                <a:tc>
                  <a:txBody>
                    <a:bodyPr/>
                    <a:lstStyle/>
                    <a:p>
                      <a:pPr indent="0" lvl="0" marL="0" rtl="0" algn="l">
                        <a:spcBef>
                          <a:spcPts val="0"/>
                        </a:spcBef>
                        <a:spcAft>
                          <a:spcPts val="0"/>
                        </a:spcAft>
                        <a:buNone/>
                      </a:pPr>
                      <a:r>
                        <a:rPr lang="en"/>
                        <a:t>r001</a:t>
                      </a:r>
                      <a:endParaRPr/>
                    </a:p>
                  </a:txBody>
                  <a:tcPr marT="91425" marB="91425" marR="91425" marL="91425"/>
                </a:tc>
                <a:tc>
                  <a:txBody>
                    <a:bodyPr/>
                    <a:lstStyle/>
                    <a:p>
                      <a:pPr indent="0" lvl="0" marL="0" rtl="0" algn="l">
                        <a:spcBef>
                          <a:spcPts val="0"/>
                        </a:spcBef>
                        <a:spcAft>
                          <a:spcPts val="0"/>
                        </a:spcAft>
                        <a:buNone/>
                      </a:pPr>
                      <a:r>
                        <a:rPr lang="en"/>
                        <a:t>99</a:t>
                      </a:r>
                      <a:endParaRPr/>
                    </a:p>
                  </a:txBody>
                  <a:tcPr marT="91425" marB="91425" marR="91425" marL="91425"/>
                </a:tc>
                <a:tc>
                  <a:txBody>
                    <a:bodyPr/>
                    <a:lstStyle/>
                    <a:p>
                      <a:pPr indent="0" lvl="0" marL="0" rtl="0" algn="l">
                        <a:spcBef>
                          <a:spcPts val="0"/>
                        </a:spcBef>
                        <a:spcAft>
                          <a:spcPts val="0"/>
                        </a:spcAft>
                        <a:buNone/>
                      </a:pPr>
                      <a:r>
                        <a:rPr lang="en"/>
                        <a:t>ref</a:t>
                      </a:r>
                      <a:endParaRPr/>
                    </a:p>
                  </a:txBody>
                  <a:tcPr marT="91425" marB="91425" marR="91425" marL="91425"/>
                </a:tc>
                <a:tc>
                  <a:txBody>
                    <a:bodyPr/>
                    <a:lstStyle/>
                    <a:p>
                      <a:pPr indent="0" lvl="0" marL="0" rtl="0" algn="l">
                        <a:spcBef>
                          <a:spcPts val="0"/>
                        </a:spcBef>
                        <a:spcAft>
                          <a:spcPts val="0"/>
                        </a:spcAft>
                        <a:buNone/>
                      </a:pPr>
                      <a:r>
                        <a:rPr lang="en"/>
                        <a:t>7</a:t>
                      </a:r>
                      <a:endParaRPr/>
                    </a:p>
                  </a:txBody>
                  <a:tcPr marT="91425" marB="91425" marR="91425" marL="91425"/>
                </a:tc>
                <a:tc>
                  <a:txBody>
                    <a:bodyPr/>
                    <a:lstStyle/>
                    <a:p>
                      <a:pPr indent="0" lvl="0" marL="0" rtl="0" algn="l">
                        <a:spcBef>
                          <a:spcPts val="0"/>
                        </a:spcBef>
                        <a:spcAft>
                          <a:spcPts val="0"/>
                        </a:spcAft>
                        <a:buNone/>
                      </a:pPr>
                      <a:r>
                        <a:rPr lang="en"/>
                        <a:t>30</a:t>
                      </a:r>
                      <a:endParaRPr/>
                    </a:p>
                  </a:txBody>
                  <a:tcPr marT="91425" marB="91425" marR="91425" marL="91425"/>
                </a:tc>
                <a:tc>
                  <a:txBody>
                    <a:bodyPr/>
                    <a:lstStyle/>
                    <a:p>
                      <a:pPr indent="0" lvl="0" marL="0" rtl="0" algn="l">
                        <a:spcBef>
                          <a:spcPts val="0"/>
                        </a:spcBef>
                        <a:spcAft>
                          <a:spcPts val="0"/>
                        </a:spcAft>
                        <a:buNone/>
                      </a:pPr>
                      <a:r>
                        <a:rPr lang="en"/>
                        <a:t>8M2I4M…</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37</a:t>
                      </a:r>
                      <a:endParaRPr/>
                    </a:p>
                  </a:txBody>
                  <a:tcPr marT="91425" marB="91425" marR="91425" marL="91425"/>
                </a:tc>
                <a:tc>
                  <a:txBody>
                    <a:bodyPr/>
                    <a:lstStyle/>
                    <a:p>
                      <a:pPr indent="0" lvl="0" marL="0" rtl="0" algn="l">
                        <a:spcBef>
                          <a:spcPts val="0"/>
                        </a:spcBef>
                        <a:spcAft>
                          <a:spcPts val="0"/>
                        </a:spcAft>
                        <a:buNone/>
                      </a:pPr>
                      <a:r>
                        <a:rPr lang="en"/>
                        <a:t>39</a:t>
                      </a:r>
                      <a:endParaRPr/>
                    </a:p>
                  </a:txBody>
                  <a:tcPr marT="91425" marB="91425" marR="91425" marL="91425"/>
                </a:tc>
                <a:tc>
                  <a:txBody>
                    <a:bodyPr/>
                    <a:lstStyle/>
                    <a:p>
                      <a:pPr indent="0" lvl="0" marL="0" rtl="0" algn="l">
                        <a:spcBef>
                          <a:spcPts val="0"/>
                        </a:spcBef>
                        <a:spcAft>
                          <a:spcPts val="0"/>
                        </a:spcAft>
                        <a:buNone/>
                      </a:pPr>
                      <a:r>
                        <a:rPr lang="en"/>
                        <a:t>TTAG…</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r>
            </a:tbl>
          </a:graphicData>
        </a:graphic>
      </p:graphicFrame>
      <p:sp>
        <p:nvSpPr>
          <p:cNvPr id="1028" name="Google Shape;1028;p97"/>
          <p:cNvSpPr/>
          <p:nvPr/>
        </p:nvSpPr>
        <p:spPr>
          <a:xfrm rot="4343770">
            <a:off x="7178832" y="2156797"/>
            <a:ext cx="2171385" cy="416706"/>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29" name="Google Shape;1029;p97"/>
          <p:cNvSpPr txBox="1"/>
          <p:nvPr>
            <p:ph idx="1" type="body"/>
          </p:nvPr>
        </p:nvSpPr>
        <p:spPr>
          <a:xfrm>
            <a:off x="1607100" y="1152475"/>
            <a:ext cx="7464600" cy="471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D1D2D3"/>
                </a:solidFill>
              </a:rPr>
              <a:t>r001 99 ref 7 30 8M2I4M1D3M = 37 39 TTAGATAAAGGATACTG *</a:t>
            </a:r>
            <a:endParaRPr>
              <a:solidFill>
                <a:srgbClr val="D1D2D3"/>
              </a:solidFill>
            </a:endParaRPr>
          </a:p>
        </p:txBody>
      </p:sp>
      <p:sp>
        <p:nvSpPr>
          <p:cNvPr id="1030" name="Google Shape;1030;p97"/>
          <p:cNvSpPr/>
          <p:nvPr/>
        </p:nvSpPr>
        <p:spPr>
          <a:xfrm>
            <a:off x="3338275" y="962075"/>
            <a:ext cx="4784700" cy="4713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Quality score for each base in the read</a:t>
            </a:r>
            <a:endParaRPr>
              <a:solidFill>
                <a:schemeClr val="lt1"/>
              </a:solidFill>
            </a:endParaRPr>
          </a:p>
        </p:txBody>
      </p:sp>
      <p:sp>
        <p:nvSpPr>
          <p:cNvPr id="1031" name="Google Shape;1031;p97"/>
          <p:cNvSpPr/>
          <p:nvPr/>
        </p:nvSpPr>
        <p:spPr>
          <a:xfrm>
            <a:off x="3338275" y="1478650"/>
            <a:ext cx="3389700" cy="344700"/>
          </a:xfrm>
          <a:prstGeom prst="rect">
            <a:avLst/>
          </a:prstGeom>
          <a:solidFill>
            <a:srgbClr val="9900FF"/>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Same as the Quality score in the FASTQ</a:t>
            </a:r>
            <a:endParaRPr>
              <a:solidFill>
                <a:schemeClr val="lt1"/>
              </a:solidFill>
            </a:endParaRPr>
          </a:p>
        </p:txBody>
      </p: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5" name="Shape 1035"/>
        <p:cNvGrpSpPr/>
        <p:nvPr/>
      </p:nvGrpSpPr>
      <p:grpSpPr>
        <a:xfrm>
          <a:off x="0" y="0"/>
          <a:ext cx="0" cy="0"/>
          <a:chOff x="0" y="0"/>
          <a:chExt cx="0" cy="0"/>
        </a:xfrm>
      </p:grpSpPr>
      <p:sp>
        <p:nvSpPr>
          <p:cNvPr id="1036" name="Google Shape;1036;p9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1037" name="Google Shape;1037;p98"/>
          <p:cNvSpPr txBox="1"/>
          <p:nvPr>
            <p:ph idx="1" type="body"/>
          </p:nvPr>
        </p:nvSpPr>
        <p:spPr>
          <a:xfrm>
            <a:off x="1607100" y="1152475"/>
            <a:ext cx="7464600" cy="25068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@HD VN:1.6 SO:coordinate</a:t>
            </a:r>
            <a:br>
              <a:rPr lang="en"/>
            </a:br>
            <a:r>
              <a:rPr lang="en"/>
              <a:t>@SQ SN:ref LN:45</a:t>
            </a:r>
            <a:br>
              <a:rPr lang="en"/>
            </a:br>
            <a:r>
              <a:rPr lang="en"/>
              <a:t>…</a:t>
            </a:r>
            <a:endParaRPr/>
          </a:p>
          <a:p>
            <a:pPr indent="0" lvl="0" marL="0" rtl="0" algn="l">
              <a:spcBef>
                <a:spcPts val="1200"/>
              </a:spcBef>
              <a:spcAft>
                <a:spcPts val="1200"/>
              </a:spcAft>
              <a:buNone/>
            </a:pPr>
            <a:br>
              <a:rPr lang="en"/>
            </a:br>
            <a:r>
              <a:rPr lang="en"/>
              <a:t>r001 99 ref 7 30 8M2I4M1D3M = 37 39 TTAGATAAAGGATACTG *</a:t>
            </a:r>
            <a:br>
              <a:rPr lang="en"/>
            </a:br>
            <a:r>
              <a:rPr lang="en"/>
              <a:t>r002 0 ref 9 30 3S6M1P1I4M * 0 0 AAAAGATAAGGATA *</a:t>
            </a:r>
            <a:br>
              <a:rPr lang="en"/>
            </a:br>
            <a:r>
              <a:rPr lang="en"/>
              <a:t>r003 0 ref 9 30 5S6M * 0 0 GCCTAAGCTAA * SA:Z:ref,29,-,6H5M,17,0;</a:t>
            </a:r>
            <a:br>
              <a:rPr lang="en"/>
            </a:br>
            <a:r>
              <a:rPr lang="en"/>
              <a:t>r004 0 ref 16 30 6M14N5M * 0 0 ATAGCTTCAGC *i:1</a:t>
            </a:r>
            <a:br>
              <a:rPr lang="en"/>
            </a:br>
            <a:r>
              <a:rPr lang="en"/>
              <a:t>…</a:t>
            </a:r>
            <a:endParaRPr/>
          </a:p>
        </p:txBody>
      </p:sp>
      <p:sp>
        <p:nvSpPr>
          <p:cNvPr id="1038" name="Google Shape;1038;p98"/>
          <p:cNvSpPr/>
          <p:nvPr/>
        </p:nvSpPr>
        <p:spPr>
          <a:xfrm>
            <a:off x="1468200" y="1280800"/>
            <a:ext cx="162600" cy="5184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39" name="Google Shape;1039;p98"/>
          <p:cNvSpPr/>
          <p:nvPr/>
        </p:nvSpPr>
        <p:spPr>
          <a:xfrm>
            <a:off x="1468200" y="2312550"/>
            <a:ext cx="162600" cy="12249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40" name="Google Shape;1040;p98"/>
          <p:cNvSpPr/>
          <p:nvPr/>
        </p:nvSpPr>
        <p:spPr>
          <a:xfrm>
            <a:off x="335450" y="1311300"/>
            <a:ext cx="1077600" cy="416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Header</a:t>
            </a:r>
            <a:endParaRPr>
              <a:solidFill>
                <a:schemeClr val="lt1"/>
              </a:solidFill>
            </a:endParaRPr>
          </a:p>
        </p:txBody>
      </p:sp>
      <p:sp>
        <p:nvSpPr>
          <p:cNvPr id="1041" name="Google Shape;1041;p98"/>
          <p:cNvSpPr/>
          <p:nvPr/>
        </p:nvSpPr>
        <p:spPr>
          <a:xfrm>
            <a:off x="172850" y="2716650"/>
            <a:ext cx="12402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Alignments</a:t>
            </a:r>
            <a:endParaRPr>
              <a:solidFill>
                <a:schemeClr val="lt1"/>
              </a:solidFill>
            </a:endParaRPr>
          </a:p>
        </p:txBody>
      </p:sp>
      <p:graphicFrame>
        <p:nvGraphicFramePr>
          <p:cNvPr id="1042" name="Google Shape;1042;p98"/>
          <p:cNvGraphicFramePr/>
          <p:nvPr/>
        </p:nvGraphicFramePr>
        <p:xfrm>
          <a:off x="194825" y="3430675"/>
          <a:ext cx="3000000" cy="3000000"/>
        </p:xfrm>
        <a:graphic>
          <a:graphicData uri="http://schemas.openxmlformats.org/drawingml/2006/table">
            <a:tbl>
              <a:tblPr>
                <a:noFill/>
                <a:tableStyleId>{0114EE08-D228-4DDB-AFAC-9181D4F78BFE}</a:tableStyleId>
              </a:tblPr>
              <a:tblGrid>
                <a:gridCol w="1166925"/>
                <a:gridCol w="7353675"/>
              </a:tblGrid>
              <a:tr h="440250">
                <a:tc>
                  <a:txBody>
                    <a:bodyPr/>
                    <a:lstStyle/>
                    <a:p>
                      <a:pPr indent="0" lvl="0" marL="0" rtl="0" algn="l">
                        <a:spcBef>
                          <a:spcPts val="0"/>
                        </a:spcBef>
                        <a:spcAft>
                          <a:spcPts val="0"/>
                        </a:spcAft>
                        <a:buNone/>
                      </a:pPr>
                      <a:r>
                        <a:rPr lang="en">
                          <a:solidFill>
                            <a:schemeClr val="lt1"/>
                          </a:solidFill>
                        </a:rPr>
                        <a:t>Extension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*.sam</a:t>
                      </a:r>
                      <a:endParaRPr/>
                    </a:p>
                  </a:txBody>
                  <a:tcPr marT="91425" marB="91425" marR="91425" marL="91425"/>
                </a:tc>
              </a:tr>
              <a:tr h="440250">
                <a:tc>
                  <a:txBody>
                    <a:bodyPr/>
                    <a:lstStyle/>
                    <a:p>
                      <a:pPr indent="0" lvl="0" marL="0" rtl="0" algn="l">
                        <a:spcBef>
                          <a:spcPts val="0"/>
                        </a:spcBef>
                        <a:spcAft>
                          <a:spcPts val="0"/>
                        </a:spcAft>
                        <a:buNone/>
                      </a:pPr>
                      <a:r>
                        <a:rPr lang="en">
                          <a:solidFill>
                            <a:schemeClr val="lt1"/>
                          </a:solidFill>
                        </a:rPr>
                        <a:t>File type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Text, follows </a:t>
                      </a:r>
                      <a:r>
                        <a:rPr lang="en" u="sng">
                          <a:solidFill>
                            <a:schemeClr val="hlink"/>
                          </a:solidFill>
                          <a:hlinkClick r:id="rId3"/>
                        </a:rPr>
                        <a:t>SAM Specification</a:t>
                      </a:r>
                      <a:endParaRPr/>
                    </a:p>
                  </a:txBody>
                  <a:tcPr marT="91425" marB="91425" marR="91425" marL="91425"/>
                </a:tc>
              </a:tr>
              <a:tr h="440250">
                <a:tc>
                  <a:txBody>
                    <a:bodyPr/>
                    <a:lstStyle/>
                    <a:p>
                      <a:pPr indent="0" lvl="0" marL="0" rtl="0" algn="l">
                        <a:spcBef>
                          <a:spcPts val="0"/>
                        </a:spcBef>
                        <a:spcAft>
                          <a:spcPts val="0"/>
                        </a:spcAft>
                        <a:buNone/>
                      </a:pPr>
                      <a:r>
                        <a:rPr lang="en">
                          <a:solidFill>
                            <a:schemeClr val="lt1"/>
                          </a:solidFill>
                        </a:rPr>
                        <a:t>Applications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Downstream Analysis (Tertiary Analysis)</a:t>
                      </a:r>
                      <a:endParaRPr/>
                    </a:p>
                  </a:txBody>
                  <a:tcPr marT="91425" marB="91425" marR="91425" marL="91425"/>
                </a:tc>
              </a:tr>
            </a:tbl>
          </a:graphicData>
        </a:graphic>
      </p:graphicFrame>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6" name="Shape 1046"/>
        <p:cNvGrpSpPr/>
        <p:nvPr/>
      </p:nvGrpSpPr>
      <p:grpSpPr>
        <a:xfrm>
          <a:off x="0" y="0"/>
          <a:ext cx="0" cy="0"/>
          <a:chOff x="0" y="0"/>
          <a:chExt cx="0" cy="0"/>
        </a:xfrm>
      </p:grpSpPr>
      <p:sp>
        <p:nvSpPr>
          <p:cNvPr id="1047" name="Google Shape;1047;p9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SAM format</a:t>
            </a:r>
            <a:endParaRPr/>
          </a:p>
        </p:txBody>
      </p:sp>
      <p:sp>
        <p:nvSpPr>
          <p:cNvPr id="1048" name="Google Shape;1048;p99"/>
          <p:cNvSpPr txBox="1"/>
          <p:nvPr>
            <p:ph idx="1" type="body"/>
          </p:nvPr>
        </p:nvSpPr>
        <p:spPr>
          <a:xfrm>
            <a:off x="1607100" y="1152475"/>
            <a:ext cx="7464600" cy="25068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@HD VN:1.6 SO:coordinate</a:t>
            </a:r>
            <a:br>
              <a:rPr lang="en"/>
            </a:br>
            <a:r>
              <a:rPr lang="en"/>
              <a:t>@SQ SN:ref LN:45</a:t>
            </a:r>
            <a:br>
              <a:rPr lang="en"/>
            </a:br>
            <a:r>
              <a:rPr lang="en"/>
              <a:t>…</a:t>
            </a:r>
            <a:endParaRPr/>
          </a:p>
          <a:p>
            <a:pPr indent="0" lvl="0" marL="0" rtl="0" algn="l">
              <a:spcBef>
                <a:spcPts val="1200"/>
              </a:spcBef>
              <a:spcAft>
                <a:spcPts val="1200"/>
              </a:spcAft>
              <a:buNone/>
            </a:pPr>
            <a:br>
              <a:rPr lang="en"/>
            </a:br>
            <a:r>
              <a:rPr lang="en"/>
              <a:t>r001 99 ref 7 30 8M2I4M1D3M = 37 39 TTAGATAAAGGATACTG *</a:t>
            </a:r>
            <a:br>
              <a:rPr lang="en"/>
            </a:br>
            <a:r>
              <a:rPr lang="en"/>
              <a:t>r002 0 ref 9 30 3S6M1P1I4M * 0 0 AAAAGATAAGGATA *</a:t>
            </a:r>
            <a:br>
              <a:rPr lang="en"/>
            </a:br>
            <a:r>
              <a:rPr lang="en"/>
              <a:t>r003 0 ref 9 30 5S6M * 0 0 GCCTAAGCTAA * SA:Z:ref,29,-,6H5M,17,0;</a:t>
            </a:r>
            <a:br>
              <a:rPr lang="en"/>
            </a:br>
            <a:r>
              <a:rPr lang="en"/>
              <a:t>r004 0 ref 16 30 6M14N5M * 0 0 ATAGCTTCAGC *i:1</a:t>
            </a:r>
            <a:br>
              <a:rPr lang="en"/>
            </a:br>
            <a:r>
              <a:rPr lang="en"/>
              <a:t>…</a:t>
            </a:r>
            <a:endParaRPr/>
          </a:p>
        </p:txBody>
      </p:sp>
      <p:sp>
        <p:nvSpPr>
          <p:cNvPr id="1049" name="Google Shape;1049;p99"/>
          <p:cNvSpPr/>
          <p:nvPr/>
        </p:nvSpPr>
        <p:spPr>
          <a:xfrm>
            <a:off x="1468200" y="1280800"/>
            <a:ext cx="162600" cy="5184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50" name="Google Shape;1050;p99"/>
          <p:cNvSpPr/>
          <p:nvPr/>
        </p:nvSpPr>
        <p:spPr>
          <a:xfrm>
            <a:off x="1468200" y="2312550"/>
            <a:ext cx="162600" cy="12249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51" name="Google Shape;1051;p99"/>
          <p:cNvSpPr/>
          <p:nvPr/>
        </p:nvSpPr>
        <p:spPr>
          <a:xfrm>
            <a:off x="335450" y="1311300"/>
            <a:ext cx="1077600" cy="416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Header</a:t>
            </a:r>
            <a:endParaRPr>
              <a:solidFill>
                <a:schemeClr val="lt1"/>
              </a:solidFill>
            </a:endParaRPr>
          </a:p>
        </p:txBody>
      </p:sp>
      <p:sp>
        <p:nvSpPr>
          <p:cNvPr id="1052" name="Google Shape;1052;p99"/>
          <p:cNvSpPr/>
          <p:nvPr/>
        </p:nvSpPr>
        <p:spPr>
          <a:xfrm>
            <a:off x="172850" y="2716650"/>
            <a:ext cx="12402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Alignments</a:t>
            </a:r>
            <a:endParaRPr>
              <a:solidFill>
                <a:schemeClr val="lt1"/>
              </a:solidFill>
            </a:endParaRPr>
          </a:p>
        </p:txBody>
      </p:sp>
      <p:graphicFrame>
        <p:nvGraphicFramePr>
          <p:cNvPr id="1053" name="Google Shape;1053;p99"/>
          <p:cNvGraphicFramePr/>
          <p:nvPr/>
        </p:nvGraphicFramePr>
        <p:xfrm>
          <a:off x="194825" y="3430675"/>
          <a:ext cx="3000000" cy="3000000"/>
        </p:xfrm>
        <a:graphic>
          <a:graphicData uri="http://schemas.openxmlformats.org/drawingml/2006/table">
            <a:tbl>
              <a:tblPr>
                <a:noFill/>
                <a:tableStyleId>{0114EE08-D228-4DDB-AFAC-9181D4F78BFE}</a:tableStyleId>
              </a:tblPr>
              <a:tblGrid>
                <a:gridCol w="1166925"/>
                <a:gridCol w="7353675"/>
              </a:tblGrid>
              <a:tr h="440250">
                <a:tc>
                  <a:txBody>
                    <a:bodyPr/>
                    <a:lstStyle/>
                    <a:p>
                      <a:pPr indent="0" lvl="0" marL="0" rtl="0" algn="l">
                        <a:spcBef>
                          <a:spcPts val="0"/>
                        </a:spcBef>
                        <a:spcAft>
                          <a:spcPts val="0"/>
                        </a:spcAft>
                        <a:buNone/>
                      </a:pPr>
                      <a:r>
                        <a:rPr lang="en">
                          <a:solidFill>
                            <a:schemeClr val="lt1"/>
                          </a:solidFill>
                        </a:rPr>
                        <a:t>Extension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*.sam</a:t>
                      </a:r>
                      <a:endParaRPr/>
                    </a:p>
                  </a:txBody>
                  <a:tcPr marT="91425" marB="91425" marR="91425" marL="91425"/>
                </a:tc>
              </a:tr>
              <a:tr h="440250">
                <a:tc>
                  <a:txBody>
                    <a:bodyPr/>
                    <a:lstStyle/>
                    <a:p>
                      <a:pPr indent="0" lvl="0" marL="0" rtl="0" algn="l">
                        <a:spcBef>
                          <a:spcPts val="0"/>
                        </a:spcBef>
                        <a:spcAft>
                          <a:spcPts val="0"/>
                        </a:spcAft>
                        <a:buNone/>
                      </a:pPr>
                      <a:r>
                        <a:rPr lang="en">
                          <a:solidFill>
                            <a:schemeClr val="lt1"/>
                          </a:solidFill>
                        </a:rPr>
                        <a:t>File type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Text, follows </a:t>
                      </a:r>
                      <a:r>
                        <a:rPr lang="en" u="sng">
                          <a:solidFill>
                            <a:schemeClr val="hlink"/>
                          </a:solidFill>
                          <a:hlinkClick r:id="rId3"/>
                        </a:rPr>
                        <a:t>SAM Specification</a:t>
                      </a:r>
                      <a:endParaRPr/>
                    </a:p>
                  </a:txBody>
                  <a:tcPr marT="91425" marB="91425" marR="91425" marL="91425"/>
                </a:tc>
              </a:tr>
              <a:tr h="440250">
                <a:tc>
                  <a:txBody>
                    <a:bodyPr/>
                    <a:lstStyle/>
                    <a:p>
                      <a:pPr indent="0" lvl="0" marL="0" rtl="0" algn="l">
                        <a:spcBef>
                          <a:spcPts val="0"/>
                        </a:spcBef>
                        <a:spcAft>
                          <a:spcPts val="0"/>
                        </a:spcAft>
                        <a:buNone/>
                      </a:pPr>
                      <a:r>
                        <a:rPr lang="en">
                          <a:solidFill>
                            <a:schemeClr val="lt1"/>
                          </a:solidFill>
                        </a:rPr>
                        <a:t>Applications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Downstream Analysis (Tertiary Analysis)</a:t>
                      </a:r>
                      <a:endParaRPr/>
                    </a:p>
                  </a:txBody>
                  <a:tcPr marT="91425" marB="91425" marR="91425" marL="91425"/>
                </a:tc>
              </a:tr>
            </a:tbl>
          </a:graphicData>
        </a:graphic>
      </p:graphicFrame>
      <p:sp>
        <p:nvSpPr>
          <p:cNvPr id="1054" name="Google Shape;1054;p99"/>
          <p:cNvSpPr/>
          <p:nvPr/>
        </p:nvSpPr>
        <p:spPr>
          <a:xfrm>
            <a:off x="1199475" y="1585750"/>
            <a:ext cx="7146000" cy="150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See SAM Specification for more information</a:t>
            </a:r>
            <a:endParaRPr/>
          </a:p>
          <a:p>
            <a:pPr indent="0" lvl="0" marL="0" rtl="0" algn="ctr">
              <a:spcBef>
                <a:spcPts val="0"/>
              </a:spcBef>
              <a:spcAft>
                <a:spcPts val="0"/>
              </a:spcAft>
              <a:buNone/>
            </a:pPr>
            <a:r>
              <a:rPr lang="en" u="sng">
                <a:solidFill>
                  <a:schemeClr val="hlink"/>
                </a:solidFill>
                <a:hlinkClick r:id="rId4"/>
              </a:rPr>
              <a:t>https://samtools.github.io/hts-specs/SAMv1.pdf</a:t>
            </a:r>
            <a:r>
              <a:rPr lang="en"/>
              <a:t> </a:t>
            </a:r>
            <a:endParaRPr/>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8" name="Shape 1058"/>
        <p:cNvGrpSpPr/>
        <p:nvPr/>
      </p:nvGrpSpPr>
      <p:grpSpPr>
        <a:xfrm>
          <a:off x="0" y="0"/>
          <a:ext cx="0" cy="0"/>
          <a:chOff x="0" y="0"/>
          <a:chExt cx="0" cy="0"/>
        </a:xfrm>
      </p:grpSpPr>
      <p:sp>
        <p:nvSpPr>
          <p:cNvPr id="1059" name="Google Shape;1059;p10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BAM format</a:t>
            </a:r>
            <a:endParaRPr/>
          </a:p>
        </p:txBody>
      </p: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3" name="Shape 1063"/>
        <p:cNvGrpSpPr/>
        <p:nvPr/>
      </p:nvGrpSpPr>
      <p:grpSpPr>
        <a:xfrm>
          <a:off x="0" y="0"/>
          <a:ext cx="0" cy="0"/>
          <a:chOff x="0" y="0"/>
          <a:chExt cx="0" cy="0"/>
        </a:xfrm>
      </p:grpSpPr>
      <p:sp>
        <p:nvSpPr>
          <p:cNvPr id="1064" name="Google Shape;1064;p10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BAM format</a:t>
            </a:r>
            <a:endParaRPr/>
          </a:p>
        </p:txBody>
      </p:sp>
      <p:sp>
        <p:nvSpPr>
          <p:cNvPr id="1065" name="Google Shape;1065;p101"/>
          <p:cNvSpPr txBox="1"/>
          <p:nvPr>
            <p:ph idx="1" type="body"/>
          </p:nvPr>
        </p:nvSpPr>
        <p:spPr>
          <a:xfrm>
            <a:off x="1090950" y="1132150"/>
            <a:ext cx="7464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@HD VN:1.6 SO:coordinate</a:t>
            </a:r>
            <a:br>
              <a:rPr lang="en"/>
            </a:br>
            <a:r>
              <a:rPr lang="en"/>
              <a:t>@SQ SN:ref LN:45</a:t>
            </a:r>
            <a:endParaRPr/>
          </a:p>
          <a:p>
            <a:pPr indent="0" lvl="0" marL="0" rtl="0" algn="l">
              <a:spcBef>
                <a:spcPts val="1200"/>
              </a:spcBef>
              <a:spcAft>
                <a:spcPts val="0"/>
              </a:spcAft>
              <a:buNone/>
            </a:pPr>
            <a:r>
              <a:rPr lang="en"/>
              <a:t>…</a:t>
            </a:r>
            <a:br>
              <a:rPr lang="en"/>
            </a:br>
            <a:r>
              <a:rPr lang="en"/>
              <a:t>r001 99 ref 7 30 8M2I4M1D3M = 37 39 TTAGATAAAGGATACTG *</a:t>
            </a:r>
            <a:br>
              <a:rPr lang="en"/>
            </a:br>
            <a:r>
              <a:rPr lang="en"/>
              <a:t>r002 0 ref 9 30 3S6M1P1I4M * 0 0 AAAAGATAAGGATA *</a:t>
            </a:r>
            <a:br>
              <a:rPr lang="en"/>
            </a:br>
            <a:r>
              <a:rPr lang="en"/>
              <a:t>r003 0 ref 9 30 5S6M * 0 0 GCCTAAGCTAA * SA:Z:ref,29,-,6H5M,17,0;</a:t>
            </a:r>
            <a:br>
              <a:rPr lang="en"/>
            </a:br>
            <a:r>
              <a:rPr lang="en"/>
              <a:t>r004 0 ref 16 30 6M14N5M * 0 0 ATAGCTTCAGC *</a:t>
            </a:r>
            <a:br>
              <a:rPr lang="en"/>
            </a:br>
            <a:r>
              <a:rPr lang="en"/>
              <a:t>r003 2064 ref 29 17 6H5M * 0 0 TAGGC * SA:Z:ref,9,+,5S6M,30,1;</a:t>
            </a:r>
            <a:br>
              <a:rPr lang="en"/>
            </a:br>
            <a:r>
              <a:rPr lang="en"/>
              <a:t>r001 147 ref 37 30 9M = 7 -39 CAGCGGCAT * NM:i:1</a:t>
            </a:r>
            <a:endParaRPr/>
          </a:p>
          <a:p>
            <a:pPr indent="0" lvl="0" marL="0" rtl="0" algn="l">
              <a:spcBef>
                <a:spcPts val="1200"/>
              </a:spcBef>
              <a:spcAft>
                <a:spcPts val="1200"/>
              </a:spcAft>
              <a:buNone/>
            </a:pPr>
            <a:r>
              <a:rPr lang="en"/>
              <a:t>…</a:t>
            </a:r>
            <a:endParaRPr/>
          </a:p>
        </p:txBody>
      </p:sp>
      <p:sp>
        <p:nvSpPr>
          <p:cNvPr id="1066" name="Google Shape;1066;p101"/>
          <p:cNvSpPr/>
          <p:nvPr/>
        </p:nvSpPr>
        <p:spPr>
          <a:xfrm>
            <a:off x="975750" y="4444575"/>
            <a:ext cx="76950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Information contained in BAM</a:t>
            </a:r>
            <a:endParaRPr>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1"/>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2800"/>
              <a:t>Analysis: Primary (short read)</a:t>
            </a:r>
            <a:endParaRPr sz="2800"/>
          </a:p>
        </p:txBody>
      </p:sp>
      <p:pic>
        <p:nvPicPr>
          <p:cNvPr id="111" name="Google Shape;111;p21"/>
          <p:cNvPicPr preferRelativeResize="0"/>
          <p:nvPr/>
        </p:nvPicPr>
        <p:blipFill>
          <a:blip r:embed="rId3">
            <a:alphaModFix/>
          </a:blip>
          <a:stretch>
            <a:fillRect/>
          </a:stretch>
        </p:blipFill>
        <p:spPr>
          <a:xfrm>
            <a:off x="152400" y="1170125"/>
            <a:ext cx="8839199" cy="2772717"/>
          </a:xfrm>
          <a:prstGeom prst="rect">
            <a:avLst/>
          </a:prstGeom>
          <a:noFill/>
          <a:ln>
            <a:noFill/>
          </a:ln>
        </p:spPr>
      </p:pic>
      <p:pic>
        <p:nvPicPr>
          <p:cNvPr id="112" name="Google Shape;112;p21"/>
          <p:cNvPicPr preferRelativeResize="0"/>
          <p:nvPr/>
        </p:nvPicPr>
        <p:blipFill>
          <a:blip r:embed="rId4">
            <a:alphaModFix/>
          </a:blip>
          <a:stretch>
            <a:fillRect/>
          </a:stretch>
        </p:blipFill>
        <p:spPr>
          <a:xfrm>
            <a:off x="1133475" y="804850"/>
            <a:ext cx="6877050" cy="3533775"/>
          </a:xfrm>
          <a:prstGeom prst="rect">
            <a:avLst/>
          </a:prstGeom>
          <a:solidFill>
            <a:srgbClr val="9900FF"/>
          </a:solidFill>
          <a:ln>
            <a:noFill/>
          </a:ln>
        </p:spPr>
      </p:pic>
      <p:sp>
        <p:nvSpPr>
          <p:cNvPr id="113" name="Google Shape;113;p21"/>
          <p:cNvSpPr/>
          <p:nvPr/>
        </p:nvSpPr>
        <p:spPr>
          <a:xfrm>
            <a:off x="2775850" y="3719275"/>
            <a:ext cx="3302100" cy="5727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Same process possible with RNA</a:t>
            </a:r>
            <a:br>
              <a:rPr lang="en">
                <a:solidFill>
                  <a:schemeClr val="lt1"/>
                </a:solidFill>
              </a:rPr>
            </a:br>
            <a:r>
              <a:rPr lang="en">
                <a:solidFill>
                  <a:schemeClr val="lt1"/>
                </a:solidFill>
              </a:rPr>
              <a:t>Conversion of RNA → cDNA required</a:t>
            </a:r>
            <a:endParaRPr>
              <a:solidFill>
                <a:schemeClr val="lt1"/>
              </a:solidFill>
            </a:endParaRPr>
          </a:p>
        </p:txBody>
      </p:sp>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0" name="Shape 1070"/>
        <p:cNvGrpSpPr/>
        <p:nvPr/>
      </p:nvGrpSpPr>
      <p:grpSpPr>
        <a:xfrm>
          <a:off x="0" y="0"/>
          <a:ext cx="0" cy="0"/>
          <a:chOff x="0" y="0"/>
          <a:chExt cx="0" cy="0"/>
        </a:xfrm>
      </p:grpSpPr>
      <p:sp>
        <p:nvSpPr>
          <p:cNvPr id="1071" name="Google Shape;1071;p10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Alignment Formats - BAM format</a:t>
            </a:r>
            <a:endParaRPr/>
          </a:p>
        </p:txBody>
      </p:sp>
      <p:sp>
        <p:nvSpPr>
          <p:cNvPr id="1072" name="Google Shape;1072;p102"/>
          <p:cNvSpPr txBox="1"/>
          <p:nvPr>
            <p:ph idx="1" type="body"/>
          </p:nvPr>
        </p:nvSpPr>
        <p:spPr>
          <a:xfrm>
            <a:off x="1090950" y="1132150"/>
            <a:ext cx="7464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@HD VN:1.6 SO:coordinate</a:t>
            </a:r>
            <a:br>
              <a:rPr lang="en"/>
            </a:br>
            <a:r>
              <a:rPr lang="en"/>
              <a:t>@SQ SN:ref LN:45</a:t>
            </a:r>
            <a:endParaRPr/>
          </a:p>
          <a:p>
            <a:pPr indent="0" lvl="0" marL="0" rtl="0" algn="l">
              <a:spcBef>
                <a:spcPts val="1200"/>
              </a:spcBef>
              <a:spcAft>
                <a:spcPts val="0"/>
              </a:spcAft>
              <a:buNone/>
            </a:pPr>
            <a:r>
              <a:rPr lang="en"/>
              <a:t>…</a:t>
            </a:r>
            <a:br>
              <a:rPr lang="en"/>
            </a:br>
            <a:r>
              <a:rPr lang="en"/>
              <a:t>r001 99 ref 7 30 8M2I4M1D3M = 37 39 TTAGATAAAGGATACTG *</a:t>
            </a:r>
            <a:br>
              <a:rPr lang="en"/>
            </a:br>
            <a:r>
              <a:rPr lang="en"/>
              <a:t>r002 0 ref 9 30 3S6M1P1I4M * 0 0 AAAAGATAAGGATA *</a:t>
            </a:r>
            <a:br>
              <a:rPr lang="en"/>
            </a:br>
            <a:r>
              <a:rPr lang="en"/>
              <a:t>r003 0 ref 9 30 5S6M * 0 0 GCCTAAGCTAA * SA:Z:ref,29,-,6H5M,17,0;</a:t>
            </a:r>
            <a:br>
              <a:rPr lang="en"/>
            </a:br>
            <a:r>
              <a:rPr lang="en"/>
              <a:t>r004 0 ref 16 30 6M14N5M * 0 0 ATAGCTTCAGC *</a:t>
            </a:r>
            <a:br>
              <a:rPr lang="en"/>
            </a:br>
            <a:r>
              <a:rPr lang="en"/>
              <a:t>r003 2064 ref 29 17 6H5M * 0 0 TAGGC * SA:Z:ref,9,+,5S6M,30,1;</a:t>
            </a:r>
            <a:br>
              <a:rPr lang="en"/>
            </a:br>
            <a:r>
              <a:rPr lang="en"/>
              <a:t>r001 147 ref 37 30 9M = 7 -39 CAGCGGCAT * NM:i:1</a:t>
            </a:r>
            <a:endParaRPr/>
          </a:p>
          <a:p>
            <a:pPr indent="0" lvl="0" marL="0" rtl="0" algn="l">
              <a:spcBef>
                <a:spcPts val="1200"/>
              </a:spcBef>
              <a:spcAft>
                <a:spcPts val="1200"/>
              </a:spcAft>
              <a:buNone/>
            </a:pPr>
            <a:r>
              <a:rPr lang="en"/>
              <a:t>…</a:t>
            </a:r>
            <a:endParaRPr/>
          </a:p>
        </p:txBody>
      </p:sp>
      <p:sp>
        <p:nvSpPr>
          <p:cNvPr id="1073" name="Google Shape;1073;p102"/>
          <p:cNvSpPr/>
          <p:nvPr/>
        </p:nvSpPr>
        <p:spPr>
          <a:xfrm>
            <a:off x="975750" y="4368375"/>
            <a:ext cx="7695000" cy="3852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Information contained in BAM</a:t>
            </a:r>
            <a:endParaRPr>
              <a:solidFill>
                <a:schemeClr val="lt1"/>
              </a:solidFill>
            </a:endParaRPr>
          </a:p>
        </p:txBody>
      </p:sp>
      <p:sp>
        <p:nvSpPr>
          <p:cNvPr id="1074" name="Google Shape;1074;p102"/>
          <p:cNvSpPr/>
          <p:nvPr/>
        </p:nvSpPr>
        <p:spPr>
          <a:xfrm>
            <a:off x="1199475" y="1585750"/>
            <a:ext cx="7146000" cy="150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t>Same information as SAM</a:t>
            </a:r>
            <a:endParaRPr sz="1900"/>
          </a:p>
          <a:p>
            <a:pPr indent="0" lvl="0" marL="0" rtl="0" algn="ctr">
              <a:spcBef>
                <a:spcPts val="0"/>
              </a:spcBef>
              <a:spcAft>
                <a:spcPts val="0"/>
              </a:spcAft>
              <a:buNone/>
            </a:pPr>
            <a:r>
              <a:rPr lang="en" sz="1900"/>
              <a:t>Just COMPRESSED in BINARY form*</a:t>
            </a:r>
            <a:endParaRPr sz="1900"/>
          </a:p>
        </p:txBody>
      </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8" name="Shape 1078"/>
        <p:cNvGrpSpPr/>
        <p:nvPr/>
      </p:nvGrpSpPr>
      <p:grpSpPr>
        <a:xfrm>
          <a:off x="0" y="0"/>
          <a:ext cx="0" cy="0"/>
          <a:chOff x="0" y="0"/>
          <a:chExt cx="0" cy="0"/>
        </a:xfrm>
      </p:grpSpPr>
      <p:sp>
        <p:nvSpPr>
          <p:cNvPr id="1079" name="Google Shape;1079;p10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t>
            </a:r>
            <a:r>
              <a:rPr lang="en"/>
              <a:t>Alignment Formats - BAM format and the BAI index</a:t>
            </a:r>
            <a:endParaRPr/>
          </a:p>
        </p:txBody>
      </p:sp>
      <p:sp>
        <p:nvSpPr>
          <p:cNvPr id="1080" name="Google Shape;1080;p103"/>
          <p:cNvSpPr/>
          <p:nvPr/>
        </p:nvSpPr>
        <p:spPr>
          <a:xfrm>
            <a:off x="311700" y="1078525"/>
            <a:ext cx="3569100" cy="30354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t>*.bam file</a:t>
            </a:r>
            <a:endParaRPr/>
          </a:p>
        </p:txBody>
      </p:sp>
      <p:sp>
        <p:nvSpPr>
          <p:cNvPr id="1081" name="Google Shape;1081;p103"/>
          <p:cNvSpPr/>
          <p:nvPr/>
        </p:nvSpPr>
        <p:spPr>
          <a:xfrm>
            <a:off x="975750" y="4215975"/>
            <a:ext cx="7695000" cy="41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“samtools index {path to}.bam”</a:t>
            </a:r>
            <a:endParaRPr>
              <a:solidFill>
                <a:schemeClr val="lt1"/>
              </a:solidFill>
            </a:endParaRPr>
          </a:p>
        </p:txBody>
      </p:sp>
      <p:sp>
        <p:nvSpPr>
          <p:cNvPr id="1082" name="Google Shape;1082;p103"/>
          <p:cNvSpPr/>
          <p:nvPr/>
        </p:nvSpPr>
        <p:spPr>
          <a:xfrm>
            <a:off x="1205825" y="1641550"/>
            <a:ext cx="1732800" cy="8613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READS</a:t>
            </a:r>
            <a:endParaRPr>
              <a:solidFill>
                <a:schemeClr val="lt1"/>
              </a:solidFill>
            </a:endParaRPr>
          </a:p>
        </p:txBody>
      </p:sp>
      <p:sp>
        <p:nvSpPr>
          <p:cNvPr id="1083" name="Google Shape;1083;p103"/>
          <p:cNvSpPr/>
          <p:nvPr/>
        </p:nvSpPr>
        <p:spPr>
          <a:xfrm>
            <a:off x="1205825" y="2635000"/>
            <a:ext cx="1732800" cy="9303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READS</a:t>
            </a:r>
            <a:endParaRPr>
              <a:solidFill>
                <a:schemeClr val="lt1"/>
              </a:solidFill>
            </a:endParaRPr>
          </a:p>
        </p:txBody>
      </p:sp>
      <p:pic>
        <p:nvPicPr>
          <p:cNvPr id="1084" name="Google Shape;1084;p103"/>
          <p:cNvPicPr preferRelativeResize="0"/>
          <p:nvPr/>
        </p:nvPicPr>
        <p:blipFill>
          <a:blip r:embed="rId3">
            <a:alphaModFix/>
          </a:blip>
          <a:stretch>
            <a:fillRect/>
          </a:stretch>
        </p:blipFill>
        <p:spPr>
          <a:xfrm>
            <a:off x="1403413" y="3126675"/>
            <a:ext cx="1385674" cy="1385674"/>
          </a:xfrm>
          <a:prstGeom prst="rect">
            <a:avLst/>
          </a:prstGeom>
          <a:noFill/>
          <a:ln>
            <a:noFill/>
          </a:ln>
        </p:spPr>
      </p:pic>
      <p:sp>
        <p:nvSpPr>
          <p:cNvPr id="1085" name="Google Shape;1085;p103"/>
          <p:cNvSpPr/>
          <p:nvPr/>
        </p:nvSpPr>
        <p:spPr>
          <a:xfrm>
            <a:off x="4529425" y="2907625"/>
            <a:ext cx="1215900" cy="8613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rPr>
              <a:t>*.bam.bai</a:t>
            </a:r>
            <a:endParaRPr>
              <a:solidFill>
                <a:schemeClr val="accent2"/>
              </a:solidFill>
            </a:endParaRPr>
          </a:p>
        </p:txBody>
      </p:sp>
      <p:sp>
        <p:nvSpPr>
          <p:cNvPr id="1086" name="Google Shape;1086;p103"/>
          <p:cNvSpPr/>
          <p:nvPr/>
        </p:nvSpPr>
        <p:spPr>
          <a:xfrm>
            <a:off x="121600" y="2148200"/>
            <a:ext cx="800400" cy="6282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lt1"/>
                </a:solidFill>
              </a:rPr>
              <a:t>Block</a:t>
            </a:r>
            <a:br>
              <a:rPr lang="en" sz="1300">
                <a:solidFill>
                  <a:schemeClr val="lt1"/>
                </a:solidFill>
              </a:rPr>
            </a:br>
            <a:r>
              <a:rPr lang="en" sz="1300">
                <a:solidFill>
                  <a:schemeClr val="lt1"/>
                </a:solidFill>
              </a:rPr>
              <a:t>Zipped</a:t>
            </a:r>
            <a:br>
              <a:rPr lang="en" sz="1300">
                <a:solidFill>
                  <a:schemeClr val="lt1"/>
                </a:solidFill>
              </a:rPr>
            </a:br>
            <a:r>
              <a:rPr lang="en" sz="1300">
                <a:solidFill>
                  <a:schemeClr val="lt1"/>
                </a:solidFill>
              </a:rPr>
              <a:t>(BGZF)</a:t>
            </a:r>
            <a:endParaRPr sz="1300">
              <a:solidFill>
                <a:schemeClr val="lt1"/>
              </a:solidFill>
            </a:endParaRPr>
          </a:p>
        </p:txBody>
      </p:sp>
      <p:cxnSp>
        <p:nvCxnSpPr>
          <p:cNvPr id="1087" name="Google Shape;1087;p103"/>
          <p:cNvCxnSpPr>
            <a:stCxn id="1085" idx="1"/>
            <a:endCxn id="1082" idx="3"/>
          </p:cNvCxnSpPr>
          <p:nvPr/>
        </p:nvCxnSpPr>
        <p:spPr>
          <a:xfrm rot="10800000">
            <a:off x="2938525" y="2072275"/>
            <a:ext cx="1590900" cy="1266000"/>
          </a:xfrm>
          <a:prstGeom prst="straightConnector1">
            <a:avLst/>
          </a:prstGeom>
          <a:noFill/>
          <a:ln cap="flat" cmpd="sng" w="9525">
            <a:solidFill>
              <a:schemeClr val="dk2"/>
            </a:solidFill>
            <a:prstDash val="solid"/>
            <a:round/>
            <a:headEnd len="med" w="med" type="none"/>
            <a:tailEnd len="med" w="med" type="triangle"/>
          </a:ln>
        </p:spPr>
      </p:cxnSp>
      <p:cxnSp>
        <p:nvCxnSpPr>
          <p:cNvPr id="1088" name="Google Shape;1088;p103"/>
          <p:cNvCxnSpPr>
            <a:stCxn id="1085" idx="1"/>
            <a:endCxn id="1083" idx="3"/>
          </p:cNvCxnSpPr>
          <p:nvPr/>
        </p:nvCxnSpPr>
        <p:spPr>
          <a:xfrm rot="10800000">
            <a:off x="2938525" y="3100075"/>
            <a:ext cx="1590900" cy="238200"/>
          </a:xfrm>
          <a:prstGeom prst="straightConnector1">
            <a:avLst/>
          </a:prstGeom>
          <a:noFill/>
          <a:ln cap="flat" cmpd="sng" w="9525">
            <a:solidFill>
              <a:schemeClr val="dk2"/>
            </a:solidFill>
            <a:prstDash val="solid"/>
            <a:round/>
            <a:headEnd len="med" w="med" type="none"/>
            <a:tailEnd len="med" w="med" type="triangle"/>
          </a:ln>
        </p:spPr>
      </p:cxnSp>
      <p:cxnSp>
        <p:nvCxnSpPr>
          <p:cNvPr id="1089" name="Google Shape;1089;p103"/>
          <p:cNvCxnSpPr>
            <a:stCxn id="1085" idx="1"/>
            <a:endCxn id="1084" idx="3"/>
          </p:cNvCxnSpPr>
          <p:nvPr/>
        </p:nvCxnSpPr>
        <p:spPr>
          <a:xfrm flipH="1">
            <a:off x="2789125" y="3338275"/>
            <a:ext cx="1740300" cy="481200"/>
          </a:xfrm>
          <a:prstGeom prst="straightConnector1">
            <a:avLst/>
          </a:prstGeom>
          <a:noFill/>
          <a:ln cap="flat" cmpd="sng" w="9525">
            <a:solidFill>
              <a:schemeClr val="dk2"/>
            </a:solidFill>
            <a:prstDash val="solid"/>
            <a:round/>
            <a:headEnd len="med" w="med" type="none"/>
            <a:tailEnd len="med" w="med" type="triangle"/>
          </a:ln>
        </p:spPr>
      </p:cxnSp>
      <p:sp>
        <p:nvSpPr>
          <p:cNvPr id="1090" name="Google Shape;1090;p103"/>
          <p:cNvSpPr txBox="1"/>
          <p:nvPr/>
        </p:nvSpPr>
        <p:spPr>
          <a:xfrm>
            <a:off x="3932900" y="1017725"/>
            <a:ext cx="5211000" cy="18471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dk2"/>
              </a:buClr>
              <a:buSzPts val="1800"/>
              <a:buChar char="●"/>
            </a:pPr>
            <a:r>
              <a:rPr lang="en" sz="1800">
                <a:solidFill>
                  <a:schemeClr val="dk2"/>
                </a:solidFill>
              </a:rPr>
              <a:t>BAM files are Block compressed</a:t>
            </a:r>
            <a:endParaRPr sz="1800">
              <a:solidFill>
                <a:schemeClr val="dk2"/>
              </a:solidFill>
            </a:endParaRPr>
          </a:p>
          <a:p>
            <a:pPr indent="-342900" lvl="0" marL="457200" rtl="0" algn="l">
              <a:spcBef>
                <a:spcPts val="0"/>
              </a:spcBef>
              <a:spcAft>
                <a:spcPts val="0"/>
              </a:spcAft>
              <a:buClr>
                <a:schemeClr val="dk2"/>
              </a:buClr>
              <a:buSzPts val="1800"/>
              <a:buChar char="●"/>
            </a:pPr>
            <a:r>
              <a:rPr lang="en" sz="1800">
                <a:solidFill>
                  <a:schemeClr val="dk2"/>
                </a:solidFill>
              </a:rPr>
              <a:t>BAI index allows Random access of the BAM</a:t>
            </a:r>
            <a:endParaRPr sz="1800">
              <a:solidFill>
                <a:schemeClr val="dk2"/>
              </a:solidFill>
            </a:endParaRPr>
          </a:p>
          <a:p>
            <a:pPr indent="-342900" lvl="0" marL="457200" rtl="0" algn="l">
              <a:spcBef>
                <a:spcPts val="0"/>
              </a:spcBef>
              <a:spcAft>
                <a:spcPts val="0"/>
              </a:spcAft>
              <a:buClr>
                <a:schemeClr val="dk2"/>
              </a:buClr>
              <a:buSzPts val="1800"/>
              <a:buChar char="●"/>
            </a:pPr>
            <a:r>
              <a:rPr lang="en" sz="1800">
                <a:solidFill>
                  <a:schemeClr val="dk2"/>
                </a:solidFill>
              </a:rPr>
              <a:t>You don’t have to read most of the entire file to find Chromosome 20</a:t>
            </a:r>
            <a:endParaRPr sz="1800">
              <a:solidFill>
                <a:schemeClr val="dk2"/>
              </a:solidFill>
            </a:endParaRPr>
          </a:p>
          <a:p>
            <a:pPr indent="-342900" lvl="0" marL="457200" rtl="0" algn="l">
              <a:spcBef>
                <a:spcPts val="0"/>
              </a:spcBef>
              <a:spcAft>
                <a:spcPts val="0"/>
              </a:spcAft>
              <a:buClr>
                <a:schemeClr val="dk2"/>
              </a:buClr>
              <a:buSzPts val="1800"/>
              <a:buChar char="●"/>
            </a:pPr>
            <a:r>
              <a:rPr lang="en" sz="1800">
                <a:solidFill>
                  <a:schemeClr val="dk2"/>
                </a:solidFill>
              </a:rPr>
              <a:t>BAI will tell how to find reads in BAM</a:t>
            </a:r>
            <a:endParaRPr sz="1800">
              <a:solidFill>
                <a:schemeClr val="dk2"/>
              </a:solidFill>
            </a:endParaRPr>
          </a:p>
        </p:txBody>
      </p:sp>
      <p:sp>
        <p:nvSpPr>
          <p:cNvPr id="1091" name="Google Shape;1091;p103"/>
          <p:cNvSpPr/>
          <p:nvPr/>
        </p:nvSpPr>
        <p:spPr>
          <a:xfrm>
            <a:off x="1205825" y="1631063"/>
            <a:ext cx="1732800" cy="2382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header</a:t>
            </a:r>
            <a:endParaRPr>
              <a:solidFill>
                <a:schemeClr val="dk1"/>
              </a:solidFill>
            </a:endParaRPr>
          </a:p>
        </p:txBody>
      </p:sp>
      <p:sp>
        <p:nvSpPr>
          <p:cNvPr id="1092" name="Google Shape;1092;p103"/>
          <p:cNvSpPr/>
          <p:nvPr/>
        </p:nvSpPr>
        <p:spPr>
          <a:xfrm>
            <a:off x="1205825" y="2634988"/>
            <a:ext cx="1732800" cy="2382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header</a:t>
            </a:r>
            <a:endParaRPr>
              <a:solidFill>
                <a:schemeClr val="dk1"/>
              </a:solidFill>
            </a:endParaRPr>
          </a:p>
        </p:txBody>
      </p:sp>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6" name="Shape 1096"/>
        <p:cNvGrpSpPr/>
        <p:nvPr/>
      </p:nvGrpSpPr>
      <p:grpSpPr>
        <a:xfrm>
          <a:off x="0" y="0"/>
          <a:ext cx="0" cy="0"/>
          <a:chOff x="0" y="0"/>
          <a:chExt cx="0" cy="0"/>
        </a:xfrm>
      </p:grpSpPr>
      <p:sp>
        <p:nvSpPr>
          <p:cNvPr id="1097" name="Google Shape;1097;p104"/>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Visualization Formats</a:t>
            </a:r>
            <a:endParaRPr/>
          </a:p>
        </p:txBody>
      </p:sp>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1" name="Shape 1101"/>
        <p:cNvGrpSpPr/>
        <p:nvPr/>
      </p:nvGrpSpPr>
      <p:grpSpPr>
        <a:xfrm>
          <a:off x="0" y="0"/>
          <a:ext cx="0" cy="0"/>
          <a:chOff x="0" y="0"/>
          <a:chExt cx="0" cy="0"/>
        </a:xfrm>
      </p:grpSpPr>
      <p:sp>
        <p:nvSpPr>
          <p:cNvPr id="1102" name="Google Shape;1102;p10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Visualization Formats</a:t>
            </a:r>
            <a:endParaRPr/>
          </a:p>
        </p:txBody>
      </p:sp>
      <p:sp>
        <p:nvSpPr>
          <p:cNvPr id="1103" name="Google Shape;1103;p10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81000" lvl="0" marL="457200" rtl="0" algn="l">
              <a:spcBef>
                <a:spcPts val="0"/>
              </a:spcBef>
              <a:spcAft>
                <a:spcPts val="0"/>
              </a:spcAft>
              <a:buSzPts val="2400"/>
              <a:buChar char="●"/>
            </a:pPr>
            <a:r>
              <a:rPr lang="en" sz="2400"/>
              <a:t>BigWig</a:t>
            </a:r>
            <a:endParaRPr sz="2400"/>
          </a:p>
          <a:p>
            <a:pPr indent="-381000" lvl="0" marL="457200" rtl="0" algn="l">
              <a:spcBef>
                <a:spcPts val="0"/>
              </a:spcBef>
              <a:spcAft>
                <a:spcPts val="0"/>
              </a:spcAft>
              <a:buSzPts val="2400"/>
              <a:buChar char="●"/>
            </a:pPr>
            <a:r>
              <a:rPr lang="en" sz="2400"/>
              <a:t>TDF</a:t>
            </a:r>
            <a:endParaRPr sz="2400"/>
          </a:p>
        </p:txBody>
      </p:sp>
      <p:grpSp>
        <p:nvGrpSpPr>
          <p:cNvPr id="1104" name="Google Shape;1104;p105"/>
          <p:cNvGrpSpPr/>
          <p:nvPr/>
        </p:nvGrpSpPr>
        <p:grpSpPr>
          <a:xfrm>
            <a:off x="1554452" y="2098925"/>
            <a:ext cx="2661498" cy="2469950"/>
            <a:chOff x="-468448" y="1276250"/>
            <a:chExt cx="2661498" cy="2469950"/>
          </a:xfrm>
        </p:grpSpPr>
        <p:pic>
          <p:nvPicPr>
            <p:cNvPr id="1105" name="Google Shape;1105;p105"/>
            <p:cNvPicPr preferRelativeResize="0"/>
            <p:nvPr/>
          </p:nvPicPr>
          <p:blipFill rotWithShape="1">
            <a:blip r:embed="rId3">
              <a:alphaModFix/>
            </a:blip>
            <a:srcRect b="0" l="0" r="55297" t="0"/>
            <a:stretch/>
          </p:blipFill>
          <p:spPr>
            <a:xfrm>
              <a:off x="-468448" y="1276250"/>
              <a:ext cx="958325" cy="2469950"/>
            </a:xfrm>
            <a:prstGeom prst="rect">
              <a:avLst/>
            </a:prstGeom>
            <a:noFill/>
            <a:ln>
              <a:noFill/>
            </a:ln>
          </p:spPr>
        </p:pic>
        <p:sp>
          <p:nvSpPr>
            <p:cNvPr id="1106" name="Google Shape;1106;p105"/>
            <p:cNvSpPr/>
            <p:nvPr/>
          </p:nvSpPr>
          <p:spPr>
            <a:xfrm>
              <a:off x="1347050" y="2413050"/>
              <a:ext cx="846000" cy="317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pic>
        <p:nvPicPr>
          <p:cNvPr id="1107" name="Google Shape;1107;p105"/>
          <p:cNvPicPr preferRelativeResize="0"/>
          <p:nvPr/>
        </p:nvPicPr>
        <p:blipFill>
          <a:blip r:embed="rId4">
            <a:alphaModFix/>
          </a:blip>
          <a:stretch>
            <a:fillRect/>
          </a:stretch>
        </p:blipFill>
        <p:spPr>
          <a:xfrm>
            <a:off x="3798625" y="2314034"/>
            <a:ext cx="2039724" cy="2039724"/>
          </a:xfrm>
          <a:prstGeom prst="rect">
            <a:avLst/>
          </a:prstGeom>
          <a:noFill/>
          <a:ln>
            <a:noFill/>
          </a:ln>
        </p:spPr>
      </p:pic>
      <p:pic>
        <p:nvPicPr>
          <p:cNvPr id="1108" name="Google Shape;1108;p105"/>
          <p:cNvPicPr preferRelativeResize="0"/>
          <p:nvPr/>
        </p:nvPicPr>
        <p:blipFill rotWithShape="1">
          <a:blip r:embed="rId5">
            <a:alphaModFix/>
          </a:blip>
          <a:srcRect b="9061" l="18822" r="43727" t="6012"/>
          <a:stretch/>
        </p:blipFill>
        <p:spPr>
          <a:xfrm>
            <a:off x="6627575" y="1609225"/>
            <a:ext cx="2244299" cy="3211299"/>
          </a:xfrm>
          <a:prstGeom prst="rect">
            <a:avLst/>
          </a:prstGeom>
          <a:noFill/>
          <a:ln>
            <a:noFill/>
          </a:ln>
        </p:spPr>
      </p:pic>
      <p:sp>
        <p:nvSpPr>
          <p:cNvPr id="1109" name="Google Shape;1109;p105"/>
          <p:cNvSpPr/>
          <p:nvPr/>
        </p:nvSpPr>
        <p:spPr>
          <a:xfrm>
            <a:off x="2694225" y="3134250"/>
            <a:ext cx="907200" cy="399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10" name="Google Shape;1110;p105"/>
          <p:cNvSpPr/>
          <p:nvPr/>
        </p:nvSpPr>
        <p:spPr>
          <a:xfrm>
            <a:off x="5958125" y="3134250"/>
            <a:ext cx="669300" cy="399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4" name="Shape 1114"/>
        <p:cNvGrpSpPr/>
        <p:nvPr/>
      </p:nvGrpSpPr>
      <p:grpSpPr>
        <a:xfrm>
          <a:off x="0" y="0"/>
          <a:ext cx="0" cy="0"/>
          <a:chOff x="0" y="0"/>
          <a:chExt cx="0" cy="0"/>
        </a:xfrm>
      </p:grpSpPr>
      <p:sp>
        <p:nvSpPr>
          <p:cNvPr id="1115" name="Google Shape;1115;p10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Visualization Formats - BigWig</a:t>
            </a:r>
            <a:endParaRPr/>
          </a:p>
        </p:txBody>
      </p:sp>
      <p:sp>
        <p:nvSpPr>
          <p:cNvPr id="1116" name="Google Shape;1116;p106"/>
          <p:cNvSpPr/>
          <p:nvPr/>
        </p:nvSpPr>
        <p:spPr>
          <a:xfrm>
            <a:off x="5735525" y="1762675"/>
            <a:ext cx="2970300" cy="19869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BigWig</a:t>
            </a:r>
            <a:endParaRPr sz="2400">
              <a:solidFill>
                <a:schemeClr val="lt1"/>
              </a:solidFill>
            </a:endParaRPr>
          </a:p>
        </p:txBody>
      </p:sp>
      <p:sp>
        <p:nvSpPr>
          <p:cNvPr id="1117" name="Google Shape;1117;p106"/>
          <p:cNvSpPr/>
          <p:nvPr/>
        </p:nvSpPr>
        <p:spPr>
          <a:xfrm>
            <a:off x="1053675" y="1168650"/>
            <a:ext cx="2468400" cy="1403100"/>
          </a:xfrm>
          <a:prstGeom prst="roundRect">
            <a:avLst>
              <a:gd fmla="val 16667" name="adj"/>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t>WIG</a:t>
            </a:r>
            <a:endParaRPr sz="1600"/>
          </a:p>
        </p:txBody>
      </p:sp>
      <p:sp>
        <p:nvSpPr>
          <p:cNvPr id="1118" name="Google Shape;1118;p106"/>
          <p:cNvSpPr/>
          <p:nvPr/>
        </p:nvSpPr>
        <p:spPr>
          <a:xfrm>
            <a:off x="1053675" y="3267000"/>
            <a:ext cx="2468400" cy="14031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rPr>
              <a:t>bedGraph</a:t>
            </a:r>
            <a:endParaRPr sz="1600">
              <a:solidFill>
                <a:schemeClr val="lt1"/>
              </a:solidFill>
            </a:endParaRPr>
          </a:p>
        </p:txBody>
      </p:sp>
      <p:sp>
        <p:nvSpPr>
          <p:cNvPr id="1119" name="Google Shape;1119;p106"/>
          <p:cNvSpPr/>
          <p:nvPr/>
        </p:nvSpPr>
        <p:spPr>
          <a:xfrm rot="1232954">
            <a:off x="3686138" y="2120002"/>
            <a:ext cx="1771734" cy="409831"/>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wigToBigWig</a:t>
            </a:r>
            <a:endParaRPr/>
          </a:p>
        </p:txBody>
      </p:sp>
      <p:sp>
        <p:nvSpPr>
          <p:cNvPr id="1120" name="Google Shape;1120;p106"/>
          <p:cNvSpPr/>
          <p:nvPr/>
        </p:nvSpPr>
        <p:spPr>
          <a:xfrm rot="-1564488">
            <a:off x="3762323" y="3548136"/>
            <a:ext cx="1771836" cy="409753"/>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t>bedGraphToBigWig</a:t>
            </a:r>
            <a:endParaRPr sz="1300"/>
          </a:p>
        </p:txBody>
      </p:sp>
      <p:sp>
        <p:nvSpPr>
          <p:cNvPr id="1121" name="Google Shape;1121;p106"/>
          <p:cNvSpPr/>
          <p:nvPr/>
        </p:nvSpPr>
        <p:spPr>
          <a:xfrm>
            <a:off x="6339750" y="3840725"/>
            <a:ext cx="1946100" cy="339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Binary file</a:t>
            </a:r>
            <a:endParaRPr/>
          </a:p>
        </p:txBody>
      </p:sp>
      <p:sp>
        <p:nvSpPr>
          <p:cNvPr id="1122" name="Google Shape;1122;p106"/>
          <p:cNvSpPr txBox="1"/>
          <p:nvPr/>
        </p:nvSpPr>
        <p:spPr>
          <a:xfrm>
            <a:off x="1874275" y="2688525"/>
            <a:ext cx="583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OR</a:t>
            </a:r>
            <a:endParaRPr sz="1800">
              <a:solidFill>
                <a:schemeClr val="dk2"/>
              </a:solidFill>
            </a:endParaRPr>
          </a:p>
        </p:txBody>
      </p: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6" name="Shape 1126"/>
        <p:cNvGrpSpPr/>
        <p:nvPr/>
      </p:nvGrpSpPr>
      <p:grpSpPr>
        <a:xfrm>
          <a:off x="0" y="0"/>
          <a:ext cx="0" cy="0"/>
          <a:chOff x="0" y="0"/>
          <a:chExt cx="0" cy="0"/>
        </a:xfrm>
      </p:grpSpPr>
      <p:sp>
        <p:nvSpPr>
          <p:cNvPr id="1127" name="Google Shape;1127;p10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Visualization Formats - BigWig</a:t>
            </a:r>
            <a:endParaRPr/>
          </a:p>
        </p:txBody>
      </p:sp>
      <p:sp>
        <p:nvSpPr>
          <p:cNvPr id="1128" name="Google Shape;1128;p107"/>
          <p:cNvSpPr/>
          <p:nvPr/>
        </p:nvSpPr>
        <p:spPr>
          <a:xfrm>
            <a:off x="5735525" y="1762675"/>
            <a:ext cx="2970300" cy="19869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BigWig</a:t>
            </a:r>
            <a:endParaRPr sz="2400">
              <a:solidFill>
                <a:schemeClr val="lt1"/>
              </a:solidFill>
            </a:endParaRPr>
          </a:p>
        </p:txBody>
      </p:sp>
      <p:sp>
        <p:nvSpPr>
          <p:cNvPr id="1129" name="Google Shape;1129;p107"/>
          <p:cNvSpPr/>
          <p:nvPr/>
        </p:nvSpPr>
        <p:spPr>
          <a:xfrm>
            <a:off x="1053675" y="1168650"/>
            <a:ext cx="2468400" cy="1403100"/>
          </a:xfrm>
          <a:prstGeom prst="roundRect">
            <a:avLst>
              <a:gd fmla="val 16667" name="adj"/>
            </a:avLst>
          </a:prstGeom>
          <a:solidFill>
            <a:srgbClr val="FFF2CC"/>
          </a:solidFill>
          <a:ln cap="flat" cmpd="sng" w="9525">
            <a:solidFill>
              <a:srgbClr val="D1D2D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rgbClr val="D1D2D3"/>
                </a:solidFill>
              </a:rPr>
              <a:t>WIG</a:t>
            </a:r>
            <a:endParaRPr sz="1600">
              <a:solidFill>
                <a:srgbClr val="D1D2D3"/>
              </a:solidFill>
            </a:endParaRPr>
          </a:p>
        </p:txBody>
      </p:sp>
      <p:sp>
        <p:nvSpPr>
          <p:cNvPr id="1130" name="Google Shape;1130;p107"/>
          <p:cNvSpPr/>
          <p:nvPr/>
        </p:nvSpPr>
        <p:spPr>
          <a:xfrm>
            <a:off x="1053675" y="3267000"/>
            <a:ext cx="2468400" cy="14031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rPr>
              <a:t>bedGraph</a:t>
            </a:r>
            <a:endParaRPr sz="1600">
              <a:solidFill>
                <a:schemeClr val="lt1"/>
              </a:solidFill>
            </a:endParaRPr>
          </a:p>
        </p:txBody>
      </p:sp>
      <p:sp>
        <p:nvSpPr>
          <p:cNvPr id="1131" name="Google Shape;1131;p107"/>
          <p:cNvSpPr/>
          <p:nvPr/>
        </p:nvSpPr>
        <p:spPr>
          <a:xfrm rot="1232954">
            <a:off x="3686138" y="2120002"/>
            <a:ext cx="1771734" cy="409831"/>
          </a:xfrm>
          <a:prstGeom prst="rightArrow">
            <a:avLst>
              <a:gd fmla="val 50000" name="adj1"/>
              <a:gd fmla="val 50000" name="adj2"/>
            </a:avLst>
          </a:prstGeom>
          <a:solidFill>
            <a:schemeClr val="lt2"/>
          </a:solidFill>
          <a:ln cap="flat" cmpd="sng" w="9525">
            <a:solidFill>
              <a:srgbClr val="D1D2D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D1D2D3"/>
                </a:solidFill>
              </a:rPr>
              <a:t>wigToBigWig</a:t>
            </a:r>
            <a:endParaRPr>
              <a:solidFill>
                <a:srgbClr val="D1D2D3"/>
              </a:solidFill>
            </a:endParaRPr>
          </a:p>
        </p:txBody>
      </p:sp>
      <p:sp>
        <p:nvSpPr>
          <p:cNvPr id="1132" name="Google Shape;1132;p107"/>
          <p:cNvSpPr/>
          <p:nvPr/>
        </p:nvSpPr>
        <p:spPr>
          <a:xfrm rot="-1564488">
            <a:off x="3762323" y="3548136"/>
            <a:ext cx="1771836" cy="409753"/>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t>bedGraphToBigWig</a:t>
            </a:r>
            <a:endParaRPr sz="1300"/>
          </a:p>
        </p:txBody>
      </p:sp>
      <p:sp>
        <p:nvSpPr>
          <p:cNvPr id="1133" name="Google Shape;1133;p107"/>
          <p:cNvSpPr/>
          <p:nvPr/>
        </p:nvSpPr>
        <p:spPr>
          <a:xfrm>
            <a:off x="6339750" y="3840725"/>
            <a:ext cx="1946100" cy="339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Binary file</a:t>
            </a:r>
            <a:endParaRPr/>
          </a:p>
        </p:txBody>
      </p:sp>
      <p:sp>
        <p:nvSpPr>
          <p:cNvPr id="1134" name="Google Shape;1134;p107"/>
          <p:cNvSpPr txBox="1"/>
          <p:nvPr/>
        </p:nvSpPr>
        <p:spPr>
          <a:xfrm>
            <a:off x="1874275" y="2688525"/>
            <a:ext cx="583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D1D2D3"/>
                </a:solidFill>
              </a:rPr>
              <a:t>OR</a:t>
            </a:r>
            <a:endParaRPr sz="1800">
              <a:solidFill>
                <a:srgbClr val="D1D2D3"/>
              </a:solidFill>
            </a:endParaRP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8" name="Shape 1138"/>
        <p:cNvGrpSpPr/>
        <p:nvPr/>
      </p:nvGrpSpPr>
      <p:grpSpPr>
        <a:xfrm>
          <a:off x="0" y="0"/>
          <a:ext cx="0" cy="0"/>
          <a:chOff x="0" y="0"/>
          <a:chExt cx="0" cy="0"/>
        </a:xfrm>
      </p:grpSpPr>
      <p:sp>
        <p:nvSpPr>
          <p:cNvPr id="1139" name="Google Shape;1139;p10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Visualization Formats - BigWig</a:t>
            </a:r>
            <a:endParaRPr/>
          </a:p>
        </p:txBody>
      </p:sp>
      <p:sp>
        <p:nvSpPr>
          <p:cNvPr id="1140" name="Google Shape;1140;p108"/>
          <p:cNvSpPr/>
          <p:nvPr/>
        </p:nvSpPr>
        <p:spPr>
          <a:xfrm>
            <a:off x="5735525" y="1762675"/>
            <a:ext cx="2970300" cy="19869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BigWig</a:t>
            </a:r>
            <a:endParaRPr sz="2400">
              <a:solidFill>
                <a:schemeClr val="lt1"/>
              </a:solidFill>
            </a:endParaRPr>
          </a:p>
        </p:txBody>
      </p:sp>
      <p:sp>
        <p:nvSpPr>
          <p:cNvPr id="1141" name="Google Shape;1141;p108"/>
          <p:cNvSpPr/>
          <p:nvPr/>
        </p:nvSpPr>
        <p:spPr>
          <a:xfrm>
            <a:off x="1053675" y="3267000"/>
            <a:ext cx="2468400" cy="14031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rPr>
              <a:t>bedGraph</a:t>
            </a:r>
            <a:endParaRPr sz="1600">
              <a:solidFill>
                <a:schemeClr val="lt1"/>
              </a:solidFill>
            </a:endParaRPr>
          </a:p>
        </p:txBody>
      </p:sp>
      <p:sp>
        <p:nvSpPr>
          <p:cNvPr id="1142" name="Google Shape;1142;p108"/>
          <p:cNvSpPr/>
          <p:nvPr/>
        </p:nvSpPr>
        <p:spPr>
          <a:xfrm rot="-1564488">
            <a:off x="3762323" y="3548136"/>
            <a:ext cx="1771836" cy="409753"/>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t>bedGraphToBigWig</a:t>
            </a:r>
            <a:endParaRPr sz="1300"/>
          </a:p>
        </p:txBody>
      </p:sp>
      <p:sp>
        <p:nvSpPr>
          <p:cNvPr id="1143" name="Google Shape;1143;p108"/>
          <p:cNvSpPr/>
          <p:nvPr/>
        </p:nvSpPr>
        <p:spPr>
          <a:xfrm>
            <a:off x="6339750" y="3840725"/>
            <a:ext cx="1946100" cy="339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Binary file</a:t>
            </a:r>
            <a:endParaRPr/>
          </a:p>
        </p:txBody>
      </p:sp>
      <p:sp>
        <p:nvSpPr>
          <p:cNvPr id="1144" name="Google Shape;1144;p108"/>
          <p:cNvSpPr txBox="1"/>
          <p:nvPr/>
        </p:nvSpPr>
        <p:spPr>
          <a:xfrm>
            <a:off x="311700" y="1017725"/>
            <a:ext cx="8394000" cy="213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track type=bedGraph name="BedGraph Format" description="BedGraph format" visibility=full color=200,100,0 altColor=0,100,200 priority=20</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700"/>
              <a:t>chr1 1000 2000 0.25</a:t>
            </a:r>
            <a:endParaRPr sz="1700"/>
          </a:p>
          <a:p>
            <a:pPr indent="0" lvl="0" marL="0" rtl="0" algn="l">
              <a:spcBef>
                <a:spcPts val="0"/>
              </a:spcBef>
              <a:spcAft>
                <a:spcPts val="0"/>
              </a:spcAft>
              <a:buNone/>
            </a:pPr>
            <a:r>
              <a:rPr lang="en" sz="1700"/>
              <a:t>chr1 2000 3000 0.50</a:t>
            </a:r>
            <a:endParaRPr sz="1700"/>
          </a:p>
          <a:p>
            <a:pPr indent="0" lvl="0" marL="0" rtl="0" algn="l">
              <a:spcBef>
                <a:spcPts val="0"/>
              </a:spcBef>
              <a:spcAft>
                <a:spcPts val="0"/>
              </a:spcAft>
              <a:buNone/>
            </a:pPr>
            <a:r>
              <a:rPr lang="en" sz="1700"/>
              <a:t>chr1 3000 4000 0.75</a:t>
            </a:r>
            <a:endParaRPr sz="1700"/>
          </a:p>
          <a:p>
            <a:pPr indent="0" lvl="0" marL="0" rtl="0" algn="l">
              <a:spcBef>
                <a:spcPts val="0"/>
              </a:spcBef>
              <a:spcAft>
                <a:spcPts val="0"/>
              </a:spcAft>
              <a:buNone/>
            </a:pPr>
            <a:r>
              <a:rPr lang="en" sz="1700"/>
              <a:t>chr2 1000 2000 1.00</a:t>
            </a:r>
            <a:endParaRPr sz="1700"/>
          </a:p>
          <a:p>
            <a:pPr indent="0" lvl="0" marL="0" rtl="0" algn="l">
              <a:spcBef>
                <a:spcPts val="0"/>
              </a:spcBef>
              <a:spcAft>
                <a:spcPts val="0"/>
              </a:spcAft>
              <a:buNone/>
            </a:pPr>
            <a:r>
              <a:rPr lang="en" sz="1700"/>
              <a:t>chr2 2000 3000 0.85</a:t>
            </a:r>
            <a:endParaRPr sz="1700"/>
          </a:p>
        </p:txBody>
      </p:sp>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8" name="Shape 1148"/>
        <p:cNvGrpSpPr/>
        <p:nvPr/>
      </p:nvGrpSpPr>
      <p:grpSpPr>
        <a:xfrm>
          <a:off x="0" y="0"/>
          <a:ext cx="0" cy="0"/>
          <a:chOff x="0" y="0"/>
          <a:chExt cx="0" cy="0"/>
        </a:xfrm>
      </p:grpSpPr>
      <p:sp>
        <p:nvSpPr>
          <p:cNvPr id="1149" name="Google Shape;1149;p10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Visualization Formats - BigWig</a:t>
            </a:r>
            <a:endParaRPr/>
          </a:p>
        </p:txBody>
      </p:sp>
      <p:sp>
        <p:nvSpPr>
          <p:cNvPr id="1150" name="Google Shape;1150;p109"/>
          <p:cNvSpPr/>
          <p:nvPr/>
        </p:nvSpPr>
        <p:spPr>
          <a:xfrm>
            <a:off x="5735525" y="1762675"/>
            <a:ext cx="2970300" cy="19869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BigWig</a:t>
            </a:r>
            <a:endParaRPr sz="2400">
              <a:solidFill>
                <a:schemeClr val="lt1"/>
              </a:solidFill>
            </a:endParaRPr>
          </a:p>
        </p:txBody>
      </p:sp>
      <p:sp>
        <p:nvSpPr>
          <p:cNvPr id="1151" name="Google Shape;1151;p109"/>
          <p:cNvSpPr/>
          <p:nvPr/>
        </p:nvSpPr>
        <p:spPr>
          <a:xfrm>
            <a:off x="1053675" y="3267000"/>
            <a:ext cx="2468400" cy="1403100"/>
          </a:xfrm>
          <a:prstGeom prst="roundRect">
            <a:avLst>
              <a:gd fmla="val 16667" name="adj"/>
            </a:avLst>
          </a:prstGeom>
          <a:solidFill>
            <a:schemeClr val="lt2"/>
          </a:solidFill>
          <a:ln cap="flat" cmpd="sng" w="9525">
            <a:solidFill>
              <a:srgbClr val="D1D2D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rgbClr val="D1D2D3"/>
                </a:solidFill>
              </a:rPr>
              <a:t>bedGraph</a:t>
            </a:r>
            <a:endParaRPr sz="1600">
              <a:solidFill>
                <a:srgbClr val="D1D2D3"/>
              </a:solidFill>
            </a:endParaRPr>
          </a:p>
        </p:txBody>
      </p:sp>
      <p:sp>
        <p:nvSpPr>
          <p:cNvPr id="1152" name="Google Shape;1152;p109"/>
          <p:cNvSpPr/>
          <p:nvPr/>
        </p:nvSpPr>
        <p:spPr>
          <a:xfrm rot="-1564488">
            <a:off x="3762323" y="3548136"/>
            <a:ext cx="1771836" cy="409753"/>
          </a:xfrm>
          <a:prstGeom prst="rightArrow">
            <a:avLst>
              <a:gd fmla="val 50000" name="adj1"/>
              <a:gd fmla="val 50000" name="adj2"/>
            </a:avLst>
          </a:prstGeom>
          <a:solidFill>
            <a:schemeClr val="lt2"/>
          </a:solidFill>
          <a:ln cap="flat" cmpd="sng" w="9525">
            <a:solidFill>
              <a:srgbClr val="D1D2D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rgbClr val="D1D2D3"/>
                </a:solidFill>
              </a:rPr>
              <a:t>bedGraphToBigWig</a:t>
            </a:r>
            <a:endParaRPr sz="1300">
              <a:solidFill>
                <a:srgbClr val="D1D2D3"/>
              </a:solidFill>
            </a:endParaRPr>
          </a:p>
        </p:txBody>
      </p:sp>
      <p:sp>
        <p:nvSpPr>
          <p:cNvPr id="1153" name="Google Shape;1153;p109"/>
          <p:cNvSpPr/>
          <p:nvPr/>
        </p:nvSpPr>
        <p:spPr>
          <a:xfrm>
            <a:off x="6339750" y="3840725"/>
            <a:ext cx="1946100" cy="339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Binary file</a:t>
            </a:r>
            <a:endParaRPr/>
          </a:p>
        </p:txBody>
      </p:sp>
      <p:sp>
        <p:nvSpPr>
          <p:cNvPr id="1154" name="Google Shape;1154;p109"/>
          <p:cNvSpPr txBox="1"/>
          <p:nvPr/>
        </p:nvSpPr>
        <p:spPr>
          <a:xfrm>
            <a:off x="311700" y="1017725"/>
            <a:ext cx="8394000" cy="213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track type=bedGraph name="BedGraph Format" description="BedGraph format" visibility=full color=200,100,0 altColor=0,100,200 priority=20</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700"/>
              <a:t>chr1 1000 2000 0.25</a:t>
            </a:r>
            <a:endParaRPr sz="1700"/>
          </a:p>
          <a:p>
            <a:pPr indent="0" lvl="0" marL="0" rtl="0" algn="l">
              <a:spcBef>
                <a:spcPts val="0"/>
              </a:spcBef>
              <a:spcAft>
                <a:spcPts val="0"/>
              </a:spcAft>
              <a:buNone/>
            </a:pPr>
            <a:r>
              <a:rPr lang="en" sz="1700"/>
              <a:t>chr1 2000 3000 0.50</a:t>
            </a:r>
            <a:endParaRPr sz="1700"/>
          </a:p>
          <a:p>
            <a:pPr indent="0" lvl="0" marL="0" rtl="0" algn="l">
              <a:spcBef>
                <a:spcPts val="0"/>
              </a:spcBef>
              <a:spcAft>
                <a:spcPts val="0"/>
              </a:spcAft>
              <a:buNone/>
            </a:pPr>
            <a:r>
              <a:rPr lang="en" sz="1700"/>
              <a:t>chr1 3000 4000 0.75</a:t>
            </a:r>
            <a:endParaRPr sz="1700"/>
          </a:p>
          <a:p>
            <a:pPr indent="0" lvl="0" marL="0" rtl="0" algn="l">
              <a:spcBef>
                <a:spcPts val="0"/>
              </a:spcBef>
              <a:spcAft>
                <a:spcPts val="0"/>
              </a:spcAft>
              <a:buNone/>
            </a:pPr>
            <a:r>
              <a:rPr lang="en" sz="1700"/>
              <a:t>chr2 1000 2000 1.00</a:t>
            </a:r>
            <a:endParaRPr sz="1700"/>
          </a:p>
          <a:p>
            <a:pPr indent="0" lvl="0" marL="0" rtl="0" algn="l">
              <a:spcBef>
                <a:spcPts val="0"/>
              </a:spcBef>
              <a:spcAft>
                <a:spcPts val="0"/>
              </a:spcAft>
              <a:buNone/>
            </a:pPr>
            <a:r>
              <a:rPr lang="en" sz="1700"/>
              <a:t>chr2 2000 3000 0.85</a:t>
            </a:r>
            <a:endParaRPr sz="1700"/>
          </a:p>
        </p:txBody>
      </p:sp>
      <p:sp>
        <p:nvSpPr>
          <p:cNvPr id="1155" name="Google Shape;1155;p109"/>
          <p:cNvSpPr/>
          <p:nvPr/>
        </p:nvSpPr>
        <p:spPr>
          <a:xfrm>
            <a:off x="710800" y="3984125"/>
            <a:ext cx="647700" cy="6876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Start</a:t>
            </a:r>
            <a:endParaRPr>
              <a:solidFill>
                <a:schemeClr val="lt1"/>
              </a:solidFill>
            </a:endParaRPr>
          </a:p>
        </p:txBody>
      </p:sp>
      <p:sp>
        <p:nvSpPr>
          <p:cNvPr id="1156" name="Google Shape;1156;p109"/>
          <p:cNvSpPr/>
          <p:nvPr/>
        </p:nvSpPr>
        <p:spPr>
          <a:xfrm>
            <a:off x="1396063" y="3984125"/>
            <a:ext cx="647700" cy="6876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Stop</a:t>
            </a:r>
            <a:endParaRPr>
              <a:solidFill>
                <a:schemeClr val="lt1"/>
              </a:solidFill>
            </a:endParaRPr>
          </a:p>
        </p:txBody>
      </p:sp>
      <p:sp>
        <p:nvSpPr>
          <p:cNvPr id="1157" name="Google Shape;1157;p109"/>
          <p:cNvSpPr/>
          <p:nvPr/>
        </p:nvSpPr>
        <p:spPr>
          <a:xfrm>
            <a:off x="2078450" y="3984125"/>
            <a:ext cx="815100" cy="6876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Value</a:t>
            </a:r>
            <a:endParaRPr>
              <a:solidFill>
                <a:schemeClr val="lt1"/>
              </a:solidFill>
            </a:endParaRPr>
          </a:p>
        </p:txBody>
      </p:sp>
      <p:sp>
        <p:nvSpPr>
          <p:cNvPr id="1158" name="Google Shape;1158;p109"/>
          <p:cNvSpPr/>
          <p:nvPr/>
        </p:nvSpPr>
        <p:spPr>
          <a:xfrm rot="-5400832">
            <a:off x="455851" y="3554625"/>
            <a:ext cx="1239300" cy="193200"/>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59" name="Google Shape;1159;p109"/>
          <p:cNvSpPr/>
          <p:nvPr/>
        </p:nvSpPr>
        <p:spPr>
          <a:xfrm rot="-5401083">
            <a:off x="1208781" y="3411275"/>
            <a:ext cx="952500" cy="193200"/>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60" name="Google Shape;1160;p109"/>
          <p:cNvSpPr/>
          <p:nvPr/>
        </p:nvSpPr>
        <p:spPr>
          <a:xfrm rot="-5401075">
            <a:off x="1814710" y="3414975"/>
            <a:ext cx="959700" cy="193200"/>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61" name="Google Shape;1161;p109"/>
          <p:cNvSpPr/>
          <p:nvPr/>
        </p:nvSpPr>
        <p:spPr>
          <a:xfrm>
            <a:off x="3190250" y="4001425"/>
            <a:ext cx="455700" cy="455700"/>
          </a:xfrm>
          <a:prstGeom prst="mathPlus">
            <a:avLst>
              <a:gd fmla="val 23520" name="adj1"/>
            </a:avLst>
          </a:prstGeom>
          <a:solidFill>
            <a:schemeClr val="lt2"/>
          </a:solidFill>
          <a:ln cap="flat" cmpd="sng" w="9525">
            <a:solidFill>
              <a:schemeClr val="dk2"/>
            </a:solidFill>
            <a:prstDash val="solid"/>
            <a:round/>
            <a:headEnd len="sm" w="sm" type="none"/>
            <a:tailEnd len="sm" w="sm" type="none"/>
          </a:ln>
          <a:effectLst>
            <a:outerShdw blurRad="57150" rotWithShape="0" algn="bl" dir="5400000" dist="190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62" name="Google Shape;1162;p109"/>
          <p:cNvSpPr/>
          <p:nvPr/>
        </p:nvSpPr>
        <p:spPr>
          <a:xfrm>
            <a:off x="3645950" y="4059775"/>
            <a:ext cx="1771500" cy="339000"/>
          </a:xfrm>
          <a:prstGeom prst="roundRect">
            <a:avLst>
              <a:gd fmla="val 16667" name="adj"/>
            </a:avLst>
          </a:prstGeom>
          <a:solidFill>
            <a:schemeClr val="dk1"/>
          </a:solidFill>
          <a:ln cap="flat" cmpd="sng" w="9525">
            <a:solidFill>
              <a:schemeClr val="dk2"/>
            </a:solidFill>
            <a:prstDash val="solid"/>
            <a:round/>
            <a:headEnd len="sm" w="sm" type="none"/>
            <a:tailEnd len="sm" w="sm" type="none"/>
          </a:ln>
          <a:effectLst>
            <a:outerShdw blurRad="57150" rotWithShape="0" algn="bl" dir="5400000" dist="190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chrom.sizes</a:t>
            </a:r>
            <a:endParaRPr>
              <a:solidFill>
                <a:schemeClr val="lt1"/>
              </a:solidFill>
            </a:endParaRPr>
          </a:p>
        </p:txBody>
      </p:sp>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6" name="Shape 1166"/>
        <p:cNvGrpSpPr/>
        <p:nvPr/>
      </p:nvGrpSpPr>
      <p:grpSpPr>
        <a:xfrm>
          <a:off x="0" y="0"/>
          <a:ext cx="0" cy="0"/>
          <a:chOff x="0" y="0"/>
          <a:chExt cx="0" cy="0"/>
        </a:xfrm>
      </p:grpSpPr>
      <p:sp>
        <p:nvSpPr>
          <p:cNvPr id="1167" name="Google Shape;1167;p11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Visualization Formats - BigWig</a:t>
            </a:r>
            <a:endParaRPr/>
          </a:p>
        </p:txBody>
      </p:sp>
      <p:sp>
        <p:nvSpPr>
          <p:cNvPr id="1168" name="Google Shape;1168;p110"/>
          <p:cNvSpPr/>
          <p:nvPr/>
        </p:nvSpPr>
        <p:spPr>
          <a:xfrm>
            <a:off x="5413200" y="1473450"/>
            <a:ext cx="1674600" cy="11202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BigWig</a:t>
            </a:r>
            <a:endParaRPr sz="2400">
              <a:solidFill>
                <a:schemeClr val="lt1"/>
              </a:solidFill>
            </a:endParaRPr>
          </a:p>
        </p:txBody>
      </p:sp>
      <p:sp>
        <p:nvSpPr>
          <p:cNvPr id="1169" name="Google Shape;1169;p110"/>
          <p:cNvSpPr/>
          <p:nvPr/>
        </p:nvSpPr>
        <p:spPr>
          <a:xfrm>
            <a:off x="2056200" y="1366650"/>
            <a:ext cx="810300" cy="461700"/>
          </a:xfrm>
          <a:prstGeom prst="roundRect">
            <a:avLst>
              <a:gd fmla="val 16667" name="adj"/>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t>WIG</a:t>
            </a:r>
            <a:endParaRPr sz="1600"/>
          </a:p>
        </p:txBody>
      </p:sp>
      <p:sp>
        <p:nvSpPr>
          <p:cNvPr id="1170" name="Google Shape;1170;p110"/>
          <p:cNvSpPr/>
          <p:nvPr/>
        </p:nvSpPr>
        <p:spPr>
          <a:xfrm>
            <a:off x="2056200" y="2309150"/>
            <a:ext cx="1404300" cy="4617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rPr>
              <a:t>bedGraph</a:t>
            </a:r>
            <a:endParaRPr sz="1600">
              <a:solidFill>
                <a:schemeClr val="lt1"/>
              </a:solidFill>
            </a:endParaRPr>
          </a:p>
        </p:txBody>
      </p:sp>
      <p:sp>
        <p:nvSpPr>
          <p:cNvPr id="1171" name="Google Shape;1171;p110"/>
          <p:cNvSpPr/>
          <p:nvPr/>
        </p:nvSpPr>
        <p:spPr>
          <a:xfrm rot="-1164">
            <a:off x="3460498" y="1828638"/>
            <a:ext cx="1771800" cy="409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300"/>
          </a:p>
        </p:txBody>
      </p:sp>
      <p:sp>
        <p:nvSpPr>
          <p:cNvPr id="1172" name="Google Shape;1172;p110"/>
          <p:cNvSpPr txBox="1"/>
          <p:nvPr/>
        </p:nvSpPr>
        <p:spPr>
          <a:xfrm>
            <a:off x="2169450" y="1828350"/>
            <a:ext cx="583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OR</a:t>
            </a:r>
            <a:endParaRPr sz="1800">
              <a:solidFill>
                <a:schemeClr val="dk2"/>
              </a:solidFill>
            </a:endParaRPr>
          </a:p>
        </p:txBody>
      </p:sp>
      <p:graphicFrame>
        <p:nvGraphicFramePr>
          <p:cNvPr id="1173" name="Google Shape;1173;p110"/>
          <p:cNvGraphicFramePr/>
          <p:nvPr/>
        </p:nvGraphicFramePr>
        <p:xfrm>
          <a:off x="311700" y="3187575"/>
          <a:ext cx="3000000" cy="3000000"/>
        </p:xfrm>
        <a:graphic>
          <a:graphicData uri="http://schemas.openxmlformats.org/drawingml/2006/table">
            <a:tbl>
              <a:tblPr>
                <a:noFill/>
                <a:tableStyleId>{0114EE08-D228-4DDB-AFAC-9181D4F78BFE}</a:tableStyleId>
              </a:tblPr>
              <a:tblGrid>
                <a:gridCol w="1166925"/>
                <a:gridCol w="7353675"/>
              </a:tblGrid>
              <a:tr h="440250">
                <a:tc>
                  <a:txBody>
                    <a:bodyPr/>
                    <a:lstStyle/>
                    <a:p>
                      <a:pPr indent="0" lvl="0" marL="0" rtl="0" algn="l">
                        <a:spcBef>
                          <a:spcPts val="0"/>
                        </a:spcBef>
                        <a:spcAft>
                          <a:spcPts val="0"/>
                        </a:spcAft>
                        <a:buNone/>
                      </a:pPr>
                      <a:r>
                        <a:rPr lang="en">
                          <a:solidFill>
                            <a:schemeClr val="lt1"/>
                          </a:solidFill>
                        </a:rPr>
                        <a:t>Extension</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*.bw *.bigWig</a:t>
                      </a:r>
                      <a:endParaRPr/>
                    </a:p>
                  </a:txBody>
                  <a:tcPr marT="91425" marB="91425" marR="91425" marL="91425"/>
                </a:tc>
              </a:tr>
              <a:tr h="440250">
                <a:tc>
                  <a:txBody>
                    <a:bodyPr/>
                    <a:lstStyle/>
                    <a:p>
                      <a:pPr indent="0" lvl="0" marL="0" rtl="0" algn="l">
                        <a:spcBef>
                          <a:spcPts val="0"/>
                        </a:spcBef>
                        <a:spcAft>
                          <a:spcPts val="0"/>
                        </a:spcAft>
                        <a:buNone/>
                      </a:pPr>
                      <a:r>
                        <a:rPr lang="en">
                          <a:solidFill>
                            <a:schemeClr val="lt1"/>
                          </a:solidFill>
                        </a:rPr>
                        <a:t>File type</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Structured Binary File</a:t>
                      </a:r>
                      <a:endParaRPr/>
                    </a:p>
                  </a:txBody>
                  <a:tcPr marT="91425" marB="91425" marR="91425" marL="91425"/>
                </a:tc>
              </a:tr>
              <a:tr h="440250">
                <a:tc>
                  <a:txBody>
                    <a:bodyPr/>
                    <a:lstStyle/>
                    <a:p>
                      <a:pPr indent="0" lvl="0" marL="0" rtl="0" algn="l">
                        <a:spcBef>
                          <a:spcPts val="0"/>
                        </a:spcBef>
                        <a:spcAft>
                          <a:spcPts val="0"/>
                        </a:spcAft>
                        <a:buNone/>
                      </a:pPr>
                      <a:r>
                        <a:rPr lang="en">
                          <a:solidFill>
                            <a:schemeClr val="lt1"/>
                          </a:solidFill>
                        </a:rPr>
                        <a:t>Applications</a:t>
                      </a:r>
                      <a:endParaRPr>
                        <a:solidFill>
                          <a:schemeClr val="lt1"/>
                        </a:solidFill>
                      </a:endParaRPr>
                    </a:p>
                  </a:txBody>
                  <a:tcPr marT="91425" marB="91425" marR="91425" marL="91425">
                    <a:solidFill>
                      <a:schemeClr val="accent1"/>
                    </a:solidFill>
                  </a:tcPr>
                </a:tc>
                <a:tc>
                  <a:txBody>
                    <a:bodyPr/>
                    <a:lstStyle/>
                    <a:p>
                      <a:pPr indent="0" lvl="0" marL="0" rtl="0" algn="l">
                        <a:spcBef>
                          <a:spcPts val="0"/>
                        </a:spcBef>
                        <a:spcAft>
                          <a:spcPts val="0"/>
                        </a:spcAft>
                        <a:buNone/>
                      </a:pPr>
                      <a:r>
                        <a:rPr lang="en"/>
                        <a:t>Visualization, Fast random access to specific genomic regions and values</a:t>
                      </a:r>
                      <a:endParaRPr/>
                    </a:p>
                  </a:txBody>
                  <a:tcPr marT="91425" marB="91425" marR="91425" marL="91425"/>
                </a:tc>
              </a:tr>
            </a:tbl>
          </a:graphicData>
        </a:graphic>
      </p:graphicFrame>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7" name="Shape 1177"/>
        <p:cNvGrpSpPr/>
        <p:nvPr/>
      </p:nvGrpSpPr>
      <p:grpSpPr>
        <a:xfrm>
          <a:off x="0" y="0"/>
          <a:ext cx="0" cy="0"/>
          <a:chOff x="0" y="0"/>
          <a:chExt cx="0" cy="0"/>
        </a:xfrm>
      </p:grpSpPr>
      <p:sp>
        <p:nvSpPr>
          <p:cNvPr id="1178" name="Google Shape;1178;p11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Visualization Formats - TDF</a:t>
            </a:r>
            <a:endParaRPr/>
          </a:p>
        </p:txBody>
      </p:sp>
      <p:sp>
        <p:nvSpPr>
          <p:cNvPr id="1179" name="Google Shape;1179;p111"/>
          <p:cNvSpPr/>
          <p:nvPr/>
        </p:nvSpPr>
        <p:spPr>
          <a:xfrm>
            <a:off x="5730700" y="1598900"/>
            <a:ext cx="1674600" cy="1120200"/>
          </a:xfrm>
          <a:prstGeom prst="roundRect">
            <a:avLst>
              <a:gd fmla="val 16667" name="adj"/>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TDF</a:t>
            </a:r>
            <a:endParaRPr sz="2400">
              <a:solidFill>
                <a:schemeClr val="lt1"/>
              </a:solidFill>
            </a:endParaRPr>
          </a:p>
        </p:txBody>
      </p:sp>
      <p:sp>
        <p:nvSpPr>
          <p:cNvPr id="1180" name="Google Shape;1180;p111"/>
          <p:cNvSpPr/>
          <p:nvPr/>
        </p:nvSpPr>
        <p:spPr>
          <a:xfrm>
            <a:off x="1615800" y="976100"/>
            <a:ext cx="810300" cy="461700"/>
          </a:xfrm>
          <a:prstGeom prst="roundRect">
            <a:avLst>
              <a:gd fmla="val 16667" name="adj"/>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t>WIG</a:t>
            </a:r>
            <a:endParaRPr sz="1600"/>
          </a:p>
        </p:txBody>
      </p:sp>
      <p:sp>
        <p:nvSpPr>
          <p:cNvPr id="1181" name="Google Shape;1181;p111"/>
          <p:cNvSpPr/>
          <p:nvPr/>
        </p:nvSpPr>
        <p:spPr>
          <a:xfrm>
            <a:off x="1615800" y="1918600"/>
            <a:ext cx="1404300" cy="4617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rPr>
              <a:t>bedGraph</a:t>
            </a:r>
            <a:endParaRPr sz="1600">
              <a:solidFill>
                <a:schemeClr val="lt1"/>
              </a:solidFill>
            </a:endParaRPr>
          </a:p>
        </p:txBody>
      </p:sp>
      <p:sp>
        <p:nvSpPr>
          <p:cNvPr id="1182" name="Google Shape;1182;p111"/>
          <p:cNvSpPr/>
          <p:nvPr/>
        </p:nvSpPr>
        <p:spPr>
          <a:xfrm rot="-1164">
            <a:off x="3550950" y="1687998"/>
            <a:ext cx="1771800" cy="9420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t>igvtools</a:t>
            </a:r>
            <a:endParaRPr sz="1300"/>
          </a:p>
        </p:txBody>
      </p:sp>
      <p:sp>
        <p:nvSpPr>
          <p:cNvPr id="1183" name="Google Shape;1183;p111"/>
          <p:cNvSpPr txBox="1"/>
          <p:nvPr/>
        </p:nvSpPr>
        <p:spPr>
          <a:xfrm>
            <a:off x="1729050" y="1437800"/>
            <a:ext cx="583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OR</a:t>
            </a:r>
            <a:endParaRPr sz="1800">
              <a:solidFill>
                <a:schemeClr val="dk2"/>
              </a:solidFill>
            </a:endParaRPr>
          </a:p>
        </p:txBody>
      </p:sp>
      <p:sp>
        <p:nvSpPr>
          <p:cNvPr id="1184" name="Google Shape;1184;p111"/>
          <p:cNvSpPr/>
          <p:nvPr/>
        </p:nvSpPr>
        <p:spPr>
          <a:xfrm>
            <a:off x="1615800" y="2880200"/>
            <a:ext cx="1404300" cy="461700"/>
          </a:xfrm>
          <a:prstGeom prst="roundRect">
            <a:avLst>
              <a:gd fmla="val 16667" name="adj"/>
            </a:avLst>
          </a:prstGeom>
          <a:solidFill>
            <a:srgbClr val="6A995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rPr>
              <a:t>BAM</a:t>
            </a:r>
            <a:endParaRPr sz="1600">
              <a:solidFill>
                <a:schemeClr val="lt1"/>
              </a:solidFill>
            </a:endParaRPr>
          </a:p>
        </p:txBody>
      </p:sp>
      <p:sp>
        <p:nvSpPr>
          <p:cNvPr id="1185" name="Google Shape;1185;p111"/>
          <p:cNvSpPr txBox="1"/>
          <p:nvPr/>
        </p:nvSpPr>
        <p:spPr>
          <a:xfrm>
            <a:off x="1729050" y="2399400"/>
            <a:ext cx="583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OR</a:t>
            </a:r>
            <a:endParaRPr sz="1800">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